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711" r:id="rId1"/>
  </p:sldMasterIdLst>
  <p:notesMasterIdLst>
    <p:notesMasterId r:id="rId86"/>
  </p:notesMasterIdLst>
  <p:handoutMasterIdLst>
    <p:handoutMasterId r:id="rId87"/>
  </p:handoutMasterIdLst>
  <p:sldIdLst>
    <p:sldId id="256" r:id="rId2"/>
    <p:sldId id="748" r:id="rId3"/>
    <p:sldId id="836" r:id="rId4"/>
    <p:sldId id="837" r:id="rId5"/>
    <p:sldId id="838" r:id="rId6"/>
    <p:sldId id="839" r:id="rId7"/>
    <p:sldId id="781" r:id="rId8"/>
    <p:sldId id="840" r:id="rId9"/>
    <p:sldId id="841" r:id="rId10"/>
    <p:sldId id="843" r:id="rId11"/>
    <p:sldId id="842" r:id="rId12"/>
    <p:sldId id="844" r:id="rId13"/>
    <p:sldId id="845" r:id="rId14"/>
    <p:sldId id="846" r:id="rId15"/>
    <p:sldId id="782" r:id="rId16"/>
    <p:sldId id="847" r:id="rId17"/>
    <p:sldId id="848" r:id="rId18"/>
    <p:sldId id="850" r:id="rId19"/>
    <p:sldId id="849" r:id="rId20"/>
    <p:sldId id="851" r:id="rId21"/>
    <p:sldId id="852" r:id="rId22"/>
    <p:sldId id="853" r:id="rId23"/>
    <p:sldId id="854" r:id="rId24"/>
    <p:sldId id="855" r:id="rId25"/>
    <p:sldId id="856" r:id="rId26"/>
    <p:sldId id="857" r:id="rId27"/>
    <p:sldId id="858" r:id="rId28"/>
    <p:sldId id="859" r:id="rId29"/>
    <p:sldId id="860" r:id="rId30"/>
    <p:sldId id="747" r:id="rId31"/>
    <p:sldId id="750" r:id="rId32"/>
    <p:sldId id="483" r:id="rId33"/>
    <p:sldId id="774" r:id="rId34"/>
    <p:sldId id="778" r:id="rId35"/>
    <p:sldId id="779" r:id="rId36"/>
    <p:sldId id="780" r:id="rId37"/>
    <p:sldId id="783" r:id="rId38"/>
    <p:sldId id="784" r:id="rId39"/>
    <p:sldId id="785" r:id="rId40"/>
    <p:sldId id="786" r:id="rId41"/>
    <p:sldId id="788" r:id="rId42"/>
    <p:sldId id="789" r:id="rId43"/>
    <p:sldId id="790" r:id="rId44"/>
    <p:sldId id="827" r:id="rId45"/>
    <p:sldId id="828" r:id="rId46"/>
    <p:sldId id="829" r:id="rId47"/>
    <p:sldId id="830" r:id="rId48"/>
    <p:sldId id="831" r:id="rId49"/>
    <p:sldId id="832" r:id="rId50"/>
    <p:sldId id="833" r:id="rId51"/>
    <p:sldId id="834" r:id="rId52"/>
    <p:sldId id="835" r:id="rId53"/>
    <p:sldId id="803" r:id="rId54"/>
    <p:sldId id="810" r:id="rId55"/>
    <p:sldId id="811" r:id="rId56"/>
    <p:sldId id="812" r:id="rId57"/>
    <p:sldId id="791" r:id="rId58"/>
    <p:sldId id="820" r:id="rId59"/>
    <p:sldId id="822" r:id="rId60"/>
    <p:sldId id="824" r:id="rId61"/>
    <p:sldId id="821" r:id="rId62"/>
    <p:sldId id="825" r:id="rId63"/>
    <p:sldId id="826" r:id="rId64"/>
    <p:sldId id="792" r:id="rId65"/>
    <p:sldId id="793" r:id="rId66"/>
    <p:sldId id="794" r:id="rId67"/>
    <p:sldId id="795" r:id="rId68"/>
    <p:sldId id="796" r:id="rId69"/>
    <p:sldId id="797" r:id="rId70"/>
    <p:sldId id="799" r:id="rId71"/>
    <p:sldId id="800" r:id="rId72"/>
    <p:sldId id="801" r:id="rId73"/>
    <p:sldId id="802" r:id="rId74"/>
    <p:sldId id="805" r:id="rId75"/>
    <p:sldId id="806" r:id="rId76"/>
    <p:sldId id="807" r:id="rId77"/>
    <p:sldId id="816" r:id="rId78"/>
    <p:sldId id="815" r:id="rId79"/>
    <p:sldId id="817" r:id="rId80"/>
    <p:sldId id="818" r:id="rId81"/>
    <p:sldId id="819" r:id="rId82"/>
    <p:sldId id="808" r:id="rId83"/>
    <p:sldId id="809" r:id="rId84"/>
    <p:sldId id="814" r:id="rId85"/>
  </p:sldIdLst>
  <p:sldSz cx="12192000" cy="6858000"/>
  <p:notesSz cx="7010400" cy="9296400"/>
  <p:kinsoku lang="ja-JP" invalStChars="、。，．・：；？！゛゜ヽヾゝゞ々ー’”）〕］｝〉》」』】°‰′″℃￠％ぁぃぅぇぉっゃゅょゎァィゥェォッャュョヮヵヶ!%),.:;?]}｡｣､･ｧｨｩｪｫｬｭｮｯｰﾞﾟ" invalEndChars="‘“（〔［｛〈《「『【￥＄$([\{｢￡"/>
  <p:defaultTextStyle>
    <a:defPPr>
      <a:defRPr lang="en-US"/>
    </a:defPPr>
    <a:lvl1pPr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1pPr>
    <a:lvl2pPr marL="5715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2pPr>
    <a:lvl3pPr marL="11430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3pPr>
    <a:lvl4pPr marL="17145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4pPr>
    <a:lvl5pPr marL="22860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5pPr>
    <a:lvl6pPr marL="2857500" algn="l" defTabSz="1143000" rtl="0" eaLnBrk="1" latinLnBrk="0" hangingPunct="1">
      <a:defRPr b="1" kern="1200">
        <a:solidFill>
          <a:schemeClr val="tx1"/>
        </a:solidFill>
        <a:latin typeface="Helvetica" pitchFamily="34" charset="0"/>
        <a:ea typeface="+mn-ea"/>
        <a:cs typeface="+mn-cs"/>
      </a:defRPr>
    </a:lvl6pPr>
    <a:lvl7pPr marL="3429000" algn="l" defTabSz="1143000" rtl="0" eaLnBrk="1" latinLnBrk="0" hangingPunct="1">
      <a:defRPr b="1" kern="1200">
        <a:solidFill>
          <a:schemeClr val="tx1"/>
        </a:solidFill>
        <a:latin typeface="Helvetica" pitchFamily="34" charset="0"/>
        <a:ea typeface="+mn-ea"/>
        <a:cs typeface="+mn-cs"/>
      </a:defRPr>
    </a:lvl7pPr>
    <a:lvl8pPr marL="4000500" algn="l" defTabSz="1143000" rtl="0" eaLnBrk="1" latinLnBrk="0" hangingPunct="1">
      <a:defRPr b="1" kern="1200">
        <a:solidFill>
          <a:schemeClr val="tx1"/>
        </a:solidFill>
        <a:latin typeface="Helvetica" pitchFamily="34" charset="0"/>
        <a:ea typeface="+mn-ea"/>
        <a:cs typeface="+mn-cs"/>
      </a:defRPr>
    </a:lvl8pPr>
    <a:lvl9pPr marL="4572000" algn="l" defTabSz="1143000" rtl="0" eaLnBrk="1" latinLnBrk="0" hangingPunct="1">
      <a:defRPr b="1" kern="1200">
        <a:solidFill>
          <a:schemeClr val="tx1"/>
        </a:solidFill>
        <a:latin typeface="Helvetica"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432FF"/>
    <a:srgbClr val="FFDB95"/>
    <a:srgbClr val="F6B498"/>
    <a:srgbClr val="DE9A7B"/>
    <a:srgbClr val="9DC3E7"/>
    <a:srgbClr val="A9D18E"/>
    <a:srgbClr val="FFFF00"/>
    <a:srgbClr val="D1039B"/>
    <a:srgbClr val="FF9900"/>
    <a:srgbClr val="AD27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1" autoAdjust="0"/>
    <p:restoredTop sz="94181"/>
  </p:normalViewPr>
  <p:slideViewPr>
    <p:cSldViewPr snapToGrid="0">
      <p:cViewPr varScale="1">
        <p:scale>
          <a:sx n="93" d="100"/>
          <a:sy n="93" d="100"/>
        </p:scale>
        <p:origin x="240" y="3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79" d="100"/>
        <a:sy n="279" d="100"/>
      </p:scale>
      <p:origin x="0" y="99264"/>
    </p:cViewPr>
  </p:sorterViewPr>
  <p:notesViewPr>
    <p:cSldViewPr snapToGrid="0">
      <p:cViewPr varScale="1">
        <p:scale>
          <a:sx n="55" d="100"/>
          <a:sy n="55" d="100"/>
        </p:scale>
        <p:origin x="-1470" y="-8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handoutMaster" Target="handoutMasters/handout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049610"/>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svg>
</file>

<file path=ppt/media/image27.png>
</file>

<file path=ppt/media/image28.png>
</file>

<file path=ppt/media/image29.png>
</file>

<file path=ppt/media/image3.sv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Rectangle 2"/>
          <p:cNvSpPr>
            <a:spLocks noGrp="1" noRot="1" noChangeAspect="1" noChangeArrowheads="1" noTextEdit="1"/>
          </p:cNvSpPr>
          <p:nvPr>
            <p:ph type="sldImg" idx="2"/>
          </p:nvPr>
        </p:nvSpPr>
        <p:spPr bwMode="auto">
          <a:xfrm>
            <a:off x="781050" y="798513"/>
            <a:ext cx="5461000" cy="30718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 uri="{53640926-AAD7-44d8-BBD7-CCE9431645EC}">
              <a14:shadowObscured xmlns="" xmlns:a14="http://schemas.microsoft.com/office/drawing/2010/main" val="1"/>
            </a:ext>
          </a:extLst>
        </p:spPr>
      </p:sp>
    </p:spTree>
    <p:extLst>
      <p:ext uri="{BB962C8B-B14F-4D97-AF65-F5344CB8AC3E}">
        <p14:creationId xmlns:p14="http://schemas.microsoft.com/office/powerpoint/2010/main" val="2207781695"/>
      </p:ext>
    </p:extLst>
  </p:cSld>
  <p:clrMap bg1="lt1" tx1="dk1" bg2="lt2" tx2="dk2" accent1="accent1" accent2="accent2" accent3="accent3" accent4="accent4" accent5="accent5" accent6="accent6" hlink="hlink" folHlink="folHlink"/>
  <p:hf hdr="0" ftr="0" dt="0"/>
  <p:notesStyle>
    <a:lvl1pPr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1pPr>
    <a:lvl2pPr marL="5715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2pPr>
    <a:lvl3pPr marL="11430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3pPr>
    <a:lvl4pPr marL="17145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4pPr>
    <a:lvl5pPr marL="22860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5pPr>
    <a:lvl6pPr marL="2857500" algn="l" defTabSz="1143000" rtl="0" eaLnBrk="1" latinLnBrk="0" hangingPunct="1">
      <a:defRPr sz="1500" kern="1200">
        <a:solidFill>
          <a:schemeClr val="tx1"/>
        </a:solidFill>
        <a:latin typeface="+mn-lt"/>
        <a:ea typeface="+mn-ea"/>
        <a:cs typeface="+mn-cs"/>
      </a:defRPr>
    </a:lvl6pPr>
    <a:lvl7pPr marL="3429000" algn="l" defTabSz="1143000" rtl="0" eaLnBrk="1" latinLnBrk="0" hangingPunct="1">
      <a:defRPr sz="1500" kern="1200">
        <a:solidFill>
          <a:schemeClr val="tx1"/>
        </a:solidFill>
        <a:latin typeface="+mn-lt"/>
        <a:ea typeface="+mn-ea"/>
        <a:cs typeface="+mn-cs"/>
      </a:defRPr>
    </a:lvl7pPr>
    <a:lvl8pPr marL="4000500" algn="l" defTabSz="1143000" rtl="0" eaLnBrk="1" latinLnBrk="0" hangingPunct="1">
      <a:defRPr sz="1500" kern="1200">
        <a:solidFill>
          <a:schemeClr val="tx1"/>
        </a:solidFill>
        <a:latin typeface="+mn-lt"/>
        <a:ea typeface="+mn-ea"/>
        <a:cs typeface="+mn-cs"/>
      </a:defRPr>
    </a:lvl8pPr>
    <a:lvl9pPr marL="4572000" algn="l" defTabSz="1143000" rtl="0" eaLnBrk="1" latinLnBrk="0" hangingPunct="1">
      <a:defRPr sz="1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675" y="4473575"/>
            <a:ext cx="5607050" cy="3660775"/>
          </a:xfrm>
          <a:prstGeom prst="rect">
            <a:avLst/>
          </a:prstGeom>
        </p:spPr>
        <p:txBody>
          <a:bodyPr/>
          <a:lstStyle/>
          <a:p>
            <a:endParaRPr lang="en-US" dirty="0"/>
          </a:p>
        </p:txBody>
      </p:sp>
    </p:spTree>
    <p:extLst>
      <p:ext uri="{BB962C8B-B14F-4D97-AF65-F5344CB8AC3E}">
        <p14:creationId xmlns:p14="http://schemas.microsoft.com/office/powerpoint/2010/main" val="3493979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675" y="4473575"/>
            <a:ext cx="5607050" cy="3660775"/>
          </a:xfrm>
          <a:prstGeom prst="rect">
            <a:avLst/>
          </a:prstGeom>
        </p:spPr>
        <p:txBody>
          <a:bodyPr/>
          <a:lstStyle/>
          <a:p>
            <a:endParaRPr lang="en-US" dirty="0"/>
          </a:p>
        </p:txBody>
      </p:sp>
    </p:spTree>
    <p:extLst>
      <p:ext uri="{BB962C8B-B14F-4D97-AF65-F5344CB8AC3E}">
        <p14:creationId xmlns:p14="http://schemas.microsoft.com/office/powerpoint/2010/main" val="3673615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9"/>
            <a:ext cx="10363200" cy="1470025"/>
          </a:xfrm>
        </p:spPr>
        <p:txBody>
          <a:bodyPr/>
          <a:lstStyle>
            <a:lvl1pPr algn="ctr">
              <a:defRPr u="none" baseline="0">
                <a:solidFill>
                  <a:srgbClr val="DE8400"/>
                </a:solidFill>
                <a:effectLst>
                  <a:outerShdw blurRad="38100" dist="38100" dir="2700000" algn="tl">
                    <a:srgbClr val="000000">
                      <a:alpha val="43137"/>
                    </a:srgbClr>
                  </a:outerShdw>
                </a:effectLst>
              </a:defRPr>
            </a:lvl1pPr>
          </a:lstStyle>
          <a:p>
            <a:r>
              <a:rPr lang="en-US" dirty="0"/>
              <a:t>Click to edit Master title style</a:t>
            </a:r>
          </a:p>
        </p:txBody>
      </p:sp>
      <p:sp>
        <p:nvSpPr>
          <p:cNvPr id="3" name="Subtitle 2"/>
          <p:cNvSpPr>
            <a:spLocks noGrp="1"/>
          </p:cNvSpPr>
          <p:nvPr>
            <p:ph type="subTitle" idx="1"/>
          </p:nvPr>
        </p:nvSpPr>
        <p:spPr>
          <a:xfrm>
            <a:off x="1828800" y="3886203"/>
            <a:ext cx="8534400" cy="1752600"/>
          </a:xfrm>
        </p:spPr>
        <p:txBody>
          <a:bodyPr/>
          <a:lstStyle>
            <a:lvl1pPr marL="0" indent="0" algn="ctr">
              <a:buNone/>
              <a:defRPr>
                <a:solidFill>
                  <a:schemeClr val="tx1">
                    <a:tint val="75000"/>
                  </a:schemeClr>
                </a:solidFill>
              </a:defRPr>
            </a:lvl1pPr>
            <a:lvl2pPr marL="514350" indent="0" algn="ctr">
              <a:buNone/>
              <a:defRPr>
                <a:solidFill>
                  <a:schemeClr val="tx1">
                    <a:tint val="75000"/>
                  </a:schemeClr>
                </a:solidFill>
              </a:defRPr>
            </a:lvl2pPr>
            <a:lvl3pPr marL="1028700" indent="0" algn="ctr">
              <a:buNone/>
              <a:defRPr>
                <a:solidFill>
                  <a:schemeClr val="tx1">
                    <a:tint val="75000"/>
                  </a:schemeClr>
                </a:solidFill>
              </a:defRPr>
            </a:lvl3pPr>
            <a:lvl4pPr marL="1543050" indent="0" algn="ctr">
              <a:buNone/>
              <a:defRPr>
                <a:solidFill>
                  <a:schemeClr val="tx1">
                    <a:tint val="75000"/>
                  </a:schemeClr>
                </a:solidFill>
              </a:defRPr>
            </a:lvl4pPr>
            <a:lvl5pPr marL="2057400" indent="0" algn="ctr">
              <a:buNone/>
              <a:defRPr>
                <a:solidFill>
                  <a:schemeClr val="tx1">
                    <a:tint val="75000"/>
                  </a:schemeClr>
                </a:solidFill>
              </a:defRPr>
            </a:lvl5pPr>
            <a:lvl6pPr marL="2571750" indent="0" algn="ctr">
              <a:buNone/>
              <a:defRPr>
                <a:solidFill>
                  <a:schemeClr val="tx1">
                    <a:tint val="75000"/>
                  </a:schemeClr>
                </a:solidFill>
              </a:defRPr>
            </a:lvl6pPr>
            <a:lvl7pPr marL="3086100" indent="0" algn="ctr">
              <a:buNone/>
              <a:defRPr>
                <a:solidFill>
                  <a:schemeClr val="tx1">
                    <a:tint val="75000"/>
                  </a:schemeClr>
                </a:solidFill>
              </a:defRPr>
            </a:lvl7pPr>
            <a:lvl8pPr marL="3600450" indent="0" algn="ctr">
              <a:buNone/>
              <a:defRPr>
                <a:solidFill>
                  <a:schemeClr val="tx1">
                    <a:tint val="75000"/>
                  </a:schemeClr>
                </a:solidFill>
              </a:defRPr>
            </a:lvl8pPr>
            <a:lvl9pPr marL="41148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F5F1CDF6-63A3-7441-825E-A321579A9051}"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24F5D879-AB69-4422-A7DC-325346367C9C}"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989983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AB52C884-E3E0-9545-9EEC-90F279DF9661}"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557A5097-5A82-4E10-9D05-AD36CE0557DB}"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182103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8"/>
            <a:ext cx="8026400" cy="58515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6CD53955-71C4-784B-B2E5-570BAC65E560}"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E1933F3A-FF46-4CFA-83F2-3339888C9B0E}"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4037442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5035"/>
            <a:ext cx="10972800" cy="698948"/>
          </a:xfrm>
        </p:spPr>
        <p:txBody>
          <a:bodyPr/>
          <a:lstStyle>
            <a:lvl1pPr>
              <a:defRPr sz="3600" u="none" baseline="0">
                <a:solidFill>
                  <a:srgbClr val="DE8400"/>
                </a:solidFill>
                <a:effectLst>
                  <a:outerShdw blurRad="38100" dist="38100" dir="2700000" algn="tl">
                    <a:srgbClr val="000000">
                      <a:alpha val="43137"/>
                    </a:srgbClr>
                  </a:outerShdw>
                </a:effectLst>
                <a:latin typeface="+mj-lt"/>
              </a:defRPr>
            </a:lvl1pPr>
          </a:lstStyle>
          <a:p>
            <a:r>
              <a:rPr lang="en-US" dirty="0"/>
              <a:t>Click to edit Master title style</a:t>
            </a:r>
          </a:p>
        </p:txBody>
      </p:sp>
      <p:sp>
        <p:nvSpPr>
          <p:cNvPr id="3" name="Content Placeholder 2"/>
          <p:cNvSpPr>
            <a:spLocks noGrp="1"/>
          </p:cNvSpPr>
          <p:nvPr>
            <p:ph idx="1"/>
          </p:nvPr>
        </p:nvSpPr>
        <p:spPr>
          <a:xfrm>
            <a:off x="609600" y="1138138"/>
            <a:ext cx="10972800" cy="4987629"/>
          </a:xfrm>
        </p:spPr>
        <p:txBody>
          <a:bodyPr/>
          <a:lstStyle>
            <a:lvl1pPr>
              <a:defRPr sz="2700">
                <a:latin typeface="+mn-lt"/>
              </a:defRPr>
            </a:lvl1pPr>
            <a:lvl2pPr>
              <a:defRPr sz="2250">
                <a:latin typeface="+mn-lt"/>
              </a:defRPr>
            </a:lvl2pPr>
            <a:lvl3pPr>
              <a:defRPr sz="1800">
                <a:latin typeface="+mn-lt"/>
              </a:defRPr>
            </a:lvl3pPr>
            <a:lvl4pPr>
              <a:defRPr sz="1575">
                <a:latin typeface="+mn-lt"/>
              </a:defRPr>
            </a:lvl4pPr>
            <a:lvl5pPr>
              <a:defRPr sz="1575">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pPr>
              <a:defRPr/>
            </a:pPr>
            <a:fld id="{1455A833-F9D8-F94E-A624-F22E87633095}" type="datetime1">
              <a:rPr lang="en-US" smtClean="0">
                <a:solidFill>
                  <a:prstClr val="black">
                    <a:tint val="75000"/>
                  </a:prstClr>
                </a:solidFill>
              </a:rPr>
              <a:t>5/4/22</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altLang="en-US">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F9DE2D32-EBB3-479D-A20A-D25324940D10}" type="slidenum">
              <a:rPr lang="en-US" altLang="en-US" smtClean="0">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668960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5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8"/>
          </a:xfrm>
        </p:spPr>
        <p:txBody>
          <a:bodyPr anchor="b"/>
          <a:lstStyle>
            <a:lvl1pPr marL="0" indent="0">
              <a:buNone/>
              <a:defRPr sz="2250">
                <a:solidFill>
                  <a:schemeClr val="tx1">
                    <a:tint val="75000"/>
                  </a:schemeClr>
                </a:solidFill>
              </a:defRPr>
            </a:lvl1pPr>
            <a:lvl2pPr marL="514350" indent="0">
              <a:buNone/>
              <a:defRPr sz="2025">
                <a:solidFill>
                  <a:schemeClr val="tx1">
                    <a:tint val="75000"/>
                  </a:schemeClr>
                </a:solidFill>
              </a:defRPr>
            </a:lvl2pPr>
            <a:lvl3pPr marL="1028700" indent="0">
              <a:buNone/>
              <a:defRPr sz="1800">
                <a:solidFill>
                  <a:schemeClr val="tx1">
                    <a:tint val="75000"/>
                  </a:schemeClr>
                </a:solidFill>
              </a:defRPr>
            </a:lvl3pPr>
            <a:lvl4pPr marL="1543050" indent="0">
              <a:buNone/>
              <a:defRPr sz="1575">
                <a:solidFill>
                  <a:schemeClr val="tx1">
                    <a:tint val="75000"/>
                  </a:schemeClr>
                </a:solidFill>
              </a:defRPr>
            </a:lvl4pPr>
            <a:lvl5pPr marL="2057400" indent="0">
              <a:buNone/>
              <a:defRPr sz="1575">
                <a:solidFill>
                  <a:schemeClr val="tx1">
                    <a:tint val="75000"/>
                  </a:schemeClr>
                </a:solidFill>
              </a:defRPr>
            </a:lvl5pPr>
            <a:lvl6pPr marL="2571750" indent="0">
              <a:buNone/>
              <a:defRPr sz="1575">
                <a:solidFill>
                  <a:schemeClr val="tx1">
                    <a:tint val="75000"/>
                  </a:schemeClr>
                </a:solidFill>
              </a:defRPr>
            </a:lvl6pPr>
            <a:lvl7pPr marL="3086100" indent="0">
              <a:buNone/>
              <a:defRPr sz="1575">
                <a:solidFill>
                  <a:schemeClr val="tx1">
                    <a:tint val="75000"/>
                  </a:schemeClr>
                </a:solidFill>
              </a:defRPr>
            </a:lvl7pPr>
            <a:lvl8pPr marL="3600450" indent="0">
              <a:buNone/>
              <a:defRPr sz="1575">
                <a:solidFill>
                  <a:schemeClr val="tx1">
                    <a:tint val="75000"/>
                  </a:schemeClr>
                </a:solidFill>
              </a:defRPr>
            </a:lvl8pPr>
            <a:lvl9pPr marL="4114800" indent="0">
              <a:buNone/>
              <a:defRPr sz="157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29794664-F699-DB42-8CC0-2E9C933A58F4}"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3C7D3DFE-6B71-4D3C-8931-2EEF0E8559B4}"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1273837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3150"/>
            </a:lvl1pPr>
            <a:lvl2pPr>
              <a:defRPr sz="2700"/>
            </a:lvl2pPr>
            <a:lvl3pPr>
              <a:defRPr sz="2250"/>
            </a:lvl3pPr>
            <a:lvl4pPr>
              <a:defRPr sz="2025"/>
            </a:lvl4pPr>
            <a:lvl5pPr>
              <a:defRPr sz="2025"/>
            </a:lvl5pPr>
            <a:lvl6pPr>
              <a:defRPr sz="2025"/>
            </a:lvl6pPr>
            <a:lvl7pPr>
              <a:defRPr sz="2025"/>
            </a:lvl7pPr>
            <a:lvl8pPr>
              <a:defRPr sz="2025"/>
            </a:lvl8pPr>
            <a:lvl9pPr>
              <a:defRPr sz="20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3150"/>
            </a:lvl1pPr>
            <a:lvl2pPr>
              <a:defRPr sz="2700"/>
            </a:lvl2pPr>
            <a:lvl3pPr>
              <a:defRPr sz="2250"/>
            </a:lvl3pPr>
            <a:lvl4pPr>
              <a:defRPr sz="2025"/>
            </a:lvl4pPr>
            <a:lvl5pPr>
              <a:defRPr sz="2025"/>
            </a:lvl5pPr>
            <a:lvl6pPr>
              <a:defRPr sz="2025"/>
            </a:lvl6pPr>
            <a:lvl7pPr>
              <a:defRPr sz="2025"/>
            </a:lvl7pPr>
            <a:lvl8pPr>
              <a:defRPr sz="2025"/>
            </a:lvl8pPr>
            <a:lvl9pPr>
              <a:defRPr sz="20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8AB1D0DF-DEFA-3941-9593-12C70E3F049C}" type="datetime1">
              <a:rPr lang="en-US" smtClean="0">
                <a:solidFill>
                  <a:prstClr val="black">
                    <a:tint val="75000"/>
                  </a:prstClr>
                </a:solidFill>
              </a:rPr>
              <a:t>5/4/22</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9762728F-C150-42D0-B0C3-C0979554D0AB}"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2734301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700" b="1"/>
            </a:lvl1pPr>
            <a:lvl2pPr marL="514350" indent="0">
              <a:buNone/>
              <a:defRPr sz="2250" b="1"/>
            </a:lvl2pPr>
            <a:lvl3pPr marL="1028700" indent="0">
              <a:buNone/>
              <a:defRPr sz="2025" b="1"/>
            </a:lvl3pPr>
            <a:lvl4pPr marL="1543050" indent="0">
              <a:buNone/>
              <a:defRPr sz="1800" b="1"/>
            </a:lvl4pPr>
            <a:lvl5pPr marL="2057400" indent="0">
              <a:buNone/>
              <a:defRPr sz="1800" b="1"/>
            </a:lvl5pPr>
            <a:lvl6pPr marL="2571750" indent="0">
              <a:buNone/>
              <a:defRPr sz="1800" b="1"/>
            </a:lvl6pPr>
            <a:lvl7pPr marL="3086100" indent="0">
              <a:buNone/>
              <a:defRPr sz="1800" b="1"/>
            </a:lvl7pPr>
            <a:lvl8pPr marL="3600450" indent="0">
              <a:buNone/>
              <a:defRPr sz="1800" b="1"/>
            </a:lvl8pPr>
            <a:lvl9pPr marL="4114800" indent="0">
              <a:buNone/>
              <a:defRPr sz="18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700"/>
            </a:lvl1pPr>
            <a:lvl2pPr>
              <a:defRPr sz="2250"/>
            </a:lvl2pPr>
            <a:lvl3pPr>
              <a:defRPr sz="2025"/>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4" y="1535113"/>
            <a:ext cx="5389033" cy="639762"/>
          </a:xfrm>
        </p:spPr>
        <p:txBody>
          <a:bodyPr anchor="b"/>
          <a:lstStyle>
            <a:lvl1pPr marL="0" indent="0">
              <a:buNone/>
              <a:defRPr sz="2700" b="1"/>
            </a:lvl1pPr>
            <a:lvl2pPr marL="514350" indent="0">
              <a:buNone/>
              <a:defRPr sz="2250" b="1"/>
            </a:lvl2pPr>
            <a:lvl3pPr marL="1028700" indent="0">
              <a:buNone/>
              <a:defRPr sz="2025" b="1"/>
            </a:lvl3pPr>
            <a:lvl4pPr marL="1543050" indent="0">
              <a:buNone/>
              <a:defRPr sz="1800" b="1"/>
            </a:lvl4pPr>
            <a:lvl5pPr marL="2057400" indent="0">
              <a:buNone/>
              <a:defRPr sz="1800" b="1"/>
            </a:lvl5pPr>
            <a:lvl6pPr marL="2571750" indent="0">
              <a:buNone/>
              <a:defRPr sz="1800" b="1"/>
            </a:lvl6pPr>
            <a:lvl7pPr marL="3086100" indent="0">
              <a:buNone/>
              <a:defRPr sz="1800" b="1"/>
            </a:lvl7pPr>
            <a:lvl8pPr marL="3600450" indent="0">
              <a:buNone/>
              <a:defRPr sz="1800" b="1"/>
            </a:lvl8pPr>
            <a:lvl9pPr marL="4114800" indent="0">
              <a:buNone/>
              <a:defRPr sz="1800" b="1"/>
            </a:lvl9pPr>
          </a:lstStyle>
          <a:p>
            <a:pPr lvl="0"/>
            <a:r>
              <a:rPr lang="en-US"/>
              <a:t>Click to edit Master text styles</a:t>
            </a:r>
          </a:p>
        </p:txBody>
      </p:sp>
      <p:sp>
        <p:nvSpPr>
          <p:cNvPr id="6" name="Content Placeholder 5"/>
          <p:cNvSpPr>
            <a:spLocks noGrp="1"/>
          </p:cNvSpPr>
          <p:nvPr>
            <p:ph sz="quarter" idx="4"/>
          </p:nvPr>
        </p:nvSpPr>
        <p:spPr>
          <a:xfrm>
            <a:off x="6193374" y="2174875"/>
            <a:ext cx="5389033" cy="3951288"/>
          </a:xfrm>
        </p:spPr>
        <p:txBody>
          <a:bodyPr/>
          <a:lstStyle>
            <a:lvl1pPr>
              <a:defRPr sz="2700"/>
            </a:lvl1pPr>
            <a:lvl2pPr>
              <a:defRPr sz="2250"/>
            </a:lvl2pPr>
            <a:lvl3pPr>
              <a:defRPr sz="2025"/>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ED76CF7C-24C9-2C45-9C24-4F8154DAD6CD}" type="datetime1">
              <a:rPr lang="en-US" smtClean="0">
                <a:solidFill>
                  <a:prstClr val="black">
                    <a:tint val="75000"/>
                  </a:prstClr>
                </a:solidFill>
              </a:rPr>
              <a:t>5/4/22</a:t>
            </a:fld>
            <a:endParaRPr lang="en-US">
              <a:solidFill>
                <a:prstClr val="black">
                  <a:tint val="75000"/>
                </a:prstClr>
              </a:solidFill>
            </a:endParaRPr>
          </a:p>
        </p:txBody>
      </p:sp>
      <p:sp>
        <p:nvSpPr>
          <p:cNvPr id="8"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pPr>
              <a:defRPr/>
            </a:pPr>
            <a:fld id="{F17B2D9D-C963-4C5D-9657-6DAD47F750F6}"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159227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F242623-2795-5546-9F54-B1FF951BCCD3}" type="datetime1">
              <a:rPr lang="en-US" smtClean="0">
                <a:solidFill>
                  <a:prstClr val="black">
                    <a:tint val="75000"/>
                  </a:prstClr>
                </a:solidFill>
              </a:rPr>
              <a:t>5/4/22</a:t>
            </a:fld>
            <a:endParaRPr lang="en-US">
              <a:solidFill>
                <a:prstClr val="black">
                  <a:tint val="75000"/>
                </a:prstClr>
              </a:solidFill>
            </a:endParaRPr>
          </a:p>
        </p:txBody>
      </p:sp>
      <p:sp>
        <p:nvSpPr>
          <p:cNvPr id="4"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pPr>
              <a:defRPr/>
            </a:pPr>
            <a:fld id="{B9679035-FD90-43C6-9A04-3596202BD13C}"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217181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8CDF4E1-6A12-E04A-9CB3-8CDF45CB7C5C}" type="datetime1">
              <a:rPr lang="en-US" smtClean="0">
                <a:solidFill>
                  <a:prstClr val="black">
                    <a:tint val="75000"/>
                  </a:prstClr>
                </a:solidFill>
              </a:rPr>
              <a:t>5/4/22</a:t>
            </a:fld>
            <a:endParaRPr lang="en-US">
              <a:solidFill>
                <a:prstClr val="black">
                  <a:tint val="75000"/>
                </a:prstClr>
              </a:solidFill>
            </a:endParaRPr>
          </a:p>
        </p:txBody>
      </p:sp>
      <p:sp>
        <p:nvSpPr>
          <p:cNvPr id="3"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pPr>
              <a:defRPr/>
            </a:pPr>
            <a:fld id="{26DFAF39-BD03-4E79-A61F-5E51E08E82D1}"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2070144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7" y="273050"/>
            <a:ext cx="4011084" cy="1162050"/>
          </a:xfrm>
        </p:spPr>
        <p:txBody>
          <a:bodyPr anchor="b"/>
          <a:lstStyle>
            <a:lvl1pPr algn="l">
              <a:defRPr sz="2250" b="1"/>
            </a:lvl1pPr>
          </a:lstStyle>
          <a:p>
            <a:r>
              <a:rPr lang="en-US"/>
              <a:t>Click to edit Master title style</a:t>
            </a:r>
          </a:p>
        </p:txBody>
      </p:sp>
      <p:sp>
        <p:nvSpPr>
          <p:cNvPr id="3" name="Content Placeholder 2"/>
          <p:cNvSpPr>
            <a:spLocks noGrp="1"/>
          </p:cNvSpPr>
          <p:nvPr>
            <p:ph idx="1"/>
          </p:nvPr>
        </p:nvSpPr>
        <p:spPr>
          <a:xfrm>
            <a:off x="4766733" y="273054"/>
            <a:ext cx="6815667" cy="5853113"/>
          </a:xfrm>
        </p:spPr>
        <p:txBody>
          <a:bodyPr/>
          <a:lstStyle>
            <a:lvl1pPr>
              <a:defRPr sz="3600"/>
            </a:lvl1pPr>
            <a:lvl2pPr>
              <a:defRPr sz="3150"/>
            </a:lvl2pPr>
            <a:lvl3pPr>
              <a:defRPr sz="2700"/>
            </a:lvl3pPr>
            <a:lvl4pPr>
              <a:defRPr sz="2250"/>
            </a:lvl4pPr>
            <a:lvl5pPr>
              <a:defRPr sz="2250"/>
            </a:lvl5pPr>
            <a:lvl6pPr>
              <a:defRPr sz="2250"/>
            </a:lvl6pPr>
            <a:lvl7pPr>
              <a:defRPr sz="2250"/>
            </a:lvl7pPr>
            <a:lvl8pPr>
              <a:defRPr sz="2250"/>
            </a:lvl8pPr>
            <a:lvl9pPr>
              <a:defRPr sz="2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7" y="1435103"/>
            <a:ext cx="4011084" cy="4691063"/>
          </a:xfrm>
        </p:spPr>
        <p:txBody>
          <a:bodyPr/>
          <a:lstStyle>
            <a:lvl1pPr marL="0" indent="0">
              <a:buNone/>
              <a:defRPr sz="1575"/>
            </a:lvl1pPr>
            <a:lvl2pPr marL="514350" indent="0">
              <a:buNone/>
              <a:defRPr sz="1350"/>
            </a:lvl2pPr>
            <a:lvl3pPr marL="1028700" indent="0">
              <a:buNone/>
              <a:defRPr sz="1125"/>
            </a:lvl3pPr>
            <a:lvl4pPr marL="1543050" indent="0">
              <a:buNone/>
              <a:defRPr sz="1013"/>
            </a:lvl4pPr>
            <a:lvl5pPr marL="2057400" indent="0">
              <a:buNone/>
              <a:defRPr sz="1013"/>
            </a:lvl5pPr>
            <a:lvl6pPr marL="2571750" indent="0">
              <a:buNone/>
              <a:defRPr sz="1013"/>
            </a:lvl6pPr>
            <a:lvl7pPr marL="3086100" indent="0">
              <a:buNone/>
              <a:defRPr sz="1013"/>
            </a:lvl7pPr>
            <a:lvl8pPr marL="3600450" indent="0">
              <a:buNone/>
              <a:defRPr sz="1013"/>
            </a:lvl8pPr>
            <a:lvl9pPr marL="4114800" indent="0">
              <a:buNone/>
              <a:defRPr sz="1013"/>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AD9F1281-509C-A94A-B6F4-DA198DAF23F7}" type="datetime1">
              <a:rPr lang="en-US" smtClean="0">
                <a:solidFill>
                  <a:prstClr val="black">
                    <a:tint val="75000"/>
                  </a:prstClr>
                </a:solidFill>
              </a:rPr>
              <a:t>5/4/22</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3B7C51C2-15BC-444C-B9F2-213F9CFCA6DB}"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7903777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3"/>
            <a:ext cx="7315200" cy="566738"/>
          </a:xfrm>
        </p:spPr>
        <p:txBody>
          <a:bodyPr anchor="b"/>
          <a:lstStyle>
            <a:lvl1pPr algn="l">
              <a:defRPr sz="225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600"/>
            </a:lvl1pPr>
            <a:lvl2pPr marL="514350" indent="0">
              <a:buNone/>
              <a:defRPr sz="3150"/>
            </a:lvl2pPr>
            <a:lvl3pPr marL="1028700" indent="0">
              <a:buNone/>
              <a:defRPr sz="2700"/>
            </a:lvl3pPr>
            <a:lvl4pPr marL="1543050" indent="0">
              <a:buNone/>
              <a:defRPr sz="2250"/>
            </a:lvl4pPr>
            <a:lvl5pPr marL="2057400" indent="0">
              <a:buNone/>
              <a:defRPr sz="2250"/>
            </a:lvl5pPr>
            <a:lvl6pPr marL="2571750" indent="0">
              <a:buNone/>
              <a:defRPr sz="2250"/>
            </a:lvl6pPr>
            <a:lvl7pPr marL="3086100" indent="0">
              <a:buNone/>
              <a:defRPr sz="2250"/>
            </a:lvl7pPr>
            <a:lvl8pPr marL="3600450" indent="0">
              <a:buNone/>
              <a:defRPr sz="2250"/>
            </a:lvl8pPr>
            <a:lvl9pPr marL="4114800" indent="0">
              <a:buNone/>
              <a:defRPr sz="2250"/>
            </a:lvl9pPr>
          </a:lstStyle>
          <a:p>
            <a:pPr lvl="0"/>
            <a:endParaRPr lang="en-US" noProof="0"/>
          </a:p>
        </p:txBody>
      </p:sp>
      <p:sp>
        <p:nvSpPr>
          <p:cNvPr id="4" name="Text Placeholder 3"/>
          <p:cNvSpPr>
            <a:spLocks noGrp="1"/>
          </p:cNvSpPr>
          <p:nvPr>
            <p:ph type="body" sz="half" idx="2"/>
          </p:nvPr>
        </p:nvSpPr>
        <p:spPr>
          <a:xfrm>
            <a:off x="2389717" y="5367341"/>
            <a:ext cx="7315200" cy="804862"/>
          </a:xfrm>
        </p:spPr>
        <p:txBody>
          <a:bodyPr/>
          <a:lstStyle>
            <a:lvl1pPr marL="0" indent="0">
              <a:buNone/>
              <a:defRPr sz="1575"/>
            </a:lvl1pPr>
            <a:lvl2pPr marL="514350" indent="0">
              <a:buNone/>
              <a:defRPr sz="1350"/>
            </a:lvl2pPr>
            <a:lvl3pPr marL="1028700" indent="0">
              <a:buNone/>
              <a:defRPr sz="1125"/>
            </a:lvl3pPr>
            <a:lvl4pPr marL="1543050" indent="0">
              <a:buNone/>
              <a:defRPr sz="1013"/>
            </a:lvl4pPr>
            <a:lvl5pPr marL="2057400" indent="0">
              <a:buNone/>
              <a:defRPr sz="1013"/>
            </a:lvl5pPr>
            <a:lvl6pPr marL="2571750" indent="0">
              <a:buNone/>
              <a:defRPr sz="1013"/>
            </a:lvl6pPr>
            <a:lvl7pPr marL="3086100" indent="0">
              <a:buNone/>
              <a:defRPr sz="1013"/>
            </a:lvl7pPr>
            <a:lvl8pPr marL="3600450" indent="0">
              <a:buNone/>
              <a:defRPr sz="1013"/>
            </a:lvl8pPr>
            <a:lvl9pPr marL="4114800" indent="0">
              <a:buNone/>
              <a:defRPr sz="1013"/>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9698A63-6D25-E140-B9A3-859E3F1D4959}" type="datetime1">
              <a:rPr lang="en-US" smtClean="0">
                <a:solidFill>
                  <a:prstClr val="black">
                    <a:tint val="75000"/>
                  </a:prstClr>
                </a:solidFill>
              </a:rPr>
              <a:t>5/4/22</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50B72B1D-A706-46DE-AE63-402C0052FDE8}"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182811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5034"/>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609600" y="1600200"/>
            <a:ext cx="10972800" cy="45255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153"/>
            <a:ext cx="2844800" cy="366117"/>
          </a:xfrm>
          <a:prstGeom prst="rect">
            <a:avLst/>
          </a:prstGeom>
        </p:spPr>
        <p:txBody>
          <a:bodyPr vert="horz" lIns="91440" tIns="45720" rIns="91440" bIns="45720" rtlCol="0" anchor="ctr"/>
          <a:lstStyle>
            <a:lvl1pPr algn="l">
              <a:defRPr sz="1350">
                <a:solidFill>
                  <a:schemeClr val="tx1">
                    <a:tint val="75000"/>
                  </a:schemeClr>
                </a:solidFill>
              </a:defRPr>
            </a:lvl1pPr>
          </a:lstStyle>
          <a:p>
            <a:pPr>
              <a:defRPr/>
            </a:pPr>
            <a:fld id="{4F12BA26-4F48-7944-9284-F2989996F9A0}"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3"/>
          </p:nvPr>
        </p:nvSpPr>
        <p:spPr>
          <a:xfrm>
            <a:off x="4165600" y="6356153"/>
            <a:ext cx="3860800" cy="366117"/>
          </a:xfrm>
          <a:prstGeom prst="rect">
            <a:avLst/>
          </a:prstGeom>
        </p:spPr>
        <p:txBody>
          <a:bodyPr vert="horz" lIns="91440" tIns="45720" rIns="91440" bIns="45720" rtlCol="0" anchor="ctr"/>
          <a:lstStyle>
            <a:lvl1pPr algn="ctr">
              <a:defRPr sz="1350">
                <a:solidFill>
                  <a:schemeClr val="tx1">
                    <a:tint val="75000"/>
                  </a:schemeClr>
                </a:solidFill>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4"/>
          </p:nvPr>
        </p:nvSpPr>
        <p:spPr>
          <a:xfrm>
            <a:off x="8737600" y="6334655"/>
            <a:ext cx="2844800" cy="366117"/>
          </a:xfrm>
          <a:prstGeom prst="rect">
            <a:avLst/>
          </a:prstGeom>
        </p:spPr>
        <p:txBody>
          <a:bodyPr vert="horz" lIns="91440" tIns="45720" rIns="91440" bIns="45720" rtlCol="0" anchor="ctr"/>
          <a:lstStyle>
            <a:lvl1pPr algn="r">
              <a:defRPr sz="1350">
                <a:solidFill>
                  <a:schemeClr val="tx1">
                    <a:tint val="75000"/>
                  </a:schemeClr>
                </a:solidFill>
              </a:defRPr>
            </a:lvl1pPr>
          </a:lstStyle>
          <a:p>
            <a:pPr>
              <a:defRPr/>
            </a:pPr>
            <a:fld id="{F9DE2D32-EBB3-479D-A20A-D25324940D10}"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90780591"/>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hdr="0" ftr="0" dt="0"/>
  <p:txStyles>
    <p:titleStyle>
      <a:lvl1pPr algn="l" rtl="0" eaLnBrk="0" fontAlgn="base" hangingPunct="0">
        <a:spcBef>
          <a:spcPct val="0"/>
        </a:spcBef>
        <a:spcAft>
          <a:spcPct val="0"/>
        </a:spcAft>
        <a:defRPr sz="4950" u="sng" kern="1200">
          <a:solidFill>
            <a:srgbClr val="DE8400"/>
          </a:solidFill>
          <a:latin typeface="+mj-lt"/>
          <a:ea typeface="+mj-ea"/>
          <a:cs typeface="+mj-cs"/>
        </a:defRPr>
      </a:lvl1pPr>
      <a:lvl2pPr algn="l" rtl="0" eaLnBrk="0" fontAlgn="base" hangingPunct="0">
        <a:spcBef>
          <a:spcPct val="0"/>
        </a:spcBef>
        <a:spcAft>
          <a:spcPct val="0"/>
        </a:spcAft>
        <a:defRPr sz="4950" u="sng">
          <a:solidFill>
            <a:srgbClr val="DE8400"/>
          </a:solidFill>
          <a:latin typeface="Verdana" pitchFamily="34" charset="0"/>
        </a:defRPr>
      </a:lvl2pPr>
      <a:lvl3pPr algn="l" rtl="0" eaLnBrk="0" fontAlgn="base" hangingPunct="0">
        <a:spcBef>
          <a:spcPct val="0"/>
        </a:spcBef>
        <a:spcAft>
          <a:spcPct val="0"/>
        </a:spcAft>
        <a:defRPr sz="4950" u="sng">
          <a:solidFill>
            <a:srgbClr val="DE8400"/>
          </a:solidFill>
          <a:latin typeface="Verdana" pitchFamily="34" charset="0"/>
        </a:defRPr>
      </a:lvl3pPr>
      <a:lvl4pPr algn="l" rtl="0" eaLnBrk="0" fontAlgn="base" hangingPunct="0">
        <a:spcBef>
          <a:spcPct val="0"/>
        </a:spcBef>
        <a:spcAft>
          <a:spcPct val="0"/>
        </a:spcAft>
        <a:defRPr sz="4950" u="sng">
          <a:solidFill>
            <a:srgbClr val="DE8400"/>
          </a:solidFill>
          <a:latin typeface="Verdana" pitchFamily="34" charset="0"/>
        </a:defRPr>
      </a:lvl4pPr>
      <a:lvl5pPr algn="l" rtl="0" eaLnBrk="0" fontAlgn="base" hangingPunct="0">
        <a:spcBef>
          <a:spcPct val="0"/>
        </a:spcBef>
        <a:spcAft>
          <a:spcPct val="0"/>
        </a:spcAft>
        <a:defRPr sz="4950" u="sng">
          <a:solidFill>
            <a:srgbClr val="DE8400"/>
          </a:solidFill>
          <a:latin typeface="Verdana" pitchFamily="34" charset="0"/>
        </a:defRPr>
      </a:lvl5pPr>
      <a:lvl6pPr marL="514350" algn="l" rtl="0" fontAlgn="base">
        <a:spcBef>
          <a:spcPct val="0"/>
        </a:spcBef>
        <a:spcAft>
          <a:spcPct val="0"/>
        </a:spcAft>
        <a:defRPr sz="4950" u="sng">
          <a:solidFill>
            <a:srgbClr val="DE8400"/>
          </a:solidFill>
          <a:latin typeface="Verdana" pitchFamily="34" charset="0"/>
        </a:defRPr>
      </a:lvl6pPr>
      <a:lvl7pPr marL="1028700" algn="l" rtl="0" fontAlgn="base">
        <a:spcBef>
          <a:spcPct val="0"/>
        </a:spcBef>
        <a:spcAft>
          <a:spcPct val="0"/>
        </a:spcAft>
        <a:defRPr sz="4950" u="sng">
          <a:solidFill>
            <a:srgbClr val="DE8400"/>
          </a:solidFill>
          <a:latin typeface="Verdana" pitchFamily="34" charset="0"/>
        </a:defRPr>
      </a:lvl7pPr>
      <a:lvl8pPr marL="1543050" algn="l" rtl="0" fontAlgn="base">
        <a:spcBef>
          <a:spcPct val="0"/>
        </a:spcBef>
        <a:spcAft>
          <a:spcPct val="0"/>
        </a:spcAft>
        <a:defRPr sz="4950" u="sng">
          <a:solidFill>
            <a:srgbClr val="DE8400"/>
          </a:solidFill>
          <a:latin typeface="Verdana" pitchFamily="34" charset="0"/>
        </a:defRPr>
      </a:lvl8pPr>
      <a:lvl9pPr marL="2057400" algn="l" rtl="0" fontAlgn="base">
        <a:spcBef>
          <a:spcPct val="0"/>
        </a:spcBef>
        <a:spcAft>
          <a:spcPct val="0"/>
        </a:spcAft>
        <a:defRPr sz="4950" u="sng">
          <a:solidFill>
            <a:srgbClr val="DE8400"/>
          </a:solidFill>
          <a:latin typeface="Verdana" pitchFamily="34" charset="0"/>
        </a:defRPr>
      </a:lvl9pPr>
    </p:titleStyle>
    <p:bodyStyle>
      <a:lvl1pPr marL="385763" indent="-385763" algn="l" rtl="0" eaLnBrk="0" fontAlgn="base" hangingPunct="0">
        <a:spcBef>
          <a:spcPct val="20000"/>
        </a:spcBef>
        <a:spcAft>
          <a:spcPct val="0"/>
        </a:spcAft>
        <a:buFont typeface="Arial" charset="0"/>
        <a:buChar char="•"/>
        <a:defRPr sz="36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31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p:bodyStyle>
    <p:other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eveloper.mozilla.org/en-US/docs/Web/HTTP/Headers" TargetMode="External"/><Relationship Id="rId2" Type="http://schemas.openxmlformats.org/officeDocument/2006/relationships/hyperlink" Target="https://api.github.com/users/ArchitectingSoftware"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eveloper.mozilla.org/en-US/docs/Web/HTTP/Statu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developer.mozilla.org/en-US/docs/Web/HTTP/Statu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42" name="Rectangle 2"/>
          <p:cNvSpPr>
            <a:spLocks noGrp="1" noRot="1" noChangeArrowheads="1"/>
          </p:cNvSpPr>
          <p:nvPr>
            <p:ph type="title"/>
          </p:nvPr>
        </p:nvSpPr>
        <p:spPr>
          <a:xfrm>
            <a:off x="1181100" y="1075135"/>
            <a:ext cx="9886950" cy="2827697"/>
          </a:xfrm>
          <a:extLst>
            <a:ext uri="{91240B29-F687-4f45-9708-019B960494DF}">
              <a14:hiddenLine xmlns="" xmlns:a14="http://schemas.microsoft.com/office/drawing/2010/main" w="12700">
                <a:solidFill>
                  <a:schemeClr val="tx1"/>
                </a:solidFill>
                <a:miter lim="800000"/>
                <a:headEnd/>
                <a:tailEnd/>
              </a14:hiddenLine>
            </a:ext>
          </a:extLst>
        </p:spPr>
        <p:txBody>
          <a:bodyPr vert="horz" wrap="square" lIns="71438" tIns="28575" rIns="71438" bIns="28575" numCol="1" anchor="t" anchorCtr="0" compatLnSpc="1">
            <a:prstTxWarp prst="textNoShape">
              <a:avLst/>
            </a:prstTxWarp>
            <a:spAutoFit/>
          </a:bodyPr>
          <a:lstStyle/>
          <a:p>
            <a:pPr algn="ctr" eaLnBrk="1" hangingPunct="1">
              <a:defRPr/>
            </a:pPr>
            <a:r>
              <a:rPr lang="en-US" altLang="en-US" b="1" dirty="0"/>
              <a:t>SE 577</a:t>
            </a:r>
            <a:br>
              <a:rPr lang="en-US" altLang="en-US" b="1" dirty="0"/>
            </a:br>
            <a:r>
              <a:rPr lang="en-US" altLang="en-US" b="1" dirty="0"/>
              <a:t>Software Architecture</a:t>
            </a:r>
            <a:br>
              <a:rPr lang="en-US" altLang="en-US" sz="2025" b="1" dirty="0">
                <a:effectLst/>
              </a:rPr>
            </a:br>
            <a:br>
              <a:rPr lang="en-US" altLang="en-US" b="1" dirty="0"/>
            </a:br>
            <a:br>
              <a:rPr lang="en-US" altLang="en-US" b="1" dirty="0"/>
            </a:br>
            <a:r>
              <a:rPr lang="en-US" altLang="en-US" b="1" dirty="0">
                <a:solidFill>
                  <a:srgbClr val="0070C0"/>
                </a:solidFill>
              </a:rPr>
              <a:t>API Architecture</a:t>
            </a:r>
            <a:endParaRPr lang="en-US" altLang="en-US" sz="2025" dirty="0">
              <a:solidFill>
                <a:srgbClr val="0070C0"/>
              </a:solidFill>
              <a:effectLst/>
            </a:endParaRPr>
          </a:p>
        </p:txBody>
      </p:sp>
      <p:sp>
        <p:nvSpPr>
          <p:cNvPr id="2" name="Slide Number Placeholder 1"/>
          <p:cNvSpPr>
            <a:spLocks noGrp="1"/>
          </p:cNvSpPr>
          <p:nvPr>
            <p:ph type="sldNum" sz="quarter" idx="12"/>
          </p:nvPr>
        </p:nvSpPr>
        <p:spPr/>
        <p:txBody>
          <a:bodyPr/>
          <a:lstStyle/>
          <a:p>
            <a:pPr>
              <a:defRPr/>
            </a:pPr>
            <a:fld id="{F9DE2D32-EBB3-479D-A20A-D25324940D10}" type="slidenum">
              <a:rPr lang="en-US" altLang="en-US" smtClean="0">
                <a:solidFill>
                  <a:prstClr val="black">
                    <a:tint val="75000"/>
                  </a:prstClr>
                </a:solidFill>
              </a:rPr>
              <a:pPr>
                <a:defRPr/>
              </a:pPr>
              <a:t>1</a:t>
            </a:fld>
            <a:endParaRPr lang="en-US" altLang="en-US">
              <a:solidFill>
                <a:prstClr val="black">
                  <a:tint val="75000"/>
                </a:prstClr>
              </a:solidFill>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10</a:t>
            </a:fld>
            <a:endParaRPr lang="en-US"/>
          </a:p>
        </p:txBody>
      </p:sp>
      <p:sp>
        <p:nvSpPr>
          <p:cNvPr id="470018" name="Rectangle 2"/>
          <p:cNvSpPr>
            <a:spLocks noGrp="1" noChangeArrowheads="1"/>
          </p:cNvSpPr>
          <p:nvPr>
            <p:ph type="title"/>
          </p:nvPr>
        </p:nvSpPr>
        <p:spPr>
          <a:xfrm>
            <a:off x="214745" y="0"/>
            <a:ext cx="11762509" cy="698948"/>
          </a:xfrm>
        </p:spPr>
        <p:txBody>
          <a:bodyPr/>
          <a:lstStyle/>
          <a:p>
            <a:r>
              <a:rPr lang="en-US" dirty="0"/>
              <a:t>TCP vs UDP (this will be helpful later)</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935182" y="820430"/>
            <a:ext cx="403860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12" name="Rectangle 11">
            <a:extLst>
              <a:ext uri="{FF2B5EF4-FFF2-40B4-BE49-F238E27FC236}">
                <a16:creationId xmlns:a16="http://schemas.microsoft.com/office/drawing/2014/main" id="{026FA12C-8E25-B33C-5AC6-207565961A10}"/>
              </a:ext>
            </a:extLst>
          </p:cNvPr>
          <p:cNvSpPr/>
          <p:nvPr/>
        </p:nvSpPr>
        <p:spPr bwMode="auto">
          <a:xfrm>
            <a:off x="7114309" y="806574"/>
            <a:ext cx="403860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UDP</a:t>
            </a:r>
          </a:p>
        </p:txBody>
      </p:sp>
      <p:sp>
        <p:nvSpPr>
          <p:cNvPr id="2" name="TextBox 1">
            <a:extLst>
              <a:ext uri="{FF2B5EF4-FFF2-40B4-BE49-F238E27FC236}">
                <a16:creationId xmlns:a16="http://schemas.microsoft.com/office/drawing/2014/main" id="{76B2C42F-9E88-EEB4-C3E8-4E21B93033B5}"/>
              </a:ext>
            </a:extLst>
          </p:cNvPr>
          <p:cNvSpPr txBox="1"/>
          <p:nvPr/>
        </p:nvSpPr>
        <p:spPr>
          <a:xfrm>
            <a:off x="122199" y="1670453"/>
            <a:ext cx="5641288" cy="1589538"/>
          </a:xfrm>
          <a:prstGeom prst="rect">
            <a:avLst/>
          </a:prstGeom>
          <a:noFill/>
        </p:spPr>
        <p:txBody>
          <a:bodyPr wrap="none" rtlCol="0">
            <a:spAutoFit/>
          </a:bodyPr>
          <a:lstStyle/>
          <a:p>
            <a:pPr marL="285750" indent="-285750">
              <a:buFont typeface="Arial" panose="020B0604020202020204" pitchFamily="34" charset="0"/>
              <a:buChar char="•"/>
            </a:pPr>
            <a:r>
              <a:rPr lang="en-US" dirty="0"/>
              <a:t>Rides on top of IP – IP Routes packets</a:t>
            </a:r>
          </a:p>
          <a:p>
            <a:pPr marL="285750" indent="-285750">
              <a:buFont typeface="Arial" panose="020B0604020202020204" pitchFamily="34" charset="0"/>
              <a:buChar char="•"/>
            </a:pPr>
            <a:r>
              <a:rPr lang="en-US" dirty="0"/>
              <a:t>Designed in the 1970s, adopted as a standard </a:t>
            </a:r>
            <a:br>
              <a:rPr lang="en-US" dirty="0"/>
            </a:br>
            <a:r>
              <a:rPr lang="en-US" dirty="0"/>
              <a:t>in the 1980s</a:t>
            </a:r>
          </a:p>
          <a:p>
            <a:pPr marL="285750" indent="-285750">
              <a:buFont typeface="Arial" panose="020B0604020202020204" pitchFamily="34" charset="0"/>
              <a:buChar char="•"/>
            </a:pPr>
            <a:r>
              <a:rPr lang="en-US" dirty="0"/>
              <a:t>TCP is a connection-oriented protocol –aka </a:t>
            </a:r>
            <a:br>
              <a:rPr lang="en-US" dirty="0"/>
            </a:br>
            <a:r>
              <a:rPr lang="en-US" dirty="0"/>
              <a:t>Connections are stood up, used and torn down</a:t>
            </a:r>
          </a:p>
          <a:p>
            <a:pPr marL="285750" indent="-285750">
              <a:buFont typeface="Arial" panose="020B0604020202020204" pitchFamily="34" charset="0"/>
              <a:buChar char="•"/>
            </a:pPr>
            <a:r>
              <a:rPr lang="en-US" dirty="0"/>
              <a:t>TCP provides a variety of different services</a:t>
            </a:r>
          </a:p>
        </p:txBody>
      </p:sp>
      <p:sp>
        <p:nvSpPr>
          <p:cNvPr id="14" name="TextBox 13">
            <a:extLst>
              <a:ext uri="{FF2B5EF4-FFF2-40B4-BE49-F238E27FC236}">
                <a16:creationId xmlns:a16="http://schemas.microsoft.com/office/drawing/2014/main" id="{5C01E692-0796-B993-41CB-7ECEAE047D09}"/>
              </a:ext>
            </a:extLst>
          </p:cNvPr>
          <p:cNvSpPr txBox="1"/>
          <p:nvPr/>
        </p:nvSpPr>
        <p:spPr>
          <a:xfrm>
            <a:off x="447797" y="3295050"/>
            <a:ext cx="3371436" cy="841641"/>
          </a:xfrm>
          <a:prstGeom prst="rect">
            <a:avLst/>
          </a:prstGeom>
          <a:noFill/>
        </p:spPr>
        <p:txBody>
          <a:bodyPr wrap="none" rtlCol="0">
            <a:spAutoFit/>
          </a:bodyPr>
          <a:lstStyle/>
          <a:p>
            <a:pPr marL="285750" indent="-285750">
              <a:buFont typeface="Wingdings" pitchFamily="2" charset="2"/>
              <a:buChar char="Ø"/>
            </a:pPr>
            <a:r>
              <a:rPr lang="en-US" b="0" dirty="0"/>
              <a:t>Reliable delivery</a:t>
            </a:r>
          </a:p>
          <a:p>
            <a:pPr marL="285750" indent="-285750">
              <a:buFont typeface="Wingdings" pitchFamily="2" charset="2"/>
              <a:buChar char="Ø"/>
            </a:pPr>
            <a:r>
              <a:rPr lang="en-US" b="0" dirty="0"/>
              <a:t>Congestion control</a:t>
            </a:r>
          </a:p>
          <a:p>
            <a:pPr marL="285750" indent="-285750">
              <a:buFont typeface="Wingdings" pitchFamily="2" charset="2"/>
              <a:buChar char="Ø"/>
            </a:pPr>
            <a:r>
              <a:rPr lang="en-US" b="0" dirty="0"/>
              <a:t>Messages delivered in order</a:t>
            </a:r>
          </a:p>
        </p:txBody>
      </p:sp>
      <p:sp>
        <p:nvSpPr>
          <p:cNvPr id="15" name="TextBox 14">
            <a:extLst>
              <a:ext uri="{FF2B5EF4-FFF2-40B4-BE49-F238E27FC236}">
                <a16:creationId xmlns:a16="http://schemas.microsoft.com/office/drawing/2014/main" id="{075A2C64-41AE-35B1-FE50-4047CBA2888A}"/>
              </a:ext>
            </a:extLst>
          </p:cNvPr>
          <p:cNvSpPr txBox="1"/>
          <p:nvPr/>
        </p:nvSpPr>
        <p:spPr>
          <a:xfrm>
            <a:off x="6096001" y="1622454"/>
            <a:ext cx="6096000" cy="2088136"/>
          </a:xfrm>
          <a:prstGeom prst="rect">
            <a:avLst/>
          </a:prstGeom>
          <a:noFill/>
        </p:spPr>
        <p:txBody>
          <a:bodyPr wrap="square" rtlCol="0">
            <a:spAutoFit/>
          </a:bodyPr>
          <a:lstStyle/>
          <a:p>
            <a:pPr marL="285750" indent="-285750">
              <a:buFont typeface="Arial" panose="020B0604020202020204" pitchFamily="34" charset="0"/>
              <a:buChar char="•"/>
            </a:pPr>
            <a:r>
              <a:rPr lang="en-US" dirty="0"/>
              <a:t>Like TCP, Rides on top of IP – IP Routes packets</a:t>
            </a:r>
          </a:p>
          <a:p>
            <a:pPr marL="285750" indent="-285750">
              <a:buFont typeface="Arial" panose="020B0604020202020204" pitchFamily="34" charset="0"/>
              <a:buChar char="•"/>
            </a:pPr>
            <a:r>
              <a:rPr lang="en-US" dirty="0"/>
              <a:t>Designed in the 1970s, standardized in 1980</a:t>
            </a:r>
          </a:p>
          <a:p>
            <a:pPr marL="285750" indent="-285750">
              <a:buFont typeface="Arial" panose="020B0604020202020204" pitchFamily="34" charset="0"/>
              <a:buChar char="•"/>
            </a:pPr>
            <a:r>
              <a:rPr lang="en-US" dirty="0"/>
              <a:t>TCP is a connectionless protocol –aka Connection setup is not required, you just send messages</a:t>
            </a:r>
          </a:p>
          <a:p>
            <a:pPr marL="285750" indent="-285750">
              <a:buFont typeface="Arial" panose="020B0604020202020204" pitchFamily="34" charset="0"/>
              <a:buChar char="•"/>
            </a:pPr>
            <a:r>
              <a:rPr lang="en-US" dirty="0"/>
              <a:t>Since its connectionless, its significantly faster</a:t>
            </a:r>
            <a:br>
              <a:rPr lang="en-US" dirty="0"/>
            </a:br>
            <a:r>
              <a:rPr lang="en-US" dirty="0"/>
              <a:t>than TCP, and includes other features not</a:t>
            </a:r>
            <a:br>
              <a:rPr lang="en-US" dirty="0"/>
            </a:br>
            <a:r>
              <a:rPr lang="en-US" dirty="0"/>
              <a:t>found in TCP, and supports use cases that don’t</a:t>
            </a:r>
            <a:br>
              <a:rPr lang="en-US" dirty="0"/>
            </a:br>
            <a:r>
              <a:rPr lang="en-US" dirty="0"/>
              <a:t>require TCPs features</a:t>
            </a:r>
          </a:p>
        </p:txBody>
      </p:sp>
      <p:sp>
        <p:nvSpPr>
          <p:cNvPr id="16" name="TextBox 15">
            <a:extLst>
              <a:ext uri="{FF2B5EF4-FFF2-40B4-BE49-F238E27FC236}">
                <a16:creationId xmlns:a16="http://schemas.microsoft.com/office/drawing/2014/main" id="{A4D8228F-A2FC-D247-BA7D-90AA7D28E0E0}"/>
              </a:ext>
            </a:extLst>
          </p:cNvPr>
          <p:cNvSpPr txBox="1"/>
          <p:nvPr/>
        </p:nvSpPr>
        <p:spPr>
          <a:xfrm>
            <a:off x="6460672" y="3696735"/>
            <a:ext cx="5158592" cy="1090940"/>
          </a:xfrm>
          <a:prstGeom prst="rect">
            <a:avLst/>
          </a:prstGeom>
          <a:noFill/>
        </p:spPr>
        <p:txBody>
          <a:bodyPr wrap="none" rtlCol="0">
            <a:spAutoFit/>
          </a:bodyPr>
          <a:lstStyle/>
          <a:p>
            <a:pPr marL="285750" indent="-285750">
              <a:buFont typeface="Wingdings" pitchFamily="2" charset="2"/>
              <a:buChar char="Ø"/>
            </a:pPr>
            <a:r>
              <a:rPr lang="en-US" b="0" dirty="0"/>
              <a:t>Due to efficiency, many use cases can absorb</a:t>
            </a:r>
            <a:br>
              <a:rPr lang="en-US" b="0" dirty="0"/>
            </a:br>
            <a:r>
              <a:rPr lang="en-US" b="0" dirty="0"/>
              <a:t>packet loss – e.g., video streaming</a:t>
            </a:r>
          </a:p>
          <a:p>
            <a:pPr marL="285750" indent="-285750">
              <a:buFont typeface="Wingdings" pitchFamily="2" charset="2"/>
              <a:buChar char="Ø"/>
            </a:pPr>
            <a:r>
              <a:rPr lang="en-US" b="0" dirty="0"/>
              <a:t>Support for broadcast and multicast, TCP is</a:t>
            </a:r>
            <a:br>
              <a:rPr lang="en-US" b="0" dirty="0"/>
            </a:br>
            <a:r>
              <a:rPr lang="en-US" b="0" dirty="0"/>
              <a:t>generally peer to peer</a:t>
            </a:r>
          </a:p>
        </p:txBody>
      </p:sp>
      <p:sp>
        <p:nvSpPr>
          <p:cNvPr id="18" name="TextBox 17">
            <a:extLst>
              <a:ext uri="{FF2B5EF4-FFF2-40B4-BE49-F238E27FC236}">
                <a16:creationId xmlns:a16="http://schemas.microsoft.com/office/drawing/2014/main" id="{7AE65321-05C6-8D08-C1B9-3A5E65EF2EE7}"/>
              </a:ext>
            </a:extLst>
          </p:cNvPr>
          <p:cNvSpPr txBox="1"/>
          <p:nvPr/>
        </p:nvSpPr>
        <p:spPr>
          <a:xfrm>
            <a:off x="168734" y="4906420"/>
            <a:ext cx="11854530" cy="1754326"/>
          </a:xfrm>
          <a:prstGeom prst="rect">
            <a:avLst/>
          </a:prstGeom>
          <a:noFill/>
        </p:spPr>
        <p:txBody>
          <a:bodyPr wrap="square" rtlCol="0">
            <a:spAutoFit/>
          </a:bodyPr>
          <a:lstStyle/>
          <a:p>
            <a:pPr algn="ctr"/>
            <a:r>
              <a:rPr lang="en-US" sz="2000" dirty="0">
                <a:solidFill>
                  <a:srgbClr val="7030A0"/>
                </a:solidFill>
                <a:latin typeface="+mn-lt"/>
              </a:rPr>
              <a:t>In many cases the performance benefits of UDP don’t matter, the main place</a:t>
            </a:r>
            <a:br>
              <a:rPr lang="en-US" sz="2000" dirty="0">
                <a:solidFill>
                  <a:srgbClr val="7030A0"/>
                </a:solidFill>
                <a:latin typeface="+mn-lt"/>
              </a:rPr>
            </a:br>
            <a:r>
              <a:rPr lang="en-US" sz="2000" dirty="0">
                <a:solidFill>
                  <a:srgbClr val="7030A0"/>
                </a:solidFill>
                <a:latin typeface="+mn-lt"/>
              </a:rPr>
              <a:t>TCP differs from UDP is connection setup.  TCP connection setup requires 3 messages, TCP with TLS connection setup requires 8 messages. UDP has no</a:t>
            </a:r>
            <a:br>
              <a:rPr lang="en-US" sz="2000" dirty="0">
                <a:solidFill>
                  <a:srgbClr val="7030A0"/>
                </a:solidFill>
                <a:latin typeface="+mn-lt"/>
              </a:rPr>
            </a:br>
            <a:r>
              <a:rPr lang="en-US" sz="2000" dirty="0">
                <a:solidFill>
                  <a:srgbClr val="7030A0"/>
                </a:solidFill>
                <a:latin typeface="+mn-lt"/>
              </a:rPr>
              <a:t>connection setup requirement!</a:t>
            </a:r>
            <a:br>
              <a:rPr lang="en-US" sz="2000" dirty="0">
                <a:solidFill>
                  <a:srgbClr val="7030A0"/>
                </a:solidFill>
                <a:latin typeface="+mn-lt"/>
              </a:rPr>
            </a:br>
            <a:br>
              <a:rPr lang="en-US" sz="2000" dirty="0">
                <a:solidFill>
                  <a:srgbClr val="7030A0"/>
                </a:solidFill>
                <a:latin typeface="+mn-lt"/>
              </a:rPr>
            </a:br>
            <a:r>
              <a:rPr lang="en-US" sz="2000" dirty="0">
                <a:solidFill>
                  <a:srgbClr val="FF0000"/>
                </a:solidFill>
                <a:latin typeface="+mn-lt"/>
              </a:rPr>
              <a:t>APIs are very heavy in connection setup and tear down!</a:t>
            </a:r>
          </a:p>
        </p:txBody>
      </p:sp>
    </p:spTree>
    <p:extLst>
      <p:ext uri="{BB962C8B-B14F-4D97-AF65-F5344CB8AC3E}">
        <p14:creationId xmlns:p14="http://schemas.microsoft.com/office/powerpoint/2010/main" val="2815976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11</a:t>
            </a:fld>
            <a:endParaRPr lang="en-US" dirty="0"/>
          </a:p>
        </p:txBody>
      </p:sp>
      <p:sp>
        <p:nvSpPr>
          <p:cNvPr id="470018" name="Rectangle 2"/>
          <p:cNvSpPr>
            <a:spLocks noGrp="1" noChangeArrowheads="1"/>
          </p:cNvSpPr>
          <p:nvPr>
            <p:ph type="title"/>
          </p:nvPr>
        </p:nvSpPr>
        <p:spPr>
          <a:xfrm>
            <a:off x="214745" y="0"/>
            <a:ext cx="11762509" cy="698948"/>
          </a:xfrm>
        </p:spPr>
        <p:txBody>
          <a:bodyPr/>
          <a:lstStyle/>
          <a:p>
            <a:r>
              <a:rPr lang="en-US" dirty="0"/>
              <a:t>HTTP has variations V1.1, 2, and 3 (emerging)</a:t>
            </a:r>
          </a:p>
        </p:txBody>
      </p:sp>
      <p:sp>
        <p:nvSpPr>
          <p:cNvPr id="17" name="Rectangle 16">
            <a:extLst>
              <a:ext uri="{FF2B5EF4-FFF2-40B4-BE49-F238E27FC236}">
                <a16:creationId xmlns:a16="http://schemas.microsoft.com/office/drawing/2014/main" id="{1163ABDD-1F19-FCD4-097F-8A2E5F1E4F7B}"/>
              </a:ext>
            </a:extLst>
          </p:cNvPr>
          <p:cNvSpPr/>
          <p:nvPr/>
        </p:nvSpPr>
        <p:spPr bwMode="auto">
          <a:xfrm>
            <a:off x="727532" y="4626495"/>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21" name="Rectangle 20">
            <a:extLst>
              <a:ext uri="{FF2B5EF4-FFF2-40B4-BE49-F238E27FC236}">
                <a16:creationId xmlns:a16="http://schemas.microsoft.com/office/drawing/2014/main" id="{3C3F4AF7-18F2-EB0D-56E2-A841055BC74A}"/>
              </a:ext>
            </a:extLst>
          </p:cNvPr>
          <p:cNvSpPr/>
          <p:nvPr/>
        </p:nvSpPr>
        <p:spPr bwMode="auto">
          <a:xfrm>
            <a:off x="727532" y="3768211"/>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727532" y="3016371"/>
            <a:ext cx="2379435"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25" name="Rectangle 24">
            <a:extLst>
              <a:ext uri="{FF2B5EF4-FFF2-40B4-BE49-F238E27FC236}">
                <a16:creationId xmlns:a16="http://schemas.microsoft.com/office/drawing/2014/main" id="{E4C97DAA-34BF-7F03-E765-D511E33DCE3B}"/>
              </a:ext>
            </a:extLst>
          </p:cNvPr>
          <p:cNvSpPr/>
          <p:nvPr/>
        </p:nvSpPr>
        <p:spPr bwMode="auto">
          <a:xfrm>
            <a:off x="758787" y="834280"/>
            <a:ext cx="2348180" cy="202275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HTTP/1</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Text Based</a:t>
            </a:r>
          </a:p>
        </p:txBody>
      </p:sp>
      <p:sp>
        <p:nvSpPr>
          <p:cNvPr id="12" name="Rectangle 11">
            <a:extLst>
              <a:ext uri="{FF2B5EF4-FFF2-40B4-BE49-F238E27FC236}">
                <a16:creationId xmlns:a16="http://schemas.microsoft.com/office/drawing/2014/main" id="{4CEFEE04-274B-A4DC-3EFC-4E2CD02CA675}"/>
              </a:ext>
            </a:extLst>
          </p:cNvPr>
          <p:cNvSpPr/>
          <p:nvPr/>
        </p:nvSpPr>
        <p:spPr bwMode="auto">
          <a:xfrm>
            <a:off x="3498441" y="4626495"/>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13" name="Rectangle 12">
            <a:extLst>
              <a:ext uri="{FF2B5EF4-FFF2-40B4-BE49-F238E27FC236}">
                <a16:creationId xmlns:a16="http://schemas.microsoft.com/office/drawing/2014/main" id="{66821CDD-11BA-7DB9-8D92-49D9B12CBE29}"/>
              </a:ext>
            </a:extLst>
          </p:cNvPr>
          <p:cNvSpPr/>
          <p:nvPr/>
        </p:nvSpPr>
        <p:spPr bwMode="auto">
          <a:xfrm>
            <a:off x="3498441" y="3768211"/>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14" name="Rectangle 13">
            <a:extLst>
              <a:ext uri="{FF2B5EF4-FFF2-40B4-BE49-F238E27FC236}">
                <a16:creationId xmlns:a16="http://schemas.microsoft.com/office/drawing/2014/main" id="{604AB8FB-F725-3D02-9416-9F60635F9924}"/>
              </a:ext>
            </a:extLst>
          </p:cNvPr>
          <p:cNvSpPr/>
          <p:nvPr/>
        </p:nvSpPr>
        <p:spPr bwMode="auto">
          <a:xfrm>
            <a:off x="3498441" y="3016371"/>
            <a:ext cx="234818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16" name="Rectangle 15">
            <a:extLst>
              <a:ext uri="{FF2B5EF4-FFF2-40B4-BE49-F238E27FC236}">
                <a16:creationId xmlns:a16="http://schemas.microsoft.com/office/drawing/2014/main" id="{C1DB7A80-E5BC-9175-C8B2-B6E76586C58B}"/>
              </a:ext>
            </a:extLst>
          </p:cNvPr>
          <p:cNvSpPr/>
          <p:nvPr/>
        </p:nvSpPr>
        <p:spPr bwMode="auto">
          <a:xfrm>
            <a:off x="3529696" y="834281"/>
            <a:ext cx="2348180"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HTTPS/1</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Text Based</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18" name="Rectangle 17">
            <a:extLst>
              <a:ext uri="{FF2B5EF4-FFF2-40B4-BE49-F238E27FC236}">
                <a16:creationId xmlns:a16="http://schemas.microsoft.com/office/drawing/2014/main" id="{D510ECE3-C924-66F3-C987-800DB71011B7}"/>
              </a:ext>
            </a:extLst>
          </p:cNvPr>
          <p:cNvSpPr/>
          <p:nvPr/>
        </p:nvSpPr>
        <p:spPr bwMode="auto">
          <a:xfrm>
            <a:off x="3498441" y="2026828"/>
            <a:ext cx="2348180"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TLS</a:t>
            </a:r>
          </a:p>
        </p:txBody>
      </p:sp>
      <p:sp>
        <p:nvSpPr>
          <p:cNvPr id="19" name="Rectangle 18">
            <a:extLst>
              <a:ext uri="{FF2B5EF4-FFF2-40B4-BE49-F238E27FC236}">
                <a16:creationId xmlns:a16="http://schemas.microsoft.com/office/drawing/2014/main" id="{73EAC7A3-2BA6-7556-D02E-FDFDDC4DEF81}"/>
              </a:ext>
            </a:extLst>
          </p:cNvPr>
          <p:cNvSpPr/>
          <p:nvPr/>
        </p:nvSpPr>
        <p:spPr bwMode="auto">
          <a:xfrm>
            <a:off x="6269350" y="4626494"/>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22" name="Rectangle 21">
            <a:extLst>
              <a:ext uri="{FF2B5EF4-FFF2-40B4-BE49-F238E27FC236}">
                <a16:creationId xmlns:a16="http://schemas.microsoft.com/office/drawing/2014/main" id="{4F0ABDDC-5FE3-DF13-8165-5ADCE5236E82}"/>
              </a:ext>
            </a:extLst>
          </p:cNvPr>
          <p:cNvSpPr/>
          <p:nvPr/>
        </p:nvSpPr>
        <p:spPr bwMode="auto">
          <a:xfrm>
            <a:off x="6269350" y="3768210"/>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7" name="Rectangle 26">
            <a:extLst>
              <a:ext uri="{FF2B5EF4-FFF2-40B4-BE49-F238E27FC236}">
                <a16:creationId xmlns:a16="http://schemas.microsoft.com/office/drawing/2014/main" id="{51536D40-B8C6-63F6-3EF8-A60809596BEE}"/>
              </a:ext>
            </a:extLst>
          </p:cNvPr>
          <p:cNvSpPr/>
          <p:nvPr/>
        </p:nvSpPr>
        <p:spPr bwMode="auto">
          <a:xfrm>
            <a:off x="6269350" y="3016370"/>
            <a:ext cx="234818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28" name="Rectangle 27">
            <a:extLst>
              <a:ext uri="{FF2B5EF4-FFF2-40B4-BE49-F238E27FC236}">
                <a16:creationId xmlns:a16="http://schemas.microsoft.com/office/drawing/2014/main" id="{AFD6369E-B300-9E83-1FB9-B6C9468960C8}"/>
              </a:ext>
            </a:extLst>
          </p:cNvPr>
          <p:cNvSpPr/>
          <p:nvPr/>
        </p:nvSpPr>
        <p:spPr bwMode="auto">
          <a:xfrm>
            <a:off x="6300605" y="834280"/>
            <a:ext cx="2348180"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HTTP/2</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Binary</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29" name="Rectangle 28">
            <a:extLst>
              <a:ext uri="{FF2B5EF4-FFF2-40B4-BE49-F238E27FC236}">
                <a16:creationId xmlns:a16="http://schemas.microsoft.com/office/drawing/2014/main" id="{2D77C858-54FA-E0CC-3AB1-1016C8DE686B}"/>
              </a:ext>
            </a:extLst>
          </p:cNvPr>
          <p:cNvSpPr/>
          <p:nvPr/>
        </p:nvSpPr>
        <p:spPr bwMode="auto">
          <a:xfrm>
            <a:off x="6269350" y="2026827"/>
            <a:ext cx="2348180"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TLS</a:t>
            </a:r>
          </a:p>
        </p:txBody>
      </p:sp>
      <p:sp>
        <p:nvSpPr>
          <p:cNvPr id="30" name="Rectangle 29">
            <a:extLst>
              <a:ext uri="{FF2B5EF4-FFF2-40B4-BE49-F238E27FC236}">
                <a16:creationId xmlns:a16="http://schemas.microsoft.com/office/drawing/2014/main" id="{398A2E4B-60FD-5D82-F9F4-76A53422EEE7}"/>
              </a:ext>
            </a:extLst>
          </p:cNvPr>
          <p:cNvSpPr/>
          <p:nvPr/>
        </p:nvSpPr>
        <p:spPr bwMode="auto">
          <a:xfrm>
            <a:off x="8943280" y="4626494"/>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31" name="Rectangle 30">
            <a:extLst>
              <a:ext uri="{FF2B5EF4-FFF2-40B4-BE49-F238E27FC236}">
                <a16:creationId xmlns:a16="http://schemas.microsoft.com/office/drawing/2014/main" id="{7F42074B-185D-F399-E091-482320DC7660}"/>
              </a:ext>
            </a:extLst>
          </p:cNvPr>
          <p:cNvSpPr/>
          <p:nvPr/>
        </p:nvSpPr>
        <p:spPr bwMode="auto">
          <a:xfrm>
            <a:off x="8943280" y="3768210"/>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32" name="Rectangle 31">
            <a:extLst>
              <a:ext uri="{FF2B5EF4-FFF2-40B4-BE49-F238E27FC236}">
                <a16:creationId xmlns:a16="http://schemas.microsoft.com/office/drawing/2014/main" id="{D18C2BEA-6F52-E409-C310-6A400471CA4A}"/>
              </a:ext>
            </a:extLst>
          </p:cNvPr>
          <p:cNvSpPr/>
          <p:nvPr/>
        </p:nvSpPr>
        <p:spPr bwMode="auto">
          <a:xfrm>
            <a:off x="8943280" y="3016370"/>
            <a:ext cx="234818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UDP</a:t>
            </a:r>
          </a:p>
        </p:txBody>
      </p:sp>
      <p:sp>
        <p:nvSpPr>
          <p:cNvPr id="33" name="Rectangle 32">
            <a:extLst>
              <a:ext uri="{FF2B5EF4-FFF2-40B4-BE49-F238E27FC236}">
                <a16:creationId xmlns:a16="http://schemas.microsoft.com/office/drawing/2014/main" id="{2D15D9A5-A1C3-62AB-005D-84B02565EF66}"/>
              </a:ext>
            </a:extLst>
          </p:cNvPr>
          <p:cNvSpPr/>
          <p:nvPr/>
        </p:nvSpPr>
        <p:spPr bwMode="auto">
          <a:xfrm>
            <a:off x="8974535" y="834280"/>
            <a:ext cx="2348180"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HTTP/3</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Binary</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34" name="Rectangle 33">
            <a:extLst>
              <a:ext uri="{FF2B5EF4-FFF2-40B4-BE49-F238E27FC236}">
                <a16:creationId xmlns:a16="http://schemas.microsoft.com/office/drawing/2014/main" id="{076EFD5D-D1F9-EA07-40A5-90A9ED8C4F2E}"/>
              </a:ext>
            </a:extLst>
          </p:cNvPr>
          <p:cNvSpPr/>
          <p:nvPr/>
        </p:nvSpPr>
        <p:spPr bwMode="auto">
          <a:xfrm>
            <a:off x="8943280" y="2026827"/>
            <a:ext cx="2348180"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QUIC</a:t>
            </a:r>
          </a:p>
        </p:txBody>
      </p:sp>
      <p:sp>
        <p:nvSpPr>
          <p:cNvPr id="35" name="TextBox 34">
            <a:extLst>
              <a:ext uri="{FF2B5EF4-FFF2-40B4-BE49-F238E27FC236}">
                <a16:creationId xmlns:a16="http://schemas.microsoft.com/office/drawing/2014/main" id="{0022A7BE-990E-4A53-8040-E71D132C8CCB}"/>
              </a:ext>
            </a:extLst>
          </p:cNvPr>
          <p:cNvSpPr txBox="1"/>
          <p:nvPr/>
        </p:nvSpPr>
        <p:spPr>
          <a:xfrm>
            <a:off x="-161465" y="5982078"/>
            <a:ext cx="4264805" cy="757130"/>
          </a:xfrm>
          <a:prstGeom prst="rect">
            <a:avLst/>
          </a:prstGeom>
          <a:noFill/>
        </p:spPr>
        <p:txBody>
          <a:bodyPr wrap="square" rtlCol="0">
            <a:spAutoFit/>
          </a:bodyPr>
          <a:lstStyle/>
          <a:p>
            <a:pPr algn="ctr"/>
            <a:r>
              <a:rPr lang="en-US" sz="1600" dirty="0">
                <a:latin typeface="+mn-lt"/>
              </a:rPr>
              <a:t>1997</a:t>
            </a:r>
            <a:br>
              <a:rPr lang="en-US" sz="1600" dirty="0">
                <a:latin typeface="+mn-lt"/>
              </a:rPr>
            </a:br>
            <a:r>
              <a:rPr lang="en-US" sz="1600" dirty="0">
                <a:latin typeface="+mn-lt"/>
              </a:rPr>
              <a:t>Note HTTP/1 is really</a:t>
            </a:r>
            <a:br>
              <a:rPr lang="en-US" sz="1600" dirty="0">
                <a:latin typeface="+mn-lt"/>
              </a:rPr>
            </a:br>
            <a:r>
              <a:rPr lang="en-US" sz="1600" dirty="0">
                <a:latin typeface="+mn-lt"/>
              </a:rPr>
              <a:t>version 1.1 – 1.0 deprecated </a:t>
            </a:r>
          </a:p>
        </p:txBody>
      </p:sp>
      <p:sp>
        <p:nvSpPr>
          <p:cNvPr id="36" name="TextBox 35">
            <a:extLst>
              <a:ext uri="{FF2B5EF4-FFF2-40B4-BE49-F238E27FC236}">
                <a16:creationId xmlns:a16="http://schemas.microsoft.com/office/drawing/2014/main" id="{C6CD41AB-F67B-CF3C-D343-12B965395FD3}"/>
              </a:ext>
            </a:extLst>
          </p:cNvPr>
          <p:cNvSpPr txBox="1"/>
          <p:nvPr/>
        </p:nvSpPr>
        <p:spPr>
          <a:xfrm>
            <a:off x="4103340" y="6032742"/>
            <a:ext cx="1138382" cy="313932"/>
          </a:xfrm>
          <a:prstGeom prst="rect">
            <a:avLst/>
          </a:prstGeom>
          <a:noFill/>
        </p:spPr>
        <p:txBody>
          <a:bodyPr wrap="square" rtlCol="0">
            <a:spAutoFit/>
          </a:bodyPr>
          <a:lstStyle/>
          <a:p>
            <a:pPr algn="ctr"/>
            <a:r>
              <a:rPr lang="en-US" sz="1600" dirty="0">
                <a:latin typeface="+mn-lt"/>
              </a:rPr>
              <a:t>1997</a:t>
            </a:r>
          </a:p>
        </p:txBody>
      </p:sp>
      <p:sp>
        <p:nvSpPr>
          <p:cNvPr id="37" name="TextBox 36">
            <a:extLst>
              <a:ext uri="{FF2B5EF4-FFF2-40B4-BE49-F238E27FC236}">
                <a16:creationId xmlns:a16="http://schemas.microsoft.com/office/drawing/2014/main" id="{CD115FC5-5F58-EA70-253F-056995039D9E}"/>
              </a:ext>
            </a:extLst>
          </p:cNvPr>
          <p:cNvSpPr txBox="1"/>
          <p:nvPr/>
        </p:nvSpPr>
        <p:spPr>
          <a:xfrm>
            <a:off x="6874249" y="6032742"/>
            <a:ext cx="1138382" cy="313932"/>
          </a:xfrm>
          <a:prstGeom prst="rect">
            <a:avLst/>
          </a:prstGeom>
          <a:noFill/>
        </p:spPr>
        <p:txBody>
          <a:bodyPr wrap="square" rtlCol="0">
            <a:spAutoFit/>
          </a:bodyPr>
          <a:lstStyle/>
          <a:p>
            <a:pPr algn="ctr"/>
            <a:r>
              <a:rPr lang="en-US" sz="1600" dirty="0">
                <a:latin typeface="+mn-lt"/>
              </a:rPr>
              <a:t>2015</a:t>
            </a:r>
          </a:p>
        </p:txBody>
      </p:sp>
      <p:sp>
        <p:nvSpPr>
          <p:cNvPr id="38" name="TextBox 37">
            <a:extLst>
              <a:ext uri="{FF2B5EF4-FFF2-40B4-BE49-F238E27FC236}">
                <a16:creationId xmlns:a16="http://schemas.microsoft.com/office/drawing/2014/main" id="{404FD111-9C1C-BD6A-12DF-301D54382C28}"/>
              </a:ext>
            </a:extLst>
          </p:cNvPr>
          <p:cNvSpPr txBox="1"/>
          <p:nvPr/>
        </p:nvSpPr>
        <p:spPr>
          <a:xfrm>
            <a:off x="8648785" y="6023720"/>
            <a:ext cx="3033974" cy="757130"/>
          </a:xfrm>
          <a:prstGeom prst="rect">
            <a:avLst/>
          </a:prstGeom>
          <a:noFill/>
        </p:spPr>
        <p:txBody>
          <a:bodyPr wrap="square" rtlCol="0">
            <a:spAutoFit/>
          </a:bodyPr>
          <a:lstStyle/>
          <a:p>
            <a:pPr algn="ctr"/>
            <a:r>
              <a:rPr lang="en-US" sz="1600" dirty="0">
                <a:latin typeface="+mn-lt"/>
              </a:rPr>
              <a:t>Not officially Released – Reference Implementations Exist</a:t>
            </a:r>
          </a:p>
        </p:txBody>
      </p:sp>
    </p:spTree>
    <p:extLst>
      <p:ext uri="{BB962C8B-B14F-4D97-AF65-F5344CB8AC3E}">
        <p14:creationId xmlns:p14="http://schemas.microsoft.com/office/powerpoint/2010/main" val="189214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12</a:t>
            </a:fld>
            <a:endParaRPr lang="en-US" dirty="0"/>
          </a:p>
        </p:txBody>
      </p:sp>
      <p:sp>
        <p:nvSpPr>
          <p:cNvPr id="470018" name="Rectangle 2"/>
          <p:cNvSpPr>
            <a:spLocks noGrp="1" noChangeArrowheads="1"/>
          </p:cNvSpPr>
          <p:nvPr>
            <p:ph type="title"/>
          </p:nvPr>
        </p:nvSpPr>
        <p:spPr>
          <a:xfrm>
            <a:off x="214745" y="0"/>
            <a:ext cx="11762509" cy="698948"/>
          </a:xfrm>
        </p:spPr>
        <p:txBody>
          <a:bodyPr/>
          <a:lstStyle/>
          <a:p>
            <a:r>
              <a:rPr lang="en-US" dirty="0"/>
              <a:t>HTTP Protocol - L7 of OSI; App layer of TCP/IP </a:t>
            </a:r>
          </a:p>
        </p:txBody>
      </p:sp>
      <p:sp>
        <p:nvSpPr>
          <p:cNvPr id="17" name="Rectangle 16">
            <a:extLst>
              <a:ext uri="{FF2B5EF4-FFF2-40B4-BE49-F238E27FC236}">
                <a16:creationId xmlns:a16="http://schemas.microsoft.com/office/drawing/2014/main" id="{1163ABDD-1F19-FCD4-097F-8A2E5F1E4F7B}"/>
              </a:ext>
            </a:extLst>
          </p:cNvPr>
          <p:cNvSpPr/>
          <p:nvPr/>
        </p:nvSpPr>
        <p:spPr bwMode="auto">
          <a:xfrm>
            <a:off x="727532" y="3874655"/>
            <a:ext cx="2348180" cy="206886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Payload</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727532" y="2430637"/>
            <a:ext cx="2379435" cy="1284682"/>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HEADERS</a:t>
            </a:r>
          </a:p>
        </p:txBody>
      </p:sp>
      <p:sp>
        <p:nvSpPr>
          <p:cNvPr id="25" name="Rectangle 24">
            <a:extLst>
              <a:ext uri="{FF2B5EF4-FFF2-40B4-BE49-F238E27FC236}">
                <a16:creationId xmlns:a16="http://schemas.microsoft.com/office/drawing/2014/main" id="{E4C97DAA-34BF-7F03-E765-D511E33DCE3B}"/>
              </a:ext>
            </a:extLst>
          </p:cNvPr>
          <p:cNvSpPr/>
          <p:nvPr/>
        </p:nvSpPr>
        <p:spPr bwMode="auto">
          <a:xfrm>
            <a:off x="758787" y="834281"/>
            <a:ext cx="2348180" cy="1507138"/>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 VERB</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PARAMETERS</a:t>
            </a:r>
            <a:br>
              <a:rPr lang="en-US" sz="2400" b="0" dirty="0">
                <a:latin typeface="+mn-lt"/>
                <a:ea typeface="ＭＳ Ｐゴシック" charset="0"/>
              </a:rPr>
            </a:br>
            <a:r>
              <a:rPr lang="en-US" sz="2400" b="0" dirty="0">
                <a:latin typeface="+mn-lt"/>
                <a:ea typeface="ＭＳ Ｐゴシック" charset="0"/>
              </a:rPr>
              <a:t>PROTOCOL</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35" name="TextBox 34">
            <a:extLst>
              <a:ext uri="{FF2B5EF4-FFF2-40B4-BE49-F238E27FC236}">
                <a16:creationId xmlns:a16="http://schemas.microsoft.com/office/drawing/2014/main" id="{0022A7BE-990E-4A53-8040-E71D132C8CCB}"/>
              </a:ext>
            </a:extLst>
          </p:cNvPr>
          <p:cNvSpPr txBox="1"/>
          <p:nvPr/>
        </p:nvSpPr>
        <p:spPr>
          <a:xfrm>
            <a:off x="214745" y="6032742"/>
            <a:ext cx="11762509" cy="757130"/>
          </a:xfrm>
          <a:prstGeom prst="rect">
            <a:avLst/>
          </a:prstGeom>
          <a:noFill/>
        </p:spPr>
        <p:txBody>
          <a:bodyPr wrap="square" rtlCol="0">
            <a:spAutoFit/>
          </a:bodyPr>
          <a:lstStyle/>
          <a:p>
            <a:pPr algn="ctr"/>
            <a:r>
              <a:rPr lang="en-US" sz="1600" dirty="0">
                <a:latin typeface="+mn-lt"/>
              </a:rPr>
              <a:t>Also note the https:// in the above example.  With HTTP/1.1 sending data encrypted is optional so HTTPS indicates secure where HTTP is just plain text.  With HTTP/2 and HTTP/3, https is the only option, as non encrypted headers and payloads are not supported</a:t>
            </a:r>
          </a:p>
        </p:txBody>
      </p:sp>
      <p:sp>
        <p:nvSpPr>
          <p:cNvPr id="40" name="TextBox 39">
            <a:extLst>
              <a:ext uri="{FF2B5EF4-FFF2-40B4-BE49-F238E27FC236}">
                <a16:creationId xmlns:a16="http://schemas.microsoft.com/office/drawing/2014/main" id="{95BBF9FE-00EA-3B55-C91B-963E87040BD5}"/>
              </a:ext>
            </a:extLst>
          </p:cNvPr>
          <p:cNvSpPr txBox="1"/>
          <p:nvPr/>
        </p:nvSpPr>
        <p:spPr>
          <a:xfrm>
            <a:off x="3537697" y="1120713"/>
            <a:ext cx="8294083" cy="313932"/>
          </a:xfrm>
          <a:prstGeom prst="rect">
            <a:avLst/>
          </a:prstGeom>
          <a:noFill/>
        </p:spPr>
        <p:txBody>
          <a:bodyPr wrap="square" rtlCol="0">
            <a:spAutoFit/>
          </a:bodyPr>
          <a:lstStyle/>
          <a:p>
            <a:pPr algn="ctr"/>
            <a:r>
              <a:rPr lang="en-US" sz="1600" b="0" dirty="0">
                <a:latin typeface="+mn-lt"/>
              </a:rPr>
              <a:t>GET </a:t>
            </a:r>
            <a:r>
              <a:rPr lang="en-US" sz="1600" b="0" dirty="0">
                <a:latin typeface="+mn-lt"/>
                <a:hlinkClick r:id="rId2"/>
              </a:rPr>
              <a:t>https://api.github.com/users/ArchitectingSoftware</a:t>
            </a:r>
            <a:r>
              <a:rPr lang="en-US" sz="1600" b="0" dirty="0">
                <a:latin typeface="+mn-lt"/>
              </a:rPr>
              <a:t> HTTP/1.1 </a:t>
            </a:r>
          </a:p>
        </p:txBody>
      </p:sp>
      <p:sp>
        <p:nvSpPr>
          <p:cNvPr id="41" name="TextBox 40">
            <a:extLst>
              <a:ext uri="{FF2B5EF4-FFF2-40B4-BE49-F238E27FC236}">
                <a16:creationId xmlns:a16="http://schemas.microsoft.com/office/drawing/2014/main" id="{4D4FA3F1-63E4-4552-95FD-79E76F37EA93}"/>
              </a:ext>
            </a:extLst>
          </p:cNvPr>
          <p:cNvSpPr txBox="1"/>
          <p:nvPr/>
        </p:nvSpPr>
        <p:spPr>
          <a:xfrm>
            <a:off x="3537696" y="1547041"/>
            <a:ext cx="8294083" cy="535531"/>
          </a:xfrm>
          <a:prstGeom prst="rect">
            <a:avLst/>
          </a:prstGeom>
          <a:noFill/>
        </p:spPr>
        <p:txBody>
          <a:bodyPr wrap="square" rtlCol="0">
            <a:spAutoFit/>
          </a:bodyPr>
          <a:lstStyle/>
          <a:p>
            <a:r>
              <a:rPr lang="en-US" sz="1600" b="0" dirty="0">
                <a:latin typeface="+mn-lt"/>
              </a:rPr>
              <a:t>The current HTTP verb set is GET, POST, PUT, PATCH, DELETE, CONNECT,</a:t>
            </a:r>
            <a:br>
              <a:rPr lang="en-US" sz="1600" b="0" dirty="0">
                <a:latin typeface="+mn-lt"/>
              </a:rPr>
            </a:br>
            <a:r>
              <a:rPr lang="en-US" sz="1600" b="0" dirty="0">
                <a:latin typeface="+mn-lt"/>
              </a:rPr>
              <a:t>OPTIONS, and TRACE</a:t>
            </a:r>
          </a:p>
        </p:txBody>
      </p:sp>
      <p:sp>
        <p:nvSpPr>
          <p:cNvPr id="42" name="TextBox 41">
            <a:extLst>
              <a:ext uri="{FF2B5EF4-FFF2-40B4-BE49-F238E27FC236}">
                <a16:creationId xmlns:a16="http://schemas.microsoft.com/office/drawing/2014/main" id="{800075BD-44E5-BBB7-5422-4339E6EBAB88}"/>
              </a:ext>
            </a:extLst>
          </p:cNvPr>
          <p:cNvSpPr txBox="1"/>
          <p:nvPr/>
        </p:nvSpPr>
        <p:spPr>
          <a:xfrm>
            <a:off x="3537695" y="2377137"/>
            <a:ext cx="8294083" cy="1421928"/>
          </a:xfrm>
          <a:prstGeom prst="rect">
            <a:avLst/>
          </a:prstGeom>
          <a:noFill/>
        </p:spPr>
        <p:txBody>
          <a:bodyPr wrap="square" rtlCol="0">
            <a:spAutoFit/>
          </a:bodyPr>
          <a:lstStyle/>
          <a:p>
            <a:r>
              <a:rPr lang="en-US" sz="1600" b="0" dirty="0">
                <a:latin typeface="+mn-lt"/>
              </a:rPr>
              <a:t>Headers are key/value pairs that provide metadata on what is being request,</a:t>
            </a:r>
            <a:br>
              <a:rPr lang="en-US" sz="1600" b="0" dirty="0">
                <a:latin typeface="+mn-lt"/>
              </a:rPr>
            </a:br>
            <a:r>
              <a:rPr lang="en-US" sz="1600" b="0" dirty="0">
                <a:latin typeface="+mn-lt"/>
              </a:rPr>
              <a:t>or what is being retuned.  Example:  “content-length: 350”.  See </a:t>
            </a:r>
            <a:r>
              <a:rPr lang="en-US" sz="1600" b="0" dirty="0">
                <a:latin typeface="+mn-lt"/>
                <a:hlinkClick r:id="rId3"/>
              </a:rPr>
              <a:t>https://developer.mozilla.org/en-US/docs/Web/HTTP/Headers</a:t>
            </a:r>
            <a:r>
              <a:rPr lang="en-US" sz="1600" b="0" dirty="0">
                <a:latin typeface="+mn-lt"/>
              </a:rPr>
              <a:t> for details.</a:t>
            </a:r>
            <a:br>
              <a:rPr lang="en-US" sz="1600" b="0" dirty="0">
                <a:latin typeface="+mn-lt"/>
              </a:rPr>
            </a:br>
            <a:br>
              <a:rPr lang="en-US" sz="1600" b="0" dirty="0">
                <a:latin typeface="+mn-lt"/>
              </a:rPr>
            </a:br>
            <a:r>
              <a:rPr lang="en-US" sz="1600" b="0" dirty="0">
                <a:latin typeface="+mn-lt"/>
              </a:rPr>
              <a:t>Note you can add custom headers but they should start with x- for example </a:t>
            </a:r>
            <a:br>
              <a:rPr lang="en-US" sz="1600" b="0" dirty="0">
                <a:latin typeface="+mn-lt"/>
              </a:rPr>
            </a:br>
            <a:r>
              <a:rPr lang="en-US" sz="1600" b="0" dirty="0">
                <a:latin typeface="+mn-lt"/>
              </a:rPr>
              <a:t>“x-course-id: se577”</a:t>
            </a:r>
          </a:p>
        </p:txBody>
      </p:sp>
      <p:sp>
        <p:nvSpPr>
          <p:cNvPr id="43" name="TextBox 42">
            <a:extLst>
              <a:ext uri="{FF2B5EF4-FFF2-40B4-BE49-F238E27FC236}">
                <a16:creationId xmlns:a16="http://schemas.microsoft.com/office/drawing/2014/main" id="{13D9F30F-BD28-F79E-77DC-4BB5C416ADF6}"/>
              </a:ext>
            </a:extLst>
          </p:cNvPr>
          <p:cNvSpPr txBox="1"/>
          <p:nvPr/>
        </p:nvSpPr>
        <p:spPr>
          <a:xfrm>
            <a:off x="3537695" y="3901273"/>
            <a:ext cx="8294083" cy="1865126"/>
          </a:xfrm>
          <a:prstGeom prst="rect">
            <a:avLst/>
          </a:prstGeom>
          <a:noFill/>
        </p:spPr>
        <p:txBody>
          <a:bodyPr wrap="square" rtlCol="0">
            <a:spAutoFit/>
          </a:bodyPr>
          <a:lstStyle/>
          <a:p>
            <a:r>
              <a:rPr lang="en-US" sz="1600" b="0" dirty="0">
                <a:latin typeface="+mn-lt"/>
              </a:rPr>
              <a:t>HTTP itself says nothing about its payload structure and format.  The payload can be HTML, JSON, </a:t>
            </a:r>
            <a:r>
              <a:rPr lang="en-US" sz="1600" b="0" dirty="0" err="1">
                <a:latin typeface="+mn-lt"/>
              </a:rPr>
              <a:t>etc</a:t>
            </a:r>
            <a:br>
              <a:rPr lang="en-US" sz="1600" b="0" dirty="0">
                <a:latin typeface="+mn-lt"/>
              </a:rPr>
            </a:br>
            <a:br>
              <a:rPr lang="en-US" sz="1600" b="0" dirty="0">
                <a:latin typeface="+mn-lt"/>
              </a:rPr>
            </a:br>
            <a:r>
              <a:rPr lang="en-US" sz="1600" b="0" dirty="0">
                <a:latin typeface="+mn-lt"/>
              </a:rPr>
              <a:t>HTTP/1.1 specifies that the payload is not binary, so if binary data is sent over</a:t>
            </a:r>
            <a:br>
              <a:rPr lang="en-US" sz="1600" b="0" dirty="0">
                <a:latin typeface="+mn-lt"/>
              </a:rPr>
            </a:br>
            <a:r>
              <a:rPr lang="en-US" sz="1600" b="0" dirty="0">
                <a:latin typeface="+mn-lt"/>
              </a:rPr>
              <a:t>HTTP/1.1 it must be base-64 encode.</a:t>
            </a:r>
            <a:br>
              <a:rPr lang="en-US" sz="1600" b="0" dirty="0">
                <a:latin typeface="+mn-lt"/>
              </a:rPr>
            </a:br>
            <a:br>
              <a:rPr lang="en-US" sz="1600" b="0" dirty="0">
                <a:latin typeface="+mn-lt"/>
              </a:rPr>
            </a:br>
            <a:r>
              <a:rPr lang="en-US" sz="1600" b="0" dirty="0">
                <a:latin typeface="+mn-lt"/>
              </a:rPr>
              <a:t>HTTP/2 and HTTP/3 use binary formats for the payload which are more efficient to send over a network.</a:t>
            </a:r>
          </a:p>
        </p:txBody>
      </p:sp>
    </p:spTree>
    <p:extLst>
      <p:ext uri="{BB962C8B-B14F-4D97-AF65-F5344CB8AC3E}">
        <p14:creationId xmlns:p14="http://schemas.microsoft.com/office/powerpoint/2010/main" val="2198170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13</a:t>
            </a:fld>
            <a:endParaRPr lang="en-US" dirty="0"/>
          </a:p>
        </p:txBody>
      </p:sp>
      <p:sp>
        <p:nvSpPr>
          <p:cNvPr id="470018" name="Rectangle 2"/>
          <p:cNvSpPr>
            <a:spLocks noGrp="1" noChangeArrowheads="1"/>
          </p:cNvSpPr>
          <p:nvPr>
            <p:ph type="title"/>
          </p:nvPr>
        </p:nvSpPr>
        <p:spPr>
          <a:xfrm>
            <a:off x="214745" y="180111"/>
            <a:ext cx="11762509" cy="698948"/>
          </a:xfrm>
        </p:spPr>
        <p:txBody>
          <a:bodyPr/>
          <a:lstStyle/>
          <a:p>
            <a:r>
              <a:rPr lang="en-US" dirty="0"/>
              <a:t>HTTP Protocol Versions Can be Negotiated</a:t>
            </a:r>
            <a:br>
              <a:rPr lang="en-US" dirty="0"/>
            </a:br>
            <a:r>
              <a:rPr lang="en-US" dirty="0"/>
              <a:t>Client Requested Example</a:t>
            </a:r>
          </a:p>
        </p:txBody>
      </p:sp>
      <p:sp>
        <p:nvSpPr>
          <p:cNvPr id="35" name="TextBox 34">
            <a:extLst>
              <a:ext uri="{FF2B5EF4-FFF2-40B4-BE49-F238E27FC236}">
                <a16:creationId xmlns:a16="http://schemas.microsoft.com/office/drawing/2014/main" id="{0022A7BE-990E-4A53-8040-E71D132C8CCB}"/>
              </a:ext>
            </a:extLst>
          </p:cNvPr>
          <p:cNvSpPr txBox="1"/>
          <p:nvPr/>
        </p:nvSpPr>
        <p:spPr>
          <a:xfrm>
            <a:off x="214744" y="1144948"/>
            <a:ext cx="11762509" cy="978729"/>
          </a:xfrm>
          <a:prstGeom prst="rect">
            <a:avLst/>
          </a:prstGeom>
          <a:noFill/>
        </p:spPr>
        <p:txBody>
          <a:bodyPr wrap="square" rtlCol="0">
            <a:spAutoFit/>
          </a:bodyPr>
          <a:lstStyle/>
          <a:p>
            <a:pPr algn="ctr"/>
            <a:r>
              <a:rPr lang="en-US" sz="1600" b="0" dirty="0">
                <a:latin typeface="+mn-lt"/>
              </a:rPr>
              <a:t>One cool feature of HTTP is that via headers and status codes, HTTP protocol versions can be negotiated</a:t>
            </a:r>
            <a:br>
              <a:rPr lang="en-US" sz="1600" b="0" dirty="0">
                <a:latin typeface="+mn-lt"/>
              </a:rPr>
            </a:br>
            <a:r>
              <a:rPr lang="en-US" sz="1600" b="0" dirty="0">
                <a:latin typeface="+mn-lt"/>
              </a:rPr>
              <a:t>between clients and servers.  HTTP status codes are well defined in the standard.  See </a:t>
            </a:r>
            <a:r>
              <a:rPr lang="en-US" sz="1600" b="0" dirty="0">
                <a:latin typeface="+mn-lt"/>
                <a:hlinkClick r:id="rId2"/>
              </a:rPr>
              <a:t>https://developer.mozilla.org/en-US/docs/Web/HTTP/Status</a:t>
            </a:r>
            <a:endParaRPr lang="en-US" sz="1600" b="0" dirty="0">
              <a:latin typeface="+mn-lt"/>
            </a:endParaRPr>
          </a:p>
          <a:p>
            <a:pPr algn="ctr"/>
            <a:r>
              <a:rPr lang="en-US" sz="1600" b="0" dirty="0">
                <a:latin typeface="+mn-lt"/>
              </a:rPr>
              <a:t> </a:t>
            </a:r>
          </a:p>
        </p:txBody>
      </p:sp>
      <p:sp>
        <p:nvSpPr>
          <p:cNvPr id="12" name="TextBox 11">
            <a:extLst>
              <a:ext uri="{FF2B5EF4-FFF2-40B4-BE49-F238E27FC236}">
                <a16:creationId xmlns:a16="http://schemas.microsoft.com/office/drawing/2014/main" id="{A064B3A9-FBD5-3649-80A7-8C2F3EDD5549}"/>
              </a:ext>
            </a:extLst>
          </p:cNvPr>
          <p:cNvSpPr txBox="1"/>
          <p:nvPr/>
        </p:nvSpPr>
        <p:spPr>
          <a:xfrm>
            <a:off x="734292" y="2157154"/>
            <a:ext cx="3158836" cy="978729"/>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200/OK</a:t>
            </a:r>
            <a:endParaRPr lang="en-US" sz="1600" b="0" dirty="0">
              <a:latin typeface="+mn-lt"/>
            </a:endParaRPr>
          </a:p>
        </p:txBody>
      </p:sp>
      <p:sp>
        <p:nvSpPr>
          <p:cNvPr id="13" name="TextBox 12">
            <a:extLst>
              <a:ext uri="{FF2B5EF4-FFF2-40B4-BE49-F238E27FC236}">
                <a16:creationId xmlns:a16="http://schemas.microsoft.com/office/drawing/2014/main" id="{9DDA54D9-B842-2BE7-2DA6-8042C743BCEF}"/>
              </a:ext>
            </a:extLst>
          </p:cNvPr>
          <p:cNvSpPr txBox="1"/>
          <p:nvPr/>
        </p:nvSpPr>
        <p:spPr>
          <a:xfrm>
            <a:off x="5718466" y="2091195"/>
            <a:ext cx="5160815" cy="1422954"/>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http/2</a:t>
            </a:r>
            <a:br>
              <a:rPr lang="en-US" sz="1600" b="0" dirty="0">
                <a:latin typeface="Courier" pitchFamily="2" charset="0"/>
              </a:rPr>
            </a:br>
            <a:r>
              <a:rPr lang="en-US" sz="1600" b="0" dirty="0">
                <a:latin typeface="Courier" pitchFamily="2" charset="0"/>
              </a:rPr>
              <a:t>   Connection: Upgrade</a:t>
            </a: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101/Switching-Protocols</a:t>
            </a:r>
            <a:br>
              <a:rPr lang="en-US" sz="1600" b="0" dirty="0">
                <a:latin typeface="Courier" pitchFamily="2" charset="0"/>
              </a:rPr>
            </a:br>
            <a:r>
              <a:rPr lang="en-US" sz="1600" b="0" dirty="0">
                <a:latin typeface="Courier" pitchFamily="2" charset="0"/>
              </a:rPr>
              <a:t>   Upgrade: http/2</a:t>
            </a:r>
            <a:endParaRPr lang="en-US" sz="1600" b="0" dirty="0">
              <a:latin typeface="+mn-lt"/>
            </a:endParaRPr>
          </a:p>
        </p:txBody>
      </p:sp>
      <p:sp>
        <p:nvSpPr>
          <p:cNvPr id="14" name="TextBox 13">
            <a:extLst>
              <a:ext uri="{FF2B5EF4-FFF2-40B4-BE49-F238E27FC236}">
                <a16:creationId xmlns:a16="http://schemas.microsoft.com/office/drawing/2014/main" id="{686D38C1-68BB-0509-6996-FD675299AD86}"/>
              </a:ext>
            </a:extLst>
          </p:cNvPr>
          <p:cNvSpPr txBox="1"/>
          <p:nvPr/>
        </p:nvSpPr>
        <p:spPr>
          <a:xfrm>
            <a:off x="5718465" y="4289771"/>
            <a:ext cx="5160815" cy="1422954"/>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http/3, http/2</a:t>
            </a:r>
            <a:br>
              <a:rPr lang="en-US" sz="1600" b="0" dirty="0">
                <a:latin typeface="Courier" pitchFamily="2" charset="0"/>
              </a:rPr>
            </a:br>
            <a:r>
              <a:rPr lang="en-US" sz="1600" b="0" dirty="0">
                <a:latin typeface="Courier" pitchFamily="2" charset="0"/>
              </a:rPr>
              <a:t>   Connection: Upgrade</a:t>
            </a: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101/Switching-Protocols</a:t>
            </a:r>
            <a:br>
              <a:rPr lang="en-US" sz="1600" b="0" dirty="0">
                <a:latin typeface="Courier" pitchFamily="2" charset="0"/>
              </a:rPr>
            </a:br>
            <a:r>
              <a:rPr lang="en-US" sz="1600" b="0" dirty="0">
                <a:latin typeface="Courier" pitchFamily="2" charset="0"/>
              </a:rPr>
              <a:t>   Upgrade: http/2</a:t>
            </a:r>
            <a:endParaRPr lang="en-US" sz="1600" b="0" dirty="0">
              <a:latin typeface="+mn-lt"/>
            </a:endParaRPr>
          </a:p>
        </p:txBody>
      </p:sp>
      <p:sp>
        <p:nvSpPr>
          <p:cNvPr id="2" name="Rectangle 1">
            <a:extLst>
              <a:ext uri="{FF2B5EF4-FFF2-40B4-BE49-F238E27FC236}">
                <a16:creationId xmlns:a16="http://schemas.microsoft.com/office/drawing/2014/main" id="{6FD57EC3-E7BE-AD1E-8DFB-F749438B59E4}"/>
              </a:ext>
            </a:extLst>
          </p:cNvPr>
          <p:cNvSpPr/>
          <p:nvPr/>
        </p:nvSpPr>
        <p:spPr>
          <a:xfrm>
            <a:off x="734292" y="3262567"/>
            <a:ext cx="3942105" cy="592342"/>
          </a:xfrm>
          <a:prstGeom prst="rect">
            <a:avLst/>
          </a:prstGeom>
        </p:spPr>
        <p:txBody>
          <a:bodyPr wrap="none">
            <a:spAutoFit/>
          </a:bodyPr>
          <a:lstStyle/>
          <a:p>
            <a:r>
              <a:rPr lang="en-US" dirty="0">
                <a:solidFill>
                  <a:srgbClr val="FF0000"/>
                </a:solidFill>
              </a:rPr>
              <a:t>Simple exchange, server supports</a:t>
            </a:r>
            <a:br>
              <a:rPr lang="en-US" dirty="0">
                <a:solidFill>
                  <a:srgbClr val="FF0000"/>
                </a:solidFill>
              </a:rPr>
            </a:br>
            <a:r>
              <a:rPr lang="en-US" dirty="0">
                <a:solidFill>
                  <a:srgbClr val="FF0000"/>
                </a:solidFill>
              </a:rPr>
              <a:t>protocol requested by client</a:t>
            </a:r>
          </a:p>
        </p:txBody>
      </p:sp>
      <p:sp>
        <p:nvSpPr>
          <p:cNvPr id="18" name="Rectangle 17">
            <a:extLst>
              <a:ext uri="{FF2B5EF4-FFF2-40B4-BE49-F238E27FC236}">
                <a16:creationId xmlns:a16="http://schemas.microsoft.com/office/drawing/2014/main" id="{2DF38CE4-775E-4D2B-4EFB-5527FAD0EEAA}"/>
              </a:ext>
            </a:extLst>
          </p:cNvPr>
          <p:cNvSpPr/>
          <p:nvPr/>
        </p:nvSpPr>
        <p:spPr>
          <a:xfrm>
            <a:off x="6095998" y="3514149"/>
            <a:ext cx="5660524" cy="592342"/>
          </a:xfrm>
          <a:prstGeom prst="rect">
            <a:avLst/>
          </a:prstGeom>
        </p:spPr>
        <p:txBody>
          <a:bodyPr wrap="none">
            <a:spAutoFit/>
          </a:bodyPr>
          <a:lstStyle/>
          <a:p>
            <a:r>
              <a:rPr lang="en-US" dirty="0">
                <a:solidFill>
                  <a:srgbClr val="FF0000"/>
                </a:solidFill>
              </a:rPr>
              <a:t>Client requests server to upgrade to http/2, server</a:t>
            </a:r>
            <a:br>
              <a:rPr lang="en-US" dirty="0">
                <a:solidFill>
                  <a:srgbClr val="FF0000"/>
                </a:solidFill>
              </a:rPr>
            </a:br>
            <a:r>
              <a:rPr lang="en-US" dirty="0">
                <a:solidFill>
                  <a:srgbClr val="FF0000"/>
                </a:solidFill>
              </a:rPr>
              <a:t>indicates that upgrade is OK</a:t>
            </a:r>
          </a:p>
        </p:txBody>
      </p:sp>
      <p:sp>
        <p:nvSpPr>
          <p:cNvPr id="19" name="Rectangle 18">
            <a:extLst>
              <a:ext uri="{FF2B5EF4-FFF2-40B4-BE49-F238E27FC236}">
                <a16:creationId xmlns:a16="http://schemas.microsoft.com/office/drawing/2014/main" id="{22145DB2-F55E-E0EA-977A-FA2F77F77C96}"/>
              </a:ext>
            </a:extLst>
          </p:cNvPr>
          <p:cNvSpPr/>
          <p:nvPr/>
        </p:nvSpPr>
        <p:spPr>
          <a:xfrm>
            <a:off x="6095998" y="5709606"/>
            <a:ext cx="5750292" cy="841641"/>
          </a:xfrm>
          <a:prstGeom prst="rect">
            <a:avLst/>
          </a:prstGeom>
        </p:spPr>
        <p:txBody>
          <a:bodyPr wrap="none">
            <a:spAutoFit/>
          </a:bodyPr>
          <a:lstStyle/>
          <a:p>
            <a:r>
              <a:rPr lang="en-US" dirty="0">
                <a:solidFill>
                  <a:srgbClr val="FF0000"/>
                </a:solidFill>
              </a:rPr>
              <a:t>Client requests server to upgrade and gives server</a:t>
            </a:r>
            <a:br>
              <a:rPr lang="en-US" dirty="0">
                <a:solidFill>
                  <a:srgbClr val="FF0000"/>
                </a:solidFill>
              </a:rPr>
            </a:br>
            <a:r>
              <a:rPr lang="en-US" dirty="0">
                <a:solidFill>
                  <a:srgbClr val="FF0000"/>
                </a:solidFill>
              </a:rPr>
              <a:t>a preferred list of protocols, server picks the one</a:t>
            </a:r>
            <a:br>
              <a:rPr lang="en-US" dirty="0">
                <a:solidFill>
                  <a:srgbClr val="FF0000"/>
                </a:solidFill>
              </a:rPr>
            </a:br>
            <a:r>
              <a:rPr lang="en-US" dirty="0">
                <a:solidFill>
                  <a:srgbClr val="FF0000"/>
                </a:solidFill>
              </a:rPr>
              <a:t>it wants and returns it</a:t>
            </a:r>
          </a:p>
        </p:txBody>
      </p:sp>
    </p:spTree>
    <p:extLst>
      <p:ext uri="{BB962C8B-B14F-4D97-AF65-F5344CB8AC3E}">
        <p14:creationId xmlns:p14="http://schemas.microsoft.com/office/powerpoint/2010/main" val="3063108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14</a:t>
            </a:fld>
            <a:endParaRPr lang="en-US" dirty="0"/>
          </a:p>
        </p:txBody>
      </p:sp>
      <p:sp>
        <p:nvSpPr>
          <p:cNvPr id="470018" name="Rectangle 2"/>
          <p:cNvSpPr>
            <a:spLocks noGrp="1" noChangeArrowheads="1"/>
          </p:cNvSpPr>
          <p:nvPr>
            <p:ph type="title"/>
          </p:nvPr>
        </p:nvSpPr>
        <p:spPr>
          <a:xfrm>
            <a:off x="214745" y="180111"/>
            <a:ext cx="11762509" cy="698948"/>
          </a:xfrm>
        </p:spPr>
        <p:txBody>
          <a:bodyPr/>
          <a:lstStyle/>
          <a:p>
            <a:r>
              <a:rPr lang="en-US" dirty="0"/>
              <a:t>HTTP Protocol Versions Can be Negotiated</a:t>
            </a:r>
            <a:br>
              <a:rPr lang="en-US" dirty="0"/>
            </a:br>
            <a:r>
              <a:rPr lang="en-US" dirty="0"/>
              <a:t>Server Enforced Example</a:t>
            </a:r>
          </a:p>
        </p:txBody>
      </p:sp>
      <p:sp>
        <p:nvSpPr>
          <p:cNvPr id="35" name="TextBox 34">
            <a:extLst>
              <a:ext uri="{FF2B5EF4-FFF2-40B4-BE49-F238E27FC236}">
                <a16:creationId xmlns:a16="http://schemas.microsoft.com/office/drawing/2014/main" id="{0022A7BE-990E-4A53-8040-E71D132C8CCB}"/>
              </a:ext>
            </a:extLst>
          </p:cNvPr>
          <p:cNvSpPr txBox="1"/>
          <p:nvPr/>
        </p:nvSpPr>
        <p:spPr>
          <a:xfrm>
            <a:off x="214744" y="1144948"/>
            <a:ext cx="11762509" cy="978729"/>
          </a:xfrm>
          <a:prstGeom prst="rect">
            <a:avLst/>
          </a:prstGeom>
          <a:noFill/>
        </p:spPr>
        <p:txBody>
          <a:bodyPr wrap="square" rtlCol="0">
            <a:spAutoFit/>
          </a:bodyPr>
          <a:lstStyle/>
          <a:p>
            <a:pPr algn="ctr"/>
            <a:r>
              <a:rPr lang="en-US" sz="1600" b="0" dirty="0">
                <a:latin typeface="+mn-lt"/>
              </a:rPr>
              <a:t>One cool feature of HTTP is that via headers and status codes, HTTP protocol versions can be negotiated</a:t>
            </a:r>
            <a:br>
              <a:rPr lang="en-US" sz="1600" b="0" dirty="0">
                <a:latin typeface="+mn-lt"/>
              </a:rPr>
            </a:br>
            <a:r>
              <a:rPr lang="en-US" sz="1600" b="0" dirty="0">
                <a:latin typeface="+mn-lt"/>
              </a:rPr>
              <a:t>between clients and servers.  HTTP status codes are well defined in the standard.  See </a:t>
            </a:r>
            <a:r>
              <a:rPr lang="en-US" sz="1600" b="0" dirty="0">
                <a:latin typeface="+mn-lt"/>
                <a:hlinkClick r:id="rId2"/>
              </a:rPr>
              <a:t>https://developer.mozilla.org/en-US/docs/Web/HTTP/Status</a:t>
            </a:r>
            <a:endParaRPr lang="en-US" sz="1600" b="0" dirty="0">
              <a:latin typeface="+mn-lt"/>
            </a:endParaRPr>
          </a:p>
          <a:p>
            <a:pPr algn="ctr"/>
            <a:r>
              <a:rPr lang="en-US" sz="1600" b="0" dirty="0">
                <a:latin typeface="+mn-lt"/>
              </a:rPr>
              <a:t> </a:t>
            </a:r>
          </a:p>
        </p:txBody>
      </p:sp>
      <p:sp>
        <p:nvSpPr>
          <p:cNvPr id="12" name="TextBox 11">
            <a:extLst>
              <a:ext uri="{FF2B5EF4-FFF2-40B4-BE49-F238E27FC236}">
                <a16:creationId xmlns:a16="http://schemas.microsoft.com/office/drawing/2014/main" id="{A064B3A9-FBD5-3649-80A7-8C2F3EDD5549}"/>
              </a:ext>
            </a:extLst>
          </p:cNvPr>
          <p:cNvSpPr txBox="1"/>
          <p:nvPr/>
        </p:nvSpPr>
        <p:spPr>
          <a:xfrm>
            <a:off x="214744" y="2053239"/>
            <a:ext cx="6294581" cy="2751522"/>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426/Upgrade-Required</a:t>
            </a:r>
          </a:p>
          <a:p>
            <a:r>
              <a:rPr lang="en-US" sz="1600" b="0" dirty="0">
                <a:latin typeface="Courier" pitchFamily="2" charset="0"/>
              </a:rPr>
              <a:t>   Upgrade: http/3, http/2</a:t>
            </a:r>
          </a:p>
          <a:p>
            <a:endParaRPr lang="en-US" sz="1600" b="0" dirty="0">
              <a:latin typeface="Courier" pitchFamily="2" charset="0"/>
            </a:endParaRPr>
          </a:p>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http/2</a:t>
            </a:r>
            <a:br>
              <a:rPr lang="en-US" sz="1600" b="0" dirty="0">
                <a:latin typeface="Courier" pitchFamily="2" charset="0"/>
              </a:rPr>
            </a:br>
            <a:r>
              <a:rPr lang="en-US" sz="1600" b="0" dirty="0">
                <a:latin typeface="Courier" pitchFamily="2" charset="0"/>
              </a:rPr>
              <a:t>   Connection: Upgrade</a:t>
            </a:r>
          </a:p>
          <a:p>
            <a:endParaRPr lang="en-US" sz="1600" b="0" dirty="0">
              <a:latin typeface="Courier" pitchFamily="2" charset="0"/>
            </a:endParaRPr>
          </a:p>
          <a:p>
            <a:r>
              <a:rPr lang="en-US" sz="1600" b="0" dirty="0">
                <a:latin typeface="Courier" pitchFamily="2" charset="0"/>
                <a:sym typeface="Wingdings" pitchFamily="2" charset="2"/>
              </a:rPr>
              <a:t>&lt;- Status-Code: 101/Switching-Protocols</a:t>
            </a:r>
            <a:br>
              <a:rPr lang="en-US" sz="1600" b="0" dirty="0">
                <a:latin typeface="Courier" pitchFamily="2" charset="0"/>
                <a:sym typeface="Wingdings" pitchFamily="2" charset="2"/>
              </a:rPr>
            </a:br>
            <a:r>
              <a:rPr lang="en-US" sz="1600" b="0" dirty="0">
                <a:latin typeface="Courier" pitchFamily="2" charset="0"/>
                <a:sym typeface="Wingdings" pitchFamily="2" charset="2"/>
              </a:rPr>
              <a:t>   Upgrade: http/2</a:t>
            </a:r>
            <a:endParaRPr lang="en-US" sz="1600" b="0" dirty="0">
              <a:latin typeface="+mn-lt"/>
            </a:endParaRPr>
          </a:p>
        </p:txBody>
      </p:sp>
      <p:sp>
        <p:nvSpPr>
          <p:cNvPr id="8" name="TextBox 7">
            <a:extLst>
              <a:ext uri="{FF2B5EF4-FFF2-40B4-BE49-F238E27FC236}">
                <a16:creationId xmlns:a16="http://schemas.microsoft.com/office/drawing/2014/main" id="{420A0E38-785B-6B63-1ACD-06C5A2DEEFC9}"/>
              </a:ext>
            </a:extLst>
          </p:cNvPr>
          <p:cNvSpPr txBox="1"/>
          <p:nvPr/>
        </p:nvSpPr>
        <p:spPr>
          <a:xfrm>
            <a:off x="6095998" y="2085692"/>
            <a:ext cx="6294581" cy="2751522"/>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426/Upgrade-Required</a:t>
            </a:r>
          </a:p>
          <a:p>
            <a:r>
              <a:rPr lang="en-US" sz="1600" b="0" dirty="0">
                <a:latin typeface="Courier" pitchFamily="2" charset="0"/>
              </a:rPr>
              <a:t>   Upgrade: http/2</a:t>
            </a:r>
          </a:p>
          <a:p>
            <a:endParaRPr lang="en-US" sz="1600" b="0" dirty="0">
              <a:latin typeface="Courier" pitchFamily="2" charset="0"/>
            </a:endParaRPr>
          </a:p>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http/3</a:t>
            </a:r>
            <a:br>
              <a:rPr lang="en-US" sz="1600" b="0" dirty="0">
                <a:latin typeface="Courier" pitchFamily="2" charset="0"/>
              </a:rPr>
            </a:br>
            <a:r>
              <a:rPr lang="en-US" sz="1600" b="0" dirty="0">
                <a:latin typeface="Courier" pitchFamily="2" charset="0"/>
              </a:rPr>
              <a:t>   Connection: Upgrade</a:t>
            </a:r>
          </a:p>
          <a:p>
            <a:endParaRPr lang="en-US" sz="1600" b="0" dirty="0">
              <a:latin typeface="Courier" pitchFamily="2" charset="0"/>
            </a:endParaRPr>
          </a:p>
          <a:p>
            <a:r>
              <a:rPr lang="en-US" sz="1600" b="0" dirty="0">
                <a:latin typeface="Courier" pitchFamily="2" charset="0"/>
                <a:sym typeface="Wingdings" pitchFamily="2" charset="2"/>
              </a:rPr>
              <a:t>&lt;- Status-Code: 505/HTTP-Version-Not-Supported</a:t>
            </a:r>
            <a:br>
              <a:rPr lang="en-US" sz="1600" b="0" dirty="0">
                <a:latin typeface="Courier" pitchFamily="2" charset="0"/>
                <a:sym typeface="Wingdings" pitchFamily="2" charset="2"/>
              </a:rPr>
            </a:br>
            <a:r>
              <a:rPr lang="en-US" sz="1600" b="0" dirty="0">
                <a:latin typeface="Courier" pitchFamily="2" charset="0"/>
                <a:sym typeface="Wingdings" pitchFamily="2" charset="2"/>
              </a:rPr>
              <a:t>   Upgrade: http/2, http/1.1</a:t>
            </a:r>
            <a:endParaRPr lang="en-US" sz="1600" b="0" dirty="0">
              <a:latin typeface="+mn-lt"/>
            </a:endParaRPr>
          </a:p>
        </p:txBody>
      </p:sp>
      <p:sp>
        <p:nvSpPr>
          <p:cNvPr id="9" name="Rectangle 8">
            <a:extLst>
              <a:ext uri="{FF2B5EF4-FFF2-40B4-BE49-F238E27FC236}">
                <a16:creationId xmlns:a16="http://schemas.microsoft.com/office/drawing/2014/main" id="{784ED708-742A-549D-BF66-1AFBE3D8A989}"/>
              </a:ext>
            </a:extLst>
          </p:cNvPr>
          <p:cNvSpPr/>
          <p:nvPr/>
        </p:nvSpPr>
        <p:spPr>
          <a:xfrm>
            <a:off x="214744" y="5004342"/>
            <a:ext cx="5506636" cy="1589538"/>
          </a:xfrm>
          <a:prstGeom prst="rect">
            <a:avLst/>
          </a:prstGeom>
        </p:spPr>
        <p:txBody>
          <a:bodyPr wrap="none">
            <a:spAutoFit/>
          </a:bodyPr>
          <a:lstStyle/>
          <a:p>
            <a:r>
              <a:rPr lang="en-US" dirty="0">
                <a:solidFill>
                  <a:srgbClr val="FF0000"/>
                </a:solidFill>
              </a:rPr>
              <a:t>Client wants to use 1.1, but server responds that</a:t>
            </a:r>
            <a:br>
              <a:rPr lang="en-US" dirty="0">
                <a:solidFill>
                  <a:srgbClr val="FF0000"/>
                </a:solidFill>
              </a:rPr>
            </a:br>
            <a:r>
              <a:rPr lang="en-US" dirty="0">
                <a:solidFill>
                  <a:srgbClr val="FF0000"/>
                </a:solidFill>
              </a:rPr>
              <a:t>it supports http/3 and http/2 with http3 being</a:t>
            </a:r>
            <a:br>
              <a:rPr lang="en-US" dirty="0">
                <a:solidFill>
                  <a:srgbClr val="FF0000"/>
                </a:solidFill>
              </a:rPr>
            </a:br>
            <a:r>
              <a:rPr lang="en-US" dirty="0">
                <a:solidFill>
                  <a:srgbClr val="FF0000"/>
                </a:solidFill>
              </a:rPr>
              <a:t>preferred </a:t>
            </a:r>
          </a:p>
          <a:p>
            <a:endParaRPr lang="en-US" dirty="0">
              <a:solidFill>
                <a:srgbClr val="FF0000"/>
              </a:solidFill>
            </a:endParaRPr>
          </a:p>
          <a:p>
            <a:r>
              <a:rPr lang="en-US" dirty="0">
                <a:solidFill>
                  <a:srgbClr val="FF0000"/>
                </a:solidFill>
              </a:rPr>
              <a:t>Client then initiates protocol transfer to what it</a:t>
            </a:r>
            <a:br>
              <a:rPr lang="en-US" dirty="0">
                <a:solidFill>
                  <a:srgbClr val="FF0000"/>
                </a:solidFill>
              </a:rPr>
            </a:br>
            <a:r>
              <a:rPr lang="en-US" dirty="0">
                <a:solidFill>
                  <a:srgbClr val="FF0000"/>
                </a:solidFill>
              </a:rPr>
              <a:t>wants, http/2 in this case</a:t>
            </a:r>
          </a:p>
        </p:txBody>
      </p:sp>
      <p:sp>
        <p:nvSpPr>
          <p:cNvPr id="10" name="Rectangle 9">
            <a:extLst>
              <a:ext uri="{FF2B5EF4-FFF2-40B4-BE49-F238E27FC236}">
                <a16:creationId xmlns:a16="http://schemas.microsoft.com/office/drawing/2014/main" id="{08EFEF6F-6778-D9BE-56FF-13FCF56083A4}"/>
              </a:ext>
            </a:extLst>
          </p:cNvPr>
          <p:cNvSpPr/>
          <p:nvPr/>
        </p:nvSpPr>
        <p:spPr>
          <a:xfrm>
            <a:off x="6199908" y="4918283"/>
            <a:ext cx="5660524" cy="841641"/>
          </a:xfrm>
          <a:prstGeom prst="rect">
            <a:avLst/>
          </a:prstGeom>
        </p:spPr>
        <p:txBody>
          <a:bodyPr wrap="none">
            <a:spAutoFit/>
          </a:bodyPr>
          <a:lstStyle/>
          <a:p>
            <a:r>
              <a:rPr lang="en-US" dirty="0">
                <a:solidFill>
                  <a:srgbClr val="FF0000"/>
                </a:solidFill>
              </a:rPr>
              <a:t>The client is trying to upgrade to http/3 but the</a:t>
            </a:r>
            <a:br>
              <a:rPr lang="en-US" dirty="0">
                <a:solidFill>
                  <a:srgbClr val="FF0000"/>
                </a:solidFill>
              </a:rPr>
            </a:br>
            <a:r>
              <a:rPr lang="en-US" dirty="0">
                <a:solidFill>
                  <a:srgbClr val="FF0000"/>
                </a:solidFill>
              </a:rPr>
              <a:t>server does not support it, so it returns a 505 with</a:t>
            </a:r>
            <a:br>
              <a:rPr lang="en-US" dirty="0">
                <a:solidFill>
                  <a:srgbClr val="FF0000"/>
                </a:solidFill>
              </a:rPr>
            </a:br>
            <a:r>
              <a:rPr lang="en-US" dirty="0">
                <a:solidFill>
                  <a:srgbClr val="FF0000"/>
                </a:solidFill>
              </a:rPr>
              <a:t>a list of protocols it supports in preferred order</a:t>
            </a:r>
          </a:p>
        </p:txBody>
      </p:sp>
    </p:spTree>
    <p:extLst>
      <p:ext uri="{BB962C8B-B14F-4D97-AF65-F5344CB8AC3E}">
        <p14:creationId xmlns:p14="http://schemas.microsoft.com/office/powerpoint/2010/main" val="3904305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15</a:t>
            </a:fld>
            <a:endParaRPr lang="en-US"/>
          </a:p>
        </p:txBody>
      </p:sp>
      <p:sp>
        <p:nvSpPr>
          <p:cNvPr id="680962" name="Rectangle 2"/>
          <p:cNvSpPr>
            <a:spLocks noGrp="1" noChangeArrowheads="1"/>
          </p:cNvSpPr>
          <p:nvPr>
            <p:ph type="title"/>
          </p:nvPr>
        </p:nvSpPr>
        <p:spPr/>
        <p:txBody>
          <a:bodyPr/>
          <a:lstStyle/>
          <a:p>
            <a:r>
              <a:rPr lang="en-US" dirty="0"/>
              <a:t>HTTP Evolution – 1.1 to 2.0</a:t>
            </a:r>
          </a:p>
        </p:txBody>
      </p:sp>
      <p:pic>
        <p:nvPicPr>
          <p:cNvPr id="10242" name="Picture 2" descr="Anand Bhagwat | LinkedIn">
            <a:extLst>
              <a:ext uri="{FF2B5EF4-FFF2-40B4-BE49-F238E27FC236}">
                <a16:creationId xmlns:a16="http://schemas.microsoft.com/office/drawing/2014/main" id="{78F43C55-22F2-8ED5-0247-61E4387E06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26339"/>
            <a:ext cx="6573294" cy="5353814"/>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3" descr="Rectangle: Click to edit Master text styles&#10;Second level&#10;Third level&#10;Fourth level&#10;Fifth level">
            <a:extLst>
              <a:ext uri="{FF2B5EF4-FFF2-40B4-BE49-F238E27FC236}">
                <a16:creationId xmlns:a16="http://schemas.microsoft.com/office/drawing/2014/main" id="{02372CAB-A69B-4849-317D-963AA69D2642}"/>
              </a:ext>
            </a:extLst>
          </p:cNvPr>
          <p:cNvSpPr txBox="1">
            <a:spLocks noChangeArrowheads="1"/>
          </p:cNvSpPr>
          <p:nvPr/>
        </p:nvSpPr>
        <p:spPr bwMode="auto">
          <a:xfrm>
            <a:off x="6301944" y="1128486"/>
            <a:ext cx="5685463" cy="28798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000" b="0" dirty="0"/>
              <a:t>HTTP/1.1 sets up and tears down a TCP/IP connection for each request; HTTP/2.0 sets up a persistent connection and keeps it open – big benefits:</a:t>
            </a:r>
          </a:p>
          <a:p>
            <a:pPr indent="-212725">
              <a:lnSpc>
                <a:spcPct val="100000"/>
              </a:lnSpc>
            </a:pPr>
            <a:r>
              <a:rPr lang="en-US" sz="1800" b="0" dirty="0"/>
              <a:t>Consider a web page or making multiple API calls, TCP setup is expensive </a:t>
            </a:r>
          </a:p>
          <a:p>
            <a:pPr indent="-212725">
              <a:lnSpc>
                <a:spcPct val="100000"/>
              </a:lnSpc>
            </a:pPr>
            <a:r>
              <a:rPr lang="en-US" sz="1800" b="0" dirty="0"/>
              <a:t>Allows requests to be </a:t>
            </a:r>
            <a:r>
              <a:rPr lang="en-US" sz="1800" dirty="0">
                <a:solidFill>
                  <a:srgbClr val="0432FF"/>
                </a:solidFill>
              </a:rPr>
              <a:t>multiplexed</a:t>
            </a:r>
            <a:r>
              <a:rPr lang="en-US" sz="1800" b="0" dirty="0"/>
              <a:t> (see picture on left) vs making one request at a time serially</a:t>
            </a:r>
          </a:p>
          <a:p>
            <a:pPr lvl="1">
              <a:lnSpc>
                <a:spcPct val="100000"/>
              </a:lnSpc>
            </a:pPr>
            <a:endParaRPr lang="en-US" sz="1800" b="0"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C6CAA22B-F9C7-4DC3-81E6-EF38F39B8964}"/>
              </a:ext>
            </a:extLst>
          </p:cNvPr>
          <p:cNvSpPr txBox="1">
            <a:spLocks noChangeArrowheads="1"/>
          </p:cNvSpPr>
          <p:nvPr/>
        </p:nvSpPr>
        <p:spPr bwMode="auto">
          <a:xfrm>
            <a:off x="6301944" y="3955149"/>
            <a:ext cx="5890056" cy="1776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000" b="0" dirty="0"/>
              <a:t>HTTP/2.0 is a binary protocol, which is more efficient to send over the wire than text, which is the HTTP/1.1 standard</a:t>
            </a:r>
          </a:p>
          <a:p>
            <a:pPr marL="0" indent="0">
              <a:lnSpc>
                <a:spcPct val="100000"/>
              </a:lnSpc>
              <a:buNone/>
            </a:pPr>
            <a:endParaRPr lang="en-US" sz="1000" b="0" dirty="0"/>
          </a:p>
          <a:p>
            <a:pPr marL="0" indent="0">
              <a:lnSpc>
                <a:spcPct val="100000"/>
              </a:lnSpc>
              <a:buNone/>
            </a:pPr>
            <a:r>
              <a:rPr lang="en-US" sz="2000" b="0" dirty="0"/>
              <a:t>HTTP/2 only supports encrypted traffic; this is optional in HTTP/1.1 via http vs https – note HTTP/2 supports non-encrypted payloads for localhost testing only</a:t>
            </a:r>
            <a:endParaRPr lang="en-US" sz="1800" b="0" dirty="0"/>
          </a:p>
        </p:txBody>
      </p:sp>
    </p:spTree>
    <p:extLst>
      <p:ext uri="{BB962C8B-B14F-4D97-AF65-F5344CB8AC3E}">
        <p14:creationId xmlns:p14="http://schemas.microsoft.com/office/powerpoint/2010/main" val="2296701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16</a:t>
            </a:fld>
            <a:endParaRPr lang="en-US"/>
          </a:p>
        </p:txBody>
      </p:sp>
      <p:sp>
        <p:nvSpPr>
          <p:cNvPr id="680962" name="Rectangle 2"/>
          <p:cNvSpPr>
            <a:spLocks noGrp="1" noChangeArrowheads="1"/>
          </p:cNvSpPr>
          <p:nvPr>
            <p:ph type="title"/>
          </p:nvPr>
        </p:nvSpPr>
        <p:spPr>
          <a:xfrm>
            <a:off x="75156" y="162301"/>
            <a:ext cx="12054214" cy="698948"/>
          </a:xfrm>
        </p:spPr>
        <p:txBody>
          <a:bodyPr/>
          <a:lstStyle/>
          <a:p>
            <a:r>
              <a:rPr lang="en-US" dirty="0"/>
              <a:t>HTTP Evolution – 2 to 3 – Still under development</a:t>
            </a:r>
          </a:p>
        </p:txBody>
      </p:sp>
      <p:sp>
        <p:nvSpPr>
          <p:cNvPr id="9" name="Rectangle 3" descr="Rectangle: Click to edit Master text styles&#10;Second level&#10;Third level&#10;Fourth level&#10;Fifth level">
            <a:extLst>
              <a:ext uri="{FF2B5EF4-FFF2-40B4-BE49-F238E27FC236}">
                <a16:creationId xmlns:a16="http://schemas.microsoft.com/office/drawing/2014/main" id="{02372CAB-A69B-4849-317D-963AA69D2642}"/>
              </a:ext>
            </a:extLst>
          </p:cNvPr>
          <p:cNvSpPr txBox="1">
            <a:spLocks noChangeArrowheads="1"/>
          </p:cNvSpPr>
          <p:nvPr/>
        </p:nvSpPr>
        <p:spPr bwMode="auto">
          <a:xfrm>
            <a:off x="4774245" y="1211476"/>
            <a:ext cx="7179880" cy="50506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spcAft>
                <a:spcPts val="600"/>
              </a:spcAft>
              <a:buNone/>
            </a:pPr>
            <a:r>
              <a:rPr lang="en-US" sz="2000" b="0" dirty="0"/>
              <a:t>Super novel ideal, proposed by Google and working its way through the standards bodies:</a:t>
            </a:r>
          </a:p>
          <a:p>
            <a:pPr indent="-212725">
              <a:lnSpc>
                <a:spcPct val="100000"/>
              </a:lnSpc>
              <a:spcAft>
                <a:spcPts val="600"/>
              </a:spcAft>
            </a:pPr>
            <a:r>
              <a:rPr lang="en-US" sz="1800" b="0" dirty="0"/>
              <a:t>Architecturally, TCP really cant be replaced given its baked into intermediary router hardware, it can only be bypassed by using UDP</a:t>
            </a:r>
          </a:p>
          <a:p>
            <a:pPr indent="-212725">
              <a:lnSpc>
                <a:spcPct val="100000"/>
              </a:lnSpc>
              <a:spcAft>
                <a:spcPts val="600"/>
              </a:spcAft>
            </a:pPr>
            <a:r>
              <a:rPr lang="en-US" sz="1800" b="0" dirty="0"/>
              <a:t>QUIC provides connection reliability just like TCP</a:t>
            </a:r>
          </a:p>
          <a:p>
            <a:pPr indent="-212725">
              <a:lnSpc>
                <a:spcPct val="100000"/>
              </a:lnSpc>
              <a:spcAft>
                <a:spcPts val="600"/>
              </a:spcAft>
            </a:pPr>
            <a:r>
              <a:rPr lang="en-US" sz="1800" b="0" dirty="0"/>
              <a:t>TCP is 40 years old, and has to be general enough to handle any network traffic</a:t>
            </a:r>
          </a:p>
          <a:p>
            <a:pPr indent="-212725">
              <a:lnSpc>
                <a:spcPct val="100000"/>
              </a:lnSpc>
              <a:spcAft>
                <a:spcPts val="600"/>
              </a:spcAft>
            </a:pPr>
            <a:r>
              <a:rPr lang="en-US" sz="1800" b="0" dirty="0"/>
              <a:t>We also have 20 years of experience with HTTP and can benefit from a modern connection-oriented protocol that is purposed built for Web and API traffic vs general traffic</a:t>
            </a:r>
          </a:p>
          <a:p>
            <a:pPr indent="-212725">
              <a:lnSpc>
                <a:spcPct val="100000"/>
              </a:lnSpc>
              <a:spcAft>
                <a:spcPts val="600"/>
              </a:spcAft>
            </a:pPr>
            <a:r>
              <a:rPr lang="en-US" sz="1800" b="0" dirty="0"/>
              <a:t>Like HTTP/2 encryption is not optional</a:t>
            </a:r>
          </a:p>
          <a:p>
            <a:pPr indent="-212725">
              <a:lnSpc>
                <a:spcPct val="100000"/>
              </a:lnSpc>
              <a:spcAft>
                <a:spcPts val="600"/>
              </a:spcAft>
            </a:pPr>
            <a:r>
              <a:rPr lang="en-US" sz="1800" b="0" dirty="0"/>
              <a:t>QUIC can adjust behavior based on connection quality – think wired, vs </a:t>
            </a:r>
            <a:r>
              <a:rPr lang="en-US" sz="1800" b="0" dirty="0" err="1"/>
              <a:t>wifi</a:t>
            </a:r>
            <a:r>
              <a:rPr lang="en-US" sz="1800" b="0" dirty="0"/>
              <a:t>, vs mobile </a:t>
            </a:r>
          </a:p>
        </p:txBody>
      </p:sp>
      <p:sp>
        <p:nvSpPr>
          <p:cNvPr id="7" name="Rectangle 6">
            <a:extLst>
              <a:ext uri="{FF2B5EF4-FFF2-40B4-BE49-F238E27FC236}">
                <a16:creationId xmlns:a16="http://schemas.microsoft.com/office/drawing/2014/main" id="{A17A05D8-9DE7-AF3F-9811-0CA9A90D2F12}"/>
              </a:ext>
            </a:extLst>
          </p:cNvPr>
          <p:cNvSpPr/>
          <p:nvPr/>
        </p:nvSpPr>
        <p:spPr bwMode="auto">
          <a:xfrm>
            <a:off x="471889" y="4709581"/>
            <a:ext cx="3613304"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10" name="Rectangle 9">
            <a:extLst>
              <a:ext uri="{FF2B5EF4-FFF2-40B4-BE49-F238E27FC236}">
                <a16:creationId xmlns:a16="http://schemas.microsoft.com/office/drawing/2014/main" id="{58C16831-CD9A-70D6-61F0-FEF1D23C7505}"/>
              </a:ext>
            </a:extLst>
          </p:cNvPr>
          <p:cNvSpPr/>
          <p:nvPr/>
        </p:nvSpPr>
        <p:spPr bwMode="auto">
          <a:xfrm>
            <a:off x="471889" y="3957741"/>
            <a:ext cx="1713583"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TCP</a:t>
            </a:r>
          </a:p>
        </p:txBody>
      </p:sp>
      <p:sp>
        <p:nvSpPr>
          <p:cNvPr id="11" name="Rectangle 10">
            <a:extLst>
              <a:ext uri="{FF2B5EF4-FFF2-40B4-BE49-F238E27FC236}">
                <a16:creationId xmlns:a16="http://schemas.microsoft.com/office/drawing/2014/main" id="{67BA22B8-E2B7-9492-3DF9-2BF924311A1A}"/>
              </a:ext>
            </a:extLst>
          </p:cNvPr>
          <p:cNvSpPr/>
          <p:nvPr/>
        </p:nvSpPr>
        <p:spPr bwMode="auto">
          <a:xfrm>
            <a:off x="503144" y="1775651"/>
            <a:ext cx="1713583"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HTTP/2</a:t>
            </a:r>
          </a:p>
          <a:p>
            <a:pPr marL="0" marR="0" indent="0" algn="ctr" defTabSz="914400" rtl="0" eaLnBrk="1" fontAlgn="base" latinLnBrk="0" hangingPunct="1">
              <a:lnSpc>
                <a:spcPct val="100000"/>
              </a:lnSpc>
              <a:spcBef>
                <a:spcPct val="0"/>
              </a:spcBef>
              <a:spcAft>
                <a:spcPct val="0"/>
              </a:spcAft>
              <a:buClrTx/>
              <a:buSzTx/>
              <a:buFontTx/>
              <a:buNone/>
              <a:tabLst/>
            </a:pPr>
            <a:r>
              <a:rPr lang="en-US" sz="2000" b="0" dirty="0">
                <a:latin typeface="+mn-lt"/>
                <a:ea typeface="ＭＳ Ｐゴシック" charset="0"/>
              </a:rPr>
              <a:t>Binary</a:t>
            </a:r>
            <a:endParaRPr kumimoji="0" lang="en-US" sz="2000" b="0" i="0" u="none" strike="noStrike" cap="none" normalizeH="0" baseline="0" dirty="0">
              <a:ln>
                <a:noFill/>
              </a:ln>
              <a:solidFill>
                <a:schemeClr val="tx1"/>
              </a:solidFill>
              <a:effectLst/>
              <a:latin typeface="+mn-lt"/>
              <a:ea typeface="ＭＳ Ｐゴシック" charset="0"/>
            </a:endParaRPr>
          </a:p>
        </p:txBody>
      </p:sp>
      <p:sp>
        <p:nvSpPr>
          <p:cNvPr id="12" name="Rectangle 11">
            <a:extLst>
              <a:ext uri="{FF2B5EF4-FFF2-40B4-BE49-F238E27FC236}">
                <a16:creationId xmlns:a16="http://schemas.microsoft.com/office/drawing/2014/main" id="{F1B4F971-23D4-A3D4-92F3-83FF0F5A766A}"/>
              </a:ext>
            </a:extLst>
          </p:cNvPr>
          <p:cNvSpPr/>
          <p:nvPr/>
        </p:nvSpPr>
        <p:spPr bwMode="auto">
          <a:xfrm>
            <a:off x="471889" y="2968198"/>
            <a:ext cx="1713583"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TLS</a:t>
            </a:r>
          </a:p>
        </p:txBody>
      </p:sp>
      <p:sp>
        <p:nvSpPr>
          <p:cNvPr id="17" name="Rectangle 16">
            <a:extLst>
              <a:ext uri="{FF2B5EF4-FFF2-40B4-BE49-F238E27FC236}">
                <a16:creationId xmlns:a16="http://schemas.microsoft.com/office/drawing/2014/main" id="{7D554D55-C6DE-5621-05A3-83A8547ADCFC}"/>
              </a:ext>
            </a:extLst>
          </p:cNvPr>
          <p:cNvSpPr/>
          <p:nvPr/>
        </p:nvSpPr>
        <p:spPr bwMode="auto">
          <a:xfrm>
            <a:off x="2340354" y="4230379"/>
            <a:ext cx="1713583" cy="426309"/>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UDP</a:t>
            </a:r>
          </a:p>
        </p:txBody>
      </p:sp>
      <p:sp>
        <p:nvSpPr>
          <p:cNvPr id="18" name="Rectangle 17">
            <a:extLst>
              <a:ext uri="{FF2B5EF4-FFF2-40B4-BE49-F238E27FC236}">
                <a16:creationId xmlns:a16="http://schemas.microsoft.com/office/drawing/2014/main" id="{AEBCCE7B-54DF-9B2A-346A-7B787917CB68}"/>
              </a:ext>
            </a:extLst>
          </p:cNvPr>
          <p:cNvSpPr/>
          <p:nvPr/>
        </p:nvSpPr>
        <p:spPr bwMode="auto">
          <a:xfrm>
            <a:off x="2371609" y="1775651"/>
            <a:ext cx="1713583"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HTTP/3</a:t>
            </a:r>
          </a:p>
          <a:p>
            <a:pPr marL="0" marR="0" indent="0" algn="ctr" defTabSz="914400" rtl="0" eaLnBrk="1" fontAlgn="base" latinLnBrk="0" hangingPunct="1">
              <a:lnSpc>
                <a:spcPct val="100000"/>
              </a:lnSpc>
              <a:spcBef>
                <a:spcPct val="0"/>
              </a:spcBef>
              <a:spcAft>
                <a:spcPct val="0"/>
              </a:spcAft>
              <a:buClrTx/>
              <a:buSzTx/>
              <a:buFontTx/>
              <a:buNone/>
              <a:tabLst/>
            </a:pPr>
            <a:r>
              <a:rPr lang="en-US" sz="2000" b="0" dirty="0">
                <a:latin typeface="+mn-lt"/>
                <a:ea typeface="ＭＳ Ｐゴシック" charset="0"/>
              </a:rPr>
              <a:t>Binary</a:t>
            </a:r>
            <a:endParaRPr kumimoji="0" lang="en-US" sz="2000" b="0" i="0" u="none" strike="noStrike" cap="none" normalizeH="0" baseline="0" dirty="0">
              <a:ln>
                <a:noFill/>
              </a:ln>
              <a:solidFill>
                <a:schemeClr val="tx1"/>
              </a:solidFill>
              <a:effectLst/>
              <a:latin typeface="+mn-lt"/>
              <a:ea typeface="ＭＳ Ｐゴシック" charset="0"/>
            </a:endParaRPr>
          </a:p>
        </p:txBody>
      </p:sp>
      <p:sp>
        <p:nvSpPr>
          <p:cNvPr id="19" name="Rectangle 18">
            <a:extLst>
              <a:ext uri="{FF2B5EF4-FFF2-40B4-BE49-F238E27FC236}">
                <a16:creationId xmlns:a16="http://schemas.microsoft.com/office/drawing/2014/main" id="{07FFC140-AF22-D742-5DBB-11A95F126E62}"/>
              </a:ext>
            </a:extLst>
          </p:cNvPr>
          <p:cNvSpPr/>
          <p:nvPr/>
        </p:nvSpPr>
        <p:spPr bwMode="auto">
          <a:xfrm>
            <a:off x="2340354" y="2968198"/>
            <a:ext cx="1713583" cy="1209288"/>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QUIC</a:t>
            </a:r>
            <a:br>
              <a:rPr kumimoji="0" lang="en-US" sz="2000" b="0" i="0" u="none" strike="noStrike" cap="none" normalizeH="0" baseline="0" dirty="0">
                <a:ln>
                  <a:noFill/>
                </a:ln>
                <a:solidFill>
                  <a:schemeClr val="tx1"/>
                </a:solidFill>
                <a:effectLst/>
                <a:latin typeface="+mn-lt"/>
                <a:ea typeface="ＭＳ Ｐゴシック" charset="0"/>
              </a:rPr>
            </a:br>
            <a:r>
              <a:rPr kumimoji="0" lang="en-US" sz="1600" b="0" i="0" u="none" strike="noStrike" cap="none" normalizeH="0" baseline="0" dirty="0">
                <a:ln>
                  <a:noFill/>
                </a:ln>
                <a:solidFill>
                  <a:schemeClr val="tx1"/>
                </a:solidFill>
                <a:effectLst/>
                <a:latin typeface="+mn-lt"/>
                <a:ea typeface="ＭＳ Ｐゴシック" charset="0"/>
              </a:rPr>
              <a:t>RFC9000</a:t>
            </a:r>
          </a:p>
        </p:txBody>
      </p:sp>
      <p:sp>
        <p:nvSpPr>
          <p:cNvPr id="20" name="Rectangle 19">
            <a:extLst>
              <a:ext uri="{FF2B5EF4-FFF2-40B4-BE49-F238E27FC236}">
                <a16:creationId xmlns:a16="http://schemas.microsoft.com/office/drawing/2014/main" id="{8EFC1E39-CC00-5E76-0B84-2CE8F2E4315F}"/>
              </a:ext>
            </a:extLst>
          </p:cNvPr>
          <p:cNvSpPr/>
          <p:nvPr/>
        </p:nvSpPr>
        <p:spPr bwMode="auto">
          <a:xfrm>
            <a:off x="2416142" y="3676366"/>
            <a:ext cx="1532975" cy="426309"/>
          </a:xfrm>
          <a:prstGeom prst="rect">
            <a:avLst/>
          </a:prstGeom>
          <a:solidFill>
            <a:schemeClr val="tx1"/>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TLS</a:t>
            </a:r>
          </a:p>
        </p:txBody>
      </p:sp>
      <p:sp>
        <p:nvSpPr>
          <p:cNvPr id="21" name="Rectangle 20">
            <a:extLst>
              <a:ext uri="{FF2B5EF4-FFF2-40B4-BE49-F238E27FC236}">
                <a16:creationId xmlns:a16="http://schemas.microsoft.com/office/drawing/2014/main" id="{8883A59D-CAE0-BA04-5C5A-68423F5EFCE3}"/>
              </a:ext>
            </a:extLst>
          </p:cNvPr>
          <p:cNvSpPr/>
          <p:nvPr/>
        </p:nvSpPr>
        <p:spPr>
          <a:xfrm>
            <a:off x="155086" y="5577307"/>
            <a:ext cx="4198585" cy="841641"/>
          </a:xfrm>
          <a:prstGeom prst="rect">
            <a:avLst/>
          </a:prstGeom>
        </p:spPr>
        <p:txBody>
          <a:bodyPr wrap="none">
            <a:spAutoFit/>
          </a:bodyPr>
          <a:lstStyle/>
          <a:p>
            <a:pPr algn="ctr"/>
            <a:r>
              <a:rPr lang="en-US" dirty="0">
                <a:solidFill>
                  <a:srgbClr val="FF0000"/>
                </a:solidFill>
              </a:rPr>
              <a:t>With HTTP/3, QUIC replaces TCP</a:t>
            </a:r>
            <a:br>
              <a:rPr lang="en-US" dirty="0">
                <a:solidFill>
                  <a:srgbClr val="FF0000"/>
                </a:solidFill>
              </a:rPr>
            </a:br>
            <a:r>
              <a:rPr lang="en-US" dirty="0">
                <a:solidFill>
                  <a:srgbClr val="FF0000"/>
                </a:solidFill>
              </a:rPr>
              <a:t>for establishing reliable connections</a:t>
            </a:r>
          </a:p>
          <a:p>
            <a:pPr algn="ctr"/>
            <a:r>
              <a:rPr lang="en-US" dirty="0">
                <a:solidFill>
                  <a:srgbClr val="FF0000"/>
                </a:solidFill>
              </a:rPr>
              <a:t>Between clients and servers</a:t>
            </a:r>
          </a:p>
        </p:txBody>
      </p:sp>
    </p:spTree>
    <p:extLst>
      <p:ext uri="{BB962C8B-B14F-4D97-AF65-F5344CB8AC3E}">
        <p14:creationId xmlns:p14="http://schemas.microsoft.com/office/powerpoint/2010/main" val="3592597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17</a:t>
            </a:fld>
            <a:endParaRPr lang="en-US" dirty="0"/>
          </a:p>
        </p:txBody>
      </p:sp>
      <p:sp>
        <p:nvSpPr>
          <p:cNvPr id="680962" name="Rectangle 2"/>
          <p:cNvSpPr>
            <a:spLocks noGrp="1" noChangeArrowheads="1"/>
          </p:cNvSpPr>
          <p:nvPr>
            <p:ph type="title"/>
          </p:nvPr>
        </p:nvSpPr>
        <p:spPr>
          <a:xfrm>
            <a:off x="75156" y="162301"/>
            <a:ext cx="12054214" cy="698948"/>
          </a:xfrm>
        </p:spPr>
        <p:txBody>
          <a:bodyPr/>
          <a:lstStyle/>
          <a:p>
            <a:r>
              <a:rPr lang="en-US" dirty="0"/>
              <a:t>Specific Benefits of QUIC vs TCP for HTTP</a:t>
            </a:r>
          </a:p>
        </p:txBody>
      </p:sp>
      <p:sp>
        <p:nvSpPr>
          <p:cNvPr id="21" name="Rectangle 20">
            <a:extLst>
              <a:ext uri="{FF2B5EF4-FFF2-40B4-BE49-F238E27FC236}">
                <a16:creationId xmlns:a16="http://schemas.microsoft.com/office/drawing/2014/main" id="{8883A59D-CAE0-BA04-5C5A-68423F5EFCE3}"/>
              </a:ext>
            </a:extLst>
          </p:cNvPr>
          <p:cNvSpPr/>
          <p:nvPr/>
        </p:nvSpPr>
        <p:spPr>
          <a:xfrm>
            <a:off x="360218" y="4853313"/>
            <a:ext cx="4826962" cy="1340239"/>
          </a:xfrm>
          <a:prstGeom prst="rect">
            <a:avLst/>
          </a:prstGeom>
        </p:spPr>
        <p:txBody>
          <a:bodyPr wrap="none">
            <a:spAutoFit/>
          </a:bodyPr>
          <a:lstStyle/>
          <a:p>
            <a:pPr algn="ctr"/>
            <a:r>
              <a:rPr lang="en-US" dirty="0">
                <a:solidFill>
                  <a:srgbClr val="FF0000"/>
                </a:solidFill>
              </a:rPr>
              <a:t>BIG BENEFIT #1</a:t>
            </a:r>
          </a:p>
          <a:p>
            <a:pPr algn="ctr"/>
            <a:r>
              <a:rPr lang="en-US" dirty="0">
                <a:solidFill>
                  <a:srgbClr val="FF0000"/>
                </a:solidFill>
              </a:rPr>
              <a:t>Since QUIC has knows both sides of the</a:t>
            </a:r>
            <a:br>
              <a:rPr lang="en-US" dirty="0">
                <a:solidFill>
                  <a:srgbClr val="FF0000"/>
                </a:solidFill>
              </a:rPr>
            </a:br>
            <a:r>
              <a:rPr lang="en-US" dirty="0">
                <a:solidFill>
                  <a:srgbClr val="FF0000"/>
                </a:solidFill>
              </a:rPr>
              <a:t>connection will be encrypted it does not</a:t>
            </a:r>
            <a:br>
              <a:rPr lang="en-US" dirty="0">
                <a:solidFill>
                  <a:srgbClr val="FF0000"/>
                </a:solidFill>
              </a:rPr>
            </a:br>
            <a:r>
              <a:rPr lang="en-US" dirty="0">
                <a:solidFill>
                  <a:srgbClr val="FF0000"/>
                </a:solidFill>
              </a:rPr>
              <a:t>have to negotiate it, improving connection</a:t>
            </a:r>
            <a:br>
              <a:rPr lang="en-US" dirty="0">
                <a:solidFill>
                  <a:srgbClr val="FF0000"/>
                </a:solidFill>
              </a:rPr>
            </a:br>
            <a:r>
              <a:rPr lang="en-US" dirty="0">
                <a:solidFill>
                  <a:srgbClr val="FF0000"/>
                </a:solidFill>
              </a:rPr>
              <a:t>setup time dramatically</a:t>
            </a:r>
          </a:p>
        </p:txBody>
      </p:sp>
      <p:pic>
        <p:nvPicPr>
          <p:cNvPr id="14338" name="Picture 2">
            <a:extLst>
              <a:ext uri="{FF2B5EF4-FFF2-40B4-BE49-F238E27FC236}">
                <a16:creationId xmlns:a16="http://schemas.microsoft.com/office/drawing/2014/main" id="{76C8D7C1-903F-19EA-A0D7-7EC65F8B55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218" y="1072056"/>
            <a:ext cx="5029200" cy="3298538"/>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QUIC">
            <a:extLst>
              <a:ext uri="{FF2B5EF4-FFF2-40B4-BE49-F238E27FC236}">
                <a16:creationId xmlns:a16="http://schemas.microsoft.com/office/drawing/2014/main" id="{3849620C-A02E-DA78-26D9-B6F663158F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0911" y="1234734"/>
            <a:ext cx="5331404" cy="3151452"/>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4C57D513-8DE7-E9E2-E990-263FFD290EE9}"/>
              </a:ext>
            </a:extLst>
          </p:cNvPr>
          <p:cNvSpPr/>
          <p:nvPr/>
        </p:nvSpPr>
        <p:spPr>
          <a:xfrm>
            <a:off x="5860474" y="4701050"/>
            <a:ext cx="6051842" cy="1838837"/>
          </a:xfrm>
          <a:prstGeom prst="rect">
            <a:avLst/>
          </a:prstGeom>
        </p:spPr>
        <p:txBody>
          <a:bodyPr wrap="square">
            <a:spAutoFit/>
          </a:bodyPr>
          <a:lstStyle/>
          <a:p>
            <a:pPr algn="ctr"/>
            <a:r>
              <a:rPr lang="en-US" dirty="0">
                <a:solidFill>
                  <a:srgbClr val="FF0000"/>
                </a:solidFill>
              </a:rPr>
              <a:t>BIG BENEFIT #2</a:t>
            </a:r>
          </a:p>
          <a:p>
            <a:pPr algn="ctr"/>
            <a:r>
              <a:rPr lang="en-US" dirty="0">
                <a:solidFill>
                  <a:srgbClr val="FF0000"/>
                </a:solidFill>
              </a:rPr>
              <a:t>Since QUIC uses  fast and cheap UDP connections it can use individual UDP sockets to multiplex client calls, since TCP is expensive to setup, multiplexing gets serialized on the TCP connection, leading to buffering inefficiencies such as “head of line” blocking</a:t>
            </a:r>
          </a:p>
        </p:txBody>
      </p:sp>
    </p:spTree>
    <p:extLst>
      <p:ext uri="{BB962C8B-B14F-4D97-AF65-F5344CB8AC3E}">
        <p14:creationId xmlns:p14="http://schemas.microsoft.com/office/powerpoint/2010/main" val="189321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18</a:t>
            </a:fld>
            <a:endParaRPr lang="en-US" dirty="0"/>
          </a:p>
        </p:txBody>
      </p:sp>
      <p:sp>
        <p:nvSpPr>
          <p:cNvPr id="470018" name="Rectangle 2"/>
          <p:cNvSpPr>
            <a:spLocks noGrp="1" noChangeArrowheads="1"/>
          </p:cNvSpPr>
          <p:nvPr>
            <p:ph type="title"/>
          </p:nvPr>
        </p:nvSpPr>
        <p:spPr>
          <a:xfrm>
            <a:off x="214745" y="0"/>
            <a:ext cx="11762509" cy="698948"/>
          </a:xfrm>
        </p:spPr>
        <p:txBody>
          <a:bodyPr/>
          <a:lstStyle/>
          <a:p>
            <a:r>
              <a:rPr lang="en-US" dirty="0"/>
              <a:t>Wrapping up HTTP</a:t>
            </a:r>
          </a:p>
        </p:txBody>
      </p:sp>
      <p:sp>
        <p:nvSpPr>
          <p:cNvPr id="2" name="Rectangle 1">
            <a:extLst>
              <a:ext uri="{FF2B5EF4-FFF2-40B4-BE49-F238E27FC236}">
                <a16:creationId xmlns:a16="http://schemas.microsoft.com/office/drawing/2014/main" id="{D6225ABA-23A4-537C-91E8-4A3407F1E103}"/>
              </a:ext>
            </a:extLst>
          </p:cNvPr>
          <p:cNvSpPr/>
          <p:nvPr/>
        </p:nvSpPr>
        <p:spPr>
          <a:xfrm>
            <a:off x="706579" y="3147779"/>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39" name="Rectangle 38">
            <a:extLst>
              <a:ext uri="{FF2B5EF4-FFF2-40B4-BE49-F238E27FC236}">
                <a16:creationId xmlns:a16="http://schemas.microsoft.com/office/drawing/2014/main" id="{998CB733-BB9F-A19E-B9C0-E44CDB46F6A0}"/>
              </a:ext>
            </a:extLst>
          </p:cNvPr>
          <p:cNvSpPr/>
          <p:nvPr/>
        </p:nvSpPr>
        <p:spPr>
          <a:xfrm>
            <a:off x="1814943" y="3354423"/>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40" name="Rectangle 39">
            <a:extLst>
              <a:ext uri="{FF2B5EF4-FFF2-40B4-BE49-F238E27FC236}">
                <a16:creationId xmlns:a16="http://schemas.microsoft.com/office/drawing/2014/main" id="{6DF97AF6-0753-3EF9-CFE0-C9CDBF92E183}"/>
              </a:ext>
            </a:extLst>
          </p:cNvPr>
          <p:cNvSpPr/>
          <p:nvPr/>
        </p:nvSpPr>
        <p:spPr>
          <a:xfrm>
            <a:off x="3006435" y="3458667"/>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41" name="Rectangle 40">
            <a:extLst>
              <a:ext uri="{FF2B5EF4-FFF2-40B4-BE49-F238E27FC236}">
                <a16:creationId xmlns:a16="http://schemas.microsoft.com/office/drawing/2014/main" id="{96AAC9B0-F2F8-0E40-13D3-A78D97C00B38}"/>
              </a:ext>
            </a:extLst>
          </p:cNvPr>
          <p:cNvSpPr/>
          <p:nvPr/>
        </p:nvSpPr>
        <p:spPr>
          <a:xfrm>
            <a:off x="706579" y="4789977"/>
            <a:ext cx="10778842" cy="122561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42" name="Rectangle 41">
            <a:extLst>
              <a:ext uri="{FF2B5EF4-FFF2-40B4-BE49-F238E27FC236}">
                <a16:creationId xmlns:a16="http://schemas.microsoft.com/office/drawing/2014/main" id="{92E5A315-0554-ECC1-A3FC-5E92DFD36BDB}"/>
              </a:ext>
            </a:extLst>
          </p:cNvPr>
          <p:cNvSpPr/>
          <p:nvPr/>
        </p:nvSpPr>
        <p:spPr>
          <a:xfrm>
            <a:off x="1814943" y="4996621"/>
            <a:ext cx="9379527" cy="814290"/>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UDP</a:t>
            </a:r>
          </a:p>
        </p:txBody>
      </p:sp>
      <p:sp>
        <p:nvSpPr>
          <p:cNvPr id="43" name="Rectangle 42">
            <a:extLst>
              <a:ext uri="{FF2B5EF4-FFF2-40B4-BE49-F238E27FC236}">
                <a16:creationId xmlns:a16="http://schemas.microsoft.com/office/drawing/2014/main" id="{3ED4A485-85E0-0B0D-53C1-BF5D7643E525}"/>
              </a:ext>
            </a:extLst>
          </p:cNvPr>
          <p:cNvSpPr/>
          <p:nvPr/>
        </p:nvSpPr>
        <p:spPr>
          <a:xfrm>
            <a:off x="3006435" y="5100865"/>
            <a:ext cx="7994072" cy="596072"/>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QUIC</a:t>
            </a:r>
          </a:p>
        </p:txBody>
      </p:sp>
      <p:sp>
        <p:nvSpPr>
          <p:cNvPr id="44" name="Rectangle 43">
            <a:extLst>
              <a:ext uri="{FF2B5EF4-FFF2-40B4-BE49-F238E27FC236}">
                <a16:creationId xmlns:a16="http://schemas.microsoft.com/office/drawing/2014/main" id="{FF6A83FB-E437-293A-640F-CD623F8226D6}"/>
              </a:ext>
            </a:extLst>
          </p:cNvPr>
          <p:cNvSpPr/>
          <p:nvPr/>
        </p:nvSpPr>
        <p:spPr>
          <a:xfrm>
            <a:off x="4177143" y="5198174"/>
            <a:ext cx="6587836" cy="417042"/>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45" name="Rectangle 44">
            <a:extLst>
              <a:ext uri="{FF2B5EF4-FFF2-40B4-BE49-F238E27FC236}">
                <a16:creationId xmlns:a16="http://schemas.microsoft.com/office/drawing/2014/main" id="{78CA9C93-E03D-C809-3CFF-E2B7ABE7BEF0}"/>
              </a:ext>
            </a:extLst>
          </p:cNvPr>
          <p:cNvSpPr/>
          <p:nvPr/>
        </p:nvSpPr>
        <p:spPr>
          <a:xfrm>
            <a:off x="706579" y="905592"/>
            <a:ext cx="10778842" cy="12006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COMMUNICATION PACKET STRUCTURE</a:t>
            </a:r>
          </a:p>
        </p:txBody>
      </p:sp>
      <p:sp>
        <p:nvSpPr>
          <p:cNvPr id="46" name="Rectangle 45">
            <a:extLst>
              <a:ext uri="{FF2B5EF4-FFF2-40B4-BE49-F238E27FC236}">
                <a16:creationId xmlns:a16="http://schemas.microsoft.com/office/drawing/2014/main" id="{992C919E-CB32-79FA-C0E8-1178DFDD9A22}"/>
              </a:ext>
            </a:extLst>
          </p:cNvPr>
          <p:cNvSpPr/>
          <p:nvPr/>
        </p:nvSpPr>
        <p:spPr>
          <a:xfrm>
            <a:off x="900543" y="1361951"/>
            <a:ext cx="3265057" cy="6445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PROTOCOL AWARE HEADER</a:t>
            </a:r>
          </a:p>
        </p:txBody>
      </p:sp>
      <p:sp>
        <p:nvSpPr>
          <p:cNvPr id="47" name="Rectangle 46">
            <a:extLst>
              <a:ext uri="{FF2B5EF4-FFF2-40B4-BE49-F238E27FC236}">
                <a16:creationId xmlns:a16="http://schemas.microsoft.com/office/drawing/2014/main" id="{3B01D5D5-BA50-C6BC-BF08-AFEA0844CE27}"/>
              </a:ext>
            </a:extLst>
          </p:cNvPr>
          <p:cNvSpPr/>
          <p:nvPr/>
        </p:nvSpPr>
        <p:spPr>
          <a:xfrm>
            <a:off x="4165600" y="1366115"/>
            <a:ext cx="7125857" cy="6445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PROTOCOL PAYLOAD – Protocol only tracks length but is just a basic byte array</a:t>
            </a:r>
          </a:p>
        </p:txBody>
      </p:sp>
      <p:sp>
        <p:nvSpPr>
          <p:cNvPr id="48" name="Rectangle 47">
            <a:extLst>
              <a:ext uri="{FF2B5EF4-FFF2-40B4-BE49-F238E27FC236}">
                <a16:creationId xmlns:a16="http://schemas.microsoft.com/office/drawing/2014/main" id="{E092F771-EF12-9ABD-7D6C-5F201C56642C}"/>
              </a:ext>
            </a:extLst>
          </p:cNvPr>
          <p:cNvSpPr/>
          <p:nvPr/>
        </p:nvSpPr>
        <p:spPr>
          <a:xfrm>
            <a:off x="706579" y="2133628"/>
            <a:ext cx="10778842" cy="592342"/>
          </a:xfrm>
          <a:prstGeom prst="rect">
            <a:avLst/>
          </a:prstGeom>
        </p:spPr>
        <p:txBody>
          <a:bodyPr wrap="square">
            <a:spAutoFit/>
          </a:bodyPr>
          <a:lstStyle/>
          <a:p>
            <a:pPr algn="ctr"/>
            <a:r>
              <a:rPr lang="en-US" dirty="0">
                <a:solidFill>
                  <a:srgbClr val="FF0000"/>
                </a:solidFill>
              </a:rPr>
              <a:t>THUS protocols can be “stacked” where a nested protocol can be put in the payload of a parent protocol</a:t>
            </a:r>
          </a:p>
        </p:txBody>
      </p:sp>
      <p:sp>
        <p:nvSpPr>
          <p:cNvPr id="49" name="Rectangle 48">
            <a:extLst>
              <a:ext uri="{FF2B5EF4-FFF2-40B4-BE49-F238E27FC236}">
                <a16:creationId xmlns:a16="http://schemas.microsoft.com/office/drawing/2014/main" id="{52D99F57-AD40-5F65-2F46-1F5DD8D70B42}"/>
              </a:ext>
            </a:extLst>
          </p:cNvPr>
          <p:cNvSpPr/>
          <p:nvPr/>
        </p:nvSpPr>
        <p:spPr>
          <a:xfrm>
            <a:off x="512615" y="4169694"/>
            <a:ext cx="10778842" cy="343043"/>
          </a:xfrm>
          <a:prstGeom prst="rect">
            <a:avLst/>
          </a:prstGeom>
        </p:spPr>
        <p:txBody>
          <a:bodyPr wrap="square">
            <a:spAutoFit/>
          </a:bodyPr>
          <a:lstStyle/>
          <a:p>
            <a:pPr algn="ctr"/>
            <a:r>
              <a:rPr lang="en-US" dirty="0">
                <a:solidFill>
                  <a:srgbClr val="FF0000"/>
                </a:solidFill>
              </a:rPr>
              <a:t>HTTP/1.1 and HTTP/2</a:t>
            </a:r>
          </a:p>
        </p:txBody>
      </p:sp>
      <p:sp>
        <p:nvSpPr>
          <p:cNvPr id="50" name="Rectangle 49">
            <a:extLst>
              <a:ext uri="{FF2B5EF4-FFF2-40B4-BE49-F238E27FC236}">
                <a16:creationId xmlns:a16="http://schemas.microsoft.com/office/drawing/2014/main" id="{58190872-F821-9526-DBFE-3E65EBCC229F}"/>
              </a:ext>
            </a:extLst>
          </p:cNvPr>
          <p:cNvSpPr/>
          <p:nvPr/>
        </p:nvSpPr>
        <p:spPr>
          <a:xfrm>
            <a:off x="692726" y="6011790"/>
            <a:ext cx="10778842" cy="343043"/>
          </a:xfrm>
          <a:prstGeom prst="rect">
            <a:avLst/>
          </a:prstGeom>
        </p:spPr>
        <p:txBody>
          <a:bodyPr wrap="square">
            <a:spAutoFit/>
          </a:bodyPr>
          <a:lstStyle/>
          <a:p>
            <a:pPr algn="ctr"/>
            <a:r>
              <a:rPr lang="en-US" dirty="0">
                <a:solidFill>
                  <a:srgbClr val="FF0000"/>
                </a:solidFill>
              </a:rPr>
              <a:t>HTTP/3</a:t>
            </a:r>
          </a:p>
        </p:txBody>
      </p:sp>
    </p:spTree>
    <p:extLst>
      <p:ext uri="{BB962C8B-B14F-4D97-AF65-F5344CB8AC3E}">
        <p14:creationId xmlns:p14="http://schemas.microsoft.com/office/powerpoint/2010/main" val="356522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19</a:t>
            </a:fld>
            <a:endParaRPr lang="en-US"/>
          </a:p>
        </p:txBody>
      </p:sp>
      <p:sp>
        <p:nvSpPr>
          <p:cNvPr id="470018" name="Rectangle 2"/>
          <p:cNvSpPr>
            <a:spLocks noGrp="1" noChangeArrowheads="1"/>
          </p:cNvSpPr>
          <p:nvPr>
            <p:ph type="title"/>
          </p:nvPr>
        </p:nvSpPr>
        <p:spPr/>
        <p:txBody>
          <a:bodyPr/>
          <a:lstStyle/>
          <a:p>
            <a:r>
              <a:rPr lang="en-US" dirty="0"/>
              <a:t>BACK to APIs now that we covered HTTP</a:t>
            </a:r>
          </a:p>
        </p:txBody>
      </p:sp>
      <p:cxnSp>
        <p:nvCxnSpPr>
          <p:cNvPr id="11" name="Straight Connector 10">
            <a:extLst>
              <a:ext uri="{FF2B5EF4-FFF2-40B4-BE49-F238E27FC236}">
                <a16:creationId xmlns:a16="http://schemas.microsoft.com/office/drawing/2014/main" id="{FC51EA60-896A-A4A7-6A0B-69A6CF0A2836}"/>
              </a:ext>
            </a:extLst>
          </p:cNvPr>
          <p:cNvCxnSpPr>
            <a:cxnSpLocks/>
          </p:cNvCxnSpPr>
          <p:nvPr/>
        </p:nvCxnSpPr>
        <p:spPr bwMode="auto">
          <a:xfrm>
            <a:off x="4466709" y="2972546"/>
            <a:ext cx="329480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5214778" y="2381615"/>
            <a:ext cx="1906291" cy="590931"/>
          </a:xfrm>
          <a:prstGeom prst="rect">
            <a:avLst/>
          </a:prstGeom>
          <a:noFill/>
        </p:spPr>
        <p:txBody>
          <a:bodyPr wrap="none" rtlCol="0">
            <a:spAutoFit/>
          </a:bodyPr>
          <a:lstStyle/>
          <a:p>
            <a:pPr algn="ctr"/>
            <a:r>
              <a:rPr lang="en-US" dirty="0">
                <a:latin typeface="+mn-lt"/>
              </a:rPr>
              <a:t>HTTP(s) over</a:t>
            </a:r>
            <a:br>
              <a:rPr lang="en-US" dirty="0">
                <a:latin typeface="+mn-lt"/>
              </a:rPr>
            </a:br>
            <a:r>
              <a:rPr lang="en-US" dirty="0">
                <a:latin typeface="+mn-lt"/>
              </a:rPr>
              <a:t>TCP/IP</a:t>
            </a:r>
          </a:p>
        </p:txBody>
      </p:sp>
      <p:sp>
        <p:nvSpPr>
          <p:cNvPr id="34" name="Rectangle 33">
            <a:extLst>
              <a:ext uri="{FF2B5EF4-FFF2-40B4-BE49-F238E27FC236}">
                <a16:creationId xmlns:a16="http://schemas.microsoft.com/office/drawing/2014/main" id="{CED79C11-CC55-280F-1FD1-88CAEE7E2735}"/>
              </a:ext>
            </a:extLst>
          </p:cNvPr>
          <p:cNvSpPr/>
          <p:nvPr/>
        </p:nvSpPr>
        <p:spPr bwMode="auto">
          <a:xfrm rot="16200000">
            <a:off x="10890" y="2450035"/>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38" name="Rectangle 37">
            <a:extLst>
              <a:ext uri="{FF2B5EF4-FFF2-40B4-BE49-F238E27FC236}">
                <a16:creationId xmlns:a16="http://schemas.microsoft.com/office/drawing/2014/main" id="{94C0CA29-E833-D9AE-C079-E19CA85E2CF5}"/>
              </a:ext>
            </a:extLst>
          </p:cNvPr>
          <p:cNvSpPr/>
          <p:nvPr/>
        </p:nvSpPr>
        <p:spPr bwMode="auto">
          <a:xfrm rot="16200000">
            <a:off x="1023263" y="2450035"/>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9" name="Rectangle 38">
            <a:extLst>
              <a:ext uri="{FF2B5EF4-FFF2-40B4-BE49-F238E27FC236}">
                <a16:creationId xmlns:a16="http://schemas.microsoft.com/office/drawing/2014/main" id="{25E60D06-216A-339C-2F7B-AE3F1201688E}"/>
              </a:ext>
            </a:extLst>
          </p:cNvPr>
          <p:cNvSpPr/>
          <p:nvPr/>
        </p:nvSpPr>
        <p:spPr bwMode="auto">
          <a:xfrm rot="16200000">
            <a:off x="1828808" y="2656863"/>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0" name="Rectangle 39">
            <a:extLst>
              <a:ext uri="{FF2B5EF4-FFF2-40B4-BE49-F238E27FC236}">
                <a16:creationId xmlns:a16="http://schemas.microsoft.com/office/drawing/2014/main" id="{C12B3AAC-F982-7665-D377-CBC5F812373D}"/>
              </a:ext>
            </a:extLst>
          </p:cNvPr>
          <p:cNvSpPr/>
          <p:nvPr/>
        </p:nvSpPr>
        <p:spPr bwMode="auto">
          <a:xfrm rot="16200000">
            <a:off x="2427522" y="2656862"/>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Client Libraries</a:t>
            </a:r>
          </a:p>
        </p:txBody>
      </p:sp>
      <p:sp>
        <p:nvSpPr>
          <p:cNvPr id="41" name="Rectangle 40">
            <a:extLst>
              <a:ext uri="{FF2B5EF4-FFF2-40B4-BE49-F238E27FC236}">
                <a16:creationId xmlns:a16="http://schemas.microsoft.com/office/drawing/2014/main" id="{EFEEC22E-9BFA-DC54-A650-FBDF84BB1D39}"/>
              </a:ext>
            </a:extLst>
          </p:cNvPr>
          <p:cNvSpPr/>
          <p:nvPr/>
        </p:nvSpPr>
        <p:spPr bwMode="auto">
          <a:xfrm rot="16200000">
            <a:off x="3026237" y="2656862"/>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42" name="Rectangle 41">
            <a:extLst>
              <a:ext uri="{FF2B5EF4-FFF2-40B4-BE49-F238E27FC236}">
                <a16:creationId xmlns:a16="http://schemas.microsoft.com/office/drawing/2014/main" id="{37B71E3B-F57A-0A3B-9AE0-6BA53364C100}"/>
              </a:ext>
            </a:extLst>
          </p:cNvPr>
          <p:cNvSpPr/>
          <p:nvPr/>
        </p:nvSpPr>
        <p:spPr bwMode="auto">
          <a:xfrm rot="5400000">
            <a:off x="9971318" y="2406578"/>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43" name="Rectangle 42">
            <a:extLst>
              <a:ext uri="{FF2B5EF4-FFF2-40B4-BE49-F238E27FC236}">
                <a16:creationId xmlns:a16="http://schemas.microsoft.com/office/drawing/2014/main" id="{C5281D7E-026E-E166-0ECB-83C99CEE31FA}"/>
              </a:ext>
            </a:extLst>
          </p:cNvPr>
          <p:cNvSpPr/>
          <p:nvPr/>
        </p:nvSpPr>
        <p:spPr bwMode="auto">
          <a:xfrm rot="5400000">
            <a:off x="8958947" y="2406578"/>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44" name="Rectangle 43">
            <a:extLst>
              <a:ext uri="{FF2B5EF4-FFF2-40B4-BE49-F238E27FC236}">
                <a16:creationId xmlns:a16="http://schemas.microsoft.com/office/drawing/2014/main" id="{4EEE102E-1930-DE93-92B6-6B84A1F80E8B}"/>
              </a:ext>
            </a:extLst>
          </p:cNvPr>
          <p:cNvSpPr/>
          <p:nvPr/>
        </p:nvSpPr>
        <p:spPr bwMode="auto">
          <a:xfrm rot="5400000">
            <a:off x="8153405" y="2613406"/>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5" name="Rectangle 44">
            <a:extLst>
              <a:ext uri="{FF2B5EF4-FFF2-40B4-BE49-F238E27FC236}">
                <a16:creationId xmlns:a16="http://schemas.microsoft.com/office/drawing/2014/main" id="{4840B46C-634B-8FE2-8146-8C1A13A06EB7}"/>
              </a:ext>
            </a:extLst>
          </p:cNvPr>
          <p:cNvSpPr/>
          <p:nvPr/>
        </p:nvSpPr>
        <p:spPr bwMode="auto">
          <a:xfrm rot="5400000">
            <a:off x="7544712" y="2613406"/>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Server Libraries</a:t>
            </a:r>
          </a:p>
        </p:txBody>
      </p:sp>
      <p:sp>
        <p:nvSpPr>
          <p:cNvPr id="46" name="Rectangle 45">
            <a:extLst>
              <a:ext uri="{FF2B5EF4-FFF2-40B4-BE49-F238E27FC236}">
                <a16:creationId xmlns:a16="http://schemas.microsoft.com/office/drawing/2014/main" id="{42FAA490-6D60-9647-9AD0-9D9DEE8B2059}"/>
              </a:ext>
            </a:extLst>
          </p:cNvPr>
          <p:cNvSpPr/>
          <p:nvPr/>
        </p:nvSpPr>
        <p:spPr bwMode="auto">
          <a:xfrm rot="5400000">
            <a:off x="6955974" y="2613406"/>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2" name="Oval 1">
            <a:extLst>
              <a:ext uri="{FF2B5EF4-FFF2-40B4-BE49-F238E27FC236}">
                <a16:creationId xmlns:a16="http://schemas.microsoft.com/office/drawing/2014/main" id="{14A73FB8-80C6-E07C-C0A9-9C5D22536F29}"/>
              </a:ext>
            </a:extLst>
          </p:cNvPr>
          <p:cNvSpPr/>
          <p:nvPr/>
        </p:nvSpPr>
        <p:spPr>
          <a:xfrm>
            <a:off x="4876800" y="2008902"/>
            <a:ext cx="2576945" cy="1454724"/>
          </a:xfrm>
          <a:prstGeom prst="ellipse">
            <a:avLst/>
          </a:prstGeom>
          <a:solidFill>
            <a:schemeClr val="accent1">
              <a:alpha val="39211"/>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Left Brace 2">
            <a:extLst>
              <a:ext uri="{FF2B5EF4-FFF2-40B4-BE49-F238E27FC236}">
                <a16:creationId xmlns:a16="http://schemas.microsoft.com/office/drawing/2014/main" id="{577D817C-9828-FA70-4958-51E26B90D070}"/>
              </a:ext>
            </a:extLst>
          </p:cNvPr>
          <p:cNvSpPr/>
          <p:nvPr/>
        </p:nvSpPr>
        <p:spPr>
          <a:xfrm rot="16200000">
            <a:off x="2518726" y="3342068"/>
            <a:ext cx="416299" cy="2209800"/>
          </a:xfrm>
          <a:prstGeom prst="leftBrace">
            <a:avLst>
              <a:gd name="adj1" fmla="val 64910"/>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Left Brace 22">
            <a:extLst>
              <a:ext uri="{FF2B5EF4-FFF2-40B4-BE49-F238E27FC236}">
                <a16:creationId xmlns:a16="http://schemas.microsoft.com/office/drawing/2014/main" id="{1BAADCCF-0F94-3F51-F55D-17436917A8C5}"/>
              </a:ext>
            </a:extLst>
          </p:cNvPr>
          <p:cNvSpPr/>
          <p:nvPr/>
        </p:nvSpPr>
        <p:spPr>
          <a:xfrm rot="16200000">
            <a:off x="9283620" y="3257783"/>
            <a:ext cx="416299" cy="2209800"/>
          </a:xfrm>
          <a:prstGeom prst="leftBrace">
            <a:avLst>
              <a:gd name="adj1" fmla="val 64910"/>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Rectangle 23">
            <a:extLst>
              <a:ext uri="{FF2B5EF4-FFF2-40B4-BE49-F238E27FC236}">
                <a16:creationId xmlns:a16="http://schemas.microsoft.com/office/drawing/2014/main" id="{4ABC0E40-F69A-C866-4994-C3006614AFC8}"/>
              </a:ext>
            </a:extLst>
          </p:cNvPr>
          <p:cNvSpPr/>
          <p:nvPr/>
        </p:nvSpPr>
        <p:spPr>
          <a:xfrm>
            <a:off x="832766" y="4742847"/>
            <a:ext cx="3788218" cy="343043"/>
          </a:xfrm>
          <a:prstGeom prst="rect">
            <a:avLst/>
          </a:prstGeom>
        </p:spPr>
        <p:txBody>
          <a:bodyPr wrap="none">
            <a:spAutoFit/>
          </a:bodyPr>
          <a:lstStyle/>
          <a:p>
            <a:pPr algn="ctr"/>
            <a:r>
              <a:rPr lang="en-US" dirty="0">
                <a:solidFill>
                  <a:srgbClr val="002060"/>
                </a:solidFill>
              </a:rPr>
              <a:t>OUR FOCUS NOW SHIFTS HERE</a:t>
            </a:r>
          </a:p>
        </p:txBody>
      </p:sp>
      <p:sp>
        <p:nvSpPr>
          <p:cNvPr id="25" name="Rectangle 24">
            <a:extLst>
              <a:ext uri="{FF2B5EF4-FFF2-40B4-BE49-F238E27FC236}">
                <a16:creationId xmlns:a16="http://schemas.microsoft.com/office/drawing/2014/main" id="{18C0410C-A466-B65A-4C7F-40CAFC7CACE0}"/>
              </a:ext>
            </a:extLst>
          </p:cNvPr>
          <p:cNvSpPr/>
          <p:nvPr/>
        </p:nvSpPr>
        <p:spPr>
          <a:xfrm>
            <a:off x="7597660" y="4718869"/>
            <a:ext cx="3788218" cy="343043"/>
          </a:xfrm>
          <a:prstGeom prst="rect">
            <a:avLst/>
          </a:prstGeom>
        </p:spPr>
        <p:txBody>
          <a:bodyPr wrap="none">
            <a:spAutoFit/>
          </a:bodyPr>
          <a:lstStyle/>
          <a:p>
            <a:pPr algn="ctr"/>
            <a:r>
              <a:rPr lang="en-US" dirty="0">
                <a:solidFill>
                  <a:srgbClr val="002060"/>
                </a:solidFill>
              </a:rPr>
              <a:t>OUR FOCUS NOW SHIFTS HERE</a:t>
            </a:r>
          </a:p>
        </p:txBody>
      </p:sp>
    </p:spTree>
    <p:extLst>
      <p:ext uri="{BB962C8B-B14F-4D97-AF65-F5344CB8AC3E}">
        <p14:creationId xmlns:p14="http://schemas.microsoft.com/office/powerpoint/2010/main" val="250526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a:t>
            </a:fld>
            <a:endParaRPr lang="en-US"/>
          </a:p>
        </p:txBody>
      </p:sp>
      <p:sp>
        <p:nvSpPr>
          <p:cNvPr id="680962" name="Rectangle 2"/>
          <p:cNvSpPr>
            <a:spLocks noGrp="1" noChangeArrowheads="1"/>
          </p:cNvSpPr>
          <p:nvPr>
            <p:ph type="title"/>
          </p:nvPr>
        </p:nvSpPr>
        <p:spPr/>
        <p:txBody>
          <a:bodyPr/>
          <a:lstStyle/>
          <a:p>
            <a:r>
              <a:rPr lang="en-US" dirty="0"/>
              <a:t>A historical context</a:t>
            </a:r>
          </a:p>
        </p:txBody>
      </p:sp>
      <p:sp>
        <p:nvSpPr>
          <p:cNvPr id="5" name="Left-Right Arrow 4">
            <a:extLst>
              <a:ext uri="{FF2B5EF4-FFF2-40B4-BE49-F238E27FC236}">
                <a16:creationId xmlns:a16="http://schemas.microsoft.com/office/drawing/2014/main" id="{D1D39B00-FFE4-EC43-FB23-E27D443DA95A}"/>
              </a:ext>
            </a:extLst>
          </p:cNvPr>
          <p:cNvSpPr/>
          <p:nvPr/>
        </p:nvSpPr>
        <p:spPr>
          <a:xfrm>
            <a:off x="498764" y="1373767"/>
            <a:ext cx="10972800" cy="791222"/>
          </a:xfrm>
          <a:prstGeom prst="leftRightArrow">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EBDFC75-FD40-1AC4-D1D1-A43C061894ED}"/>
              </a:ext>
            </a:extLst>
          </p:cNvPr>
          <p:cNvSpPr txBox="1"/>
          <p:nvPr/>
        </p:nvSpPr>
        <p:spPr>
          <a:xfrm rot="5400000">
            <a:off x="898140" y="1028668"/>
            <a:ext cx="825867" cy="343043"/>
          </a:xfrm>
          <a:prstGeom prst="rect">
            <a:avLst/>
          </a:prstGeom>
          <a:noFill/>
        </p:spPr>
        <p:txBody>
          <a:bodyPr wrap="none" rtlCol="0">
            <a:spAutoFit/>
          </a:bodyPr>
          <a:lstStyle/>
          <a:p>
            <a:pPr algn="ctr"/>
            <a:r>
              <a:rPr lang="en-US" dirty="0"/>
              <a:t>1940s</a:t>
            </a:r>
          </a:p>
        </p:txBody>
      </p:sp>
      <p:sp>
        <p:nvSpPr>
          <p:cNvPr id="10" name="TextBox 9">
            <a:extLst>
              <a:ext uri="{FF2B5EF4-FFF2-40B4-BE49-F238E27FC236}">
                <a16:creationId xmlns:a16="http://schemas.microsoft.com/office/drawing/2014/main" id="{422B5A79-BA16-E792-97DF-9E80704979D0}"/>
              </a:ext>
            </a:extLst>
          </p:cNvPr>
          <p:cNvSpPr txBox="1"/>
          <p:nvPr/>
        </p:nvSpPr>
        <p:spPr>
          <a:xfrm rot="5400000">
            <a:off x="2240402" y="1078540"/>
            <a:ext cx="825867" cy="343043"/>
          </a:xfrm>
          <a:prstGeom prst="rect">
            <a:avLst/>
          </a:prstGeom>
          <a:noFill/>
        </p:spPr>
        <p:txBody>
          <a:bodyPr wrap="none" rtlCol="0">
            <a:spAutoFit/>
          </a:bodyPr>
          <a:lstStyle/>
          <a:p>
            <a:pPr algn="ctr"/>
            <a:r>
              <a:rPr lang="en-US" dirty="0"/>
              <a:t>1960s</a:t>
            </a:r>
          </a:p>
        </p:txBody>
      </p:sp>
      <p:sp>
        <p:nvSpPr>
          <p:cNvPr id="11" name="TextBox 10">
            <a:extLst>
              <a:ext uri="{FF2B5EF4-FFF2-40B4-BE49-F238E27FC236}">
                <a16:creationId xmlns:a16="http://schemas.microsoft.com/office/drawing/2014/main" id="{CB54E305-ED52-11D6-C8B0-24F102B3B602}"/>
              </a:ext>
            </a:extLst>
          </p:cNvPr>
          <p:cNvSpPr txBox="1"/>
          <p:nvPr/>
        </p:nvSpPr>
        <p:spPr>
          <a:xfrm rot="16200000">
            <a:off x="272356" y="3077212"/>
            <a:ext cx="2763513" cy="536750"/>
          </a:xfrm>
          <a:prstGeom prst="rect">
            <a:avLst/>
          </a:prstGeom>
          <a:noFill/>
        </p:spPr>
        <p:txBody>
          <a:bodyPr wrap="none" rtlCol="0">
            <a:spAutoFit/>
          </a:bodyPr>
          <a:lstStyle/>
          <a:p>
            <a:pPr algn="ctr"/>
            <a:r>
              <a:rPr lang="en-US" sz="1600" dirty="0"/>
              <a:t>Computers Did One Thing</a:t>
            </a:r>
            <a:br>
              <a:rPr lang="en-US" sz="1600" dirty="0"/>
            </a:br>
            <a:r>
              <a:rPr lang="en-US" sz="1600" dirty="0"/>
              <a:t>at a Time for the Most Part</a:t>
            </a:r>
          </a:p>
        </p:txBody>
      </p:sp>
      <p:sp>
        <p:nvSpPr>
          <p:cNvPr id="12" name="TextBox 11">
            <a:extLst>
              <a:ext uri="{FF2B5EF4-FFF2-40B4-BE49-F238E27FC236}">
                <a16:creationId xmlns:a16="http://schemas.microsoft.com/office/drawing/2014/main" id="{86F0D05B-6C10-4707-2173-DD3828F2DB9F}"/>
              </a:ext>
            </a:extLst>
          </p:cNvPr>
          <p:cNvSpPr txBox="1"/>
          <p:nvPr/>
        </p:nvSpPr>
        <p:spPr>
          <a:xfrm rot="16200000">
            <a:off x="1089254" y="3340938"/>
            <a:ext cx="3595856" cy="841641"/>
          </a:xfrm>
          <a:prstGeom prst="rect">
            <a:avLst/>
          </a:prstGeom>
          <a:noFill/>
        </p:spPr>
        <p:txBody>
          <a:bodyPr wrap="none" rtlCol="0">
            <a:spAutoFit/>
          </a:bodyPr>
          <a:lstStyle/>
          <a:p>
            <a:pPr algn="ctr"/>
            <a:r>
              <a:rPr lang="en-US" dirty="0"/>
              <a:t>Introduction of Time Sharing</a:t>
            </a:r>
            <a:br>
              <a:rPr lang="en-US" dirty="0"/>
            </a:br>
            <a:r>
              <a:rPr lang="en-US" dirty="0"/>
              <a:t>Computer Resources Could Be</a:t>
            </a:r>
            <a:br>
              <a:rPr lang="en-US" dirty="0"/>
            </a:br>
            <a:r>
              <a:rPr lang="en-US" dirty="0"/>
              <a:t>Shared</a:t>
            </a:r>
          </a:p>
        </p:txBody>
      </p:sp>
      <p:sp>
        <p:nvSpPr>
          <p:cNvPr id="13" name="TextBox 12">
            <a:extLst>
              <a:ext uri="{FF2B5EF4-FFF2-40B4-BE49-F238E27FC236}">
                <a16:creationId xmlns:a16="http://schemas.microsoft.com/office/drawing/2014/main" id="{8161819F-1BDA-555F-4B4C-64B569A3E2FE}"/>
              </a:ext>
            </a:extLst>
          </p:cNvPr>
          <p:cNvSpPr txBox="1"/>
          <p:nvPr/>
        </p:nvSpPr>
        <p:spPr>
          <a:xfrm rot="5400000">
            <a:off x="3411143" y="1078539"/>
            <a:ext cx="825867" cy="343043"/>
          </a:xfrm>
          <a:prstGeom prst="rect">
            <a:avLst/>
          </a:prstGeom>
          <a:noFill/>
        </p:spPr>
        <p:txBody>
          <a:bodyPr wrap="none" rtlCol="0">
            <a:spAutoFit/>
          </a:bodyPr>
          <a:lstStyle/>
          <a:p>
            <a:pPr algn="ctr"/>
            <a:r>
              <a:rPr lang="en-US" dirty="0"/>
              <a:t>1970s</a:t>
            </a:r>
          </a:p>
        </p:txBody>
      </p:sp>
      <p:sp>
        <p:nvSpPr>
          <p:cNvPr id="14" name="TextBox 13">
            <a:extLst>
              <a:ext uri="{FF2B5EF4-FFF2-40B4-BE49-F238E27FC236}">
                <a16:creationId xmlns:a16="http://schemas.microsoft.com/office/drawing/2014/main" id="{3E4CFF1C-0A4D-39FC-8E8C-4B782396EFBE}"/>
              </a:ext>
            </a:extLst>
          </p:cNvPr>
          <p:cNvSpPr txBox="1"/>
          <p:nvPr/>
        </p:nvSpPr>
        <p:spPr>
          <a:xfrm rot="16200000">
            <a:off x="2801619" y="3014086"/>
            <a:ext cx="2637260" cy="536750"/>
          </a:xfrm>
          <a:prstGeom prst="rect">
            <a:avLst/>
          </a:prstGeom>
          <a:noFill/>
        </p:spPr>
        <p:txBody>
          <a:bodyPr wrap="none" rtlCol="0">
            <a:spAutoFit/>
          </a:bodyPr>
          <a:lstStyle/>
          <a:p>
            <a:pPr algn="ctr"/>
            <a:r>
              <a:rPr lang="en-US" sz="1600" dirty="0"/>
              <a:t>Early days of Networking</a:t>
            </a:r>
            <a:br>
              <a:rPr lang="en-US" sz="1600" dirty="0"/>
            </a:br>
            <a:r>
              <a:rPr lang="en-US" sz="1600" dirty="0"/>
              <a:t>TCP/IP Invented</a:t>
            </a:r>
          </a:p>
        </p:txBody>
      </p:sp>
      <p:sp>
        <p:nvSpPr>
          <p:cNvPr id="15" name="TextBox 14">
            <a:extLst>
              <a:ext uri="{FF2B5EF4-FFF2-40B4-BE49-F238E27FC236}">
                <a16:creationId xmlns:a16="http://schemas.microsoft.com/office/drawing/2014/main" id="{A4AF889B-3A7C-026E-0343-FA66E8953070}"/>
              </a:ext>
            </a:extLst>
          </p:cNvPr>
          <p:cNvSpPr txBox="1"/>
          <p:nvPr/>
        </p:nvSpPr>
        <p:spPr>
          <a:xfrm rot="5400000">
            <a:off x="4410362" y="1085336"/>
            <a:ext cx="825867" cy="343043"/>
          </a:xfrm>
          <a:prstGeom prst="rect">
            <a:avLst/>
          </a:prstGeom>
          <a:noFill/>
        </p:spPr>
        <p:txBody>
          <a:bodyPr wrap="none" rtlCol="0">
            <a:spAutoFit/>
          </a:bodyPr>
          <a:lstStyle/>
          <a:p>
            <a:pPr algn="ctr"/>
            <a:r>
              <a:rPr lang="en-US" dirty="0"/>
              <a:t>1980s</a:t>
            </a:r>
          </a:p>
        </p:txBody>
      </p:sp>
      <p:sp>
        <p:nvSpPr>
          <p:cNvPr id="16" name="TextBox 15">
            <a:extLst>
              <a:ext uri="{FF2B5EF4-FFF2-40B4-BE49-F238E27FC236}">
                <a16:creationId xmlns:a16="http://schemas.microsoft.com/office/drawing/2014/main" id="{76620D2D-F78B-CB48-2E47-C0992B6F0552}"/>
              </a:ext>
            </a:extLst>
          </p:cNvPr>
          <p:cNvSpPr txBox="1"/>
          <p:nvPr/>
        </p:nvSpPr>
        <p:spPr>
          <a:xfrm rot="16200000">
            <a:off x="3900879" y="2844360"/>
            <a:ext cx="2076209" cy="315151"/>
          </a:xfrm>
          <a:prstGeom prst="rect">
            <a:avLst/>
          </a:prstGeom>
          <a:noFill/>
        </p:spPr>
        <p:txBody>
          <a:bodyPr wrap="none" rtlCol="0">
            <a:spAutoFit/>
          </a:bodyPr>
          <a:lstStyle/>
          <a:p>
            <a:pPr algn="ctr"/>
            <a:r>
              <a:rPr lang="en-US" sz="1600" dirty="0"/>
              <a:t>Personal Computer</a:t>
            </a:r>
          </a:p>
        </p:txBody>
      </p:sp>
      <p:sp>
        <p:nvSpPr>
          <p:cNvPr id="17" name="TextBox 16">
            <a:extLst>
              <a:ext uri="{FF2B5EF4-FFF2-40B4-BE49-F238E27FC236}">
                <a16:creationId xmlns:a16="http://schemas.microsoft.com/office/drawing/2014/main" id="{F9695923-FDC3-ABFF-973D-C3B8E4498B9A}"/>
              </a:ext>
            </a:extLst>
          </p:cNvPr>
          <p:cNvSpPr txBox="1"/>
          <p:nvPr/>
        </p:nvSpPr>
        <p:spPr>
          <a:xfrm>
            <a:off x="807752" y="6008266"/>
            <a:ext cx="4187065" cy="343043"/>
          </a:xfrm>
          <a:prstGeom prst="rect">
            <a:avLst/>
          </a:prstGeom>
          <a:solidFill>
            <a:schemeClr val="accent2">
              <a:lumMod val="20000"/>
              <a:lumOff val="80000"/>
            </a:schemeClr>
          </a:solidFill>
          <a:ln w="25400">
            <a:solidFill>
              <a:schemeClr val="accent1">
                <a:shade val="50000"/>
              </a:schemeClr>
            </a:solidFill>
          </a:ln>
        </p:spPr>
        <p:txBody>
          <a:bodyPr wrap="square" rtlCol="0">
            <a:spAutoFit/>
          </a:bodyPr>
          <a:lstStyle/>
          <a:p>
            <a:pPr algn="ctr"/>
            <a:r>
              <a:rPr lang="en-US" dirty="0"/>
              <a:t>PRE DISTRIBUTED COMPUTING</a:t>
            </a:r>
          </a:p>
        </p:txBody>
      </p:sp>
      <p:sp>
        <p:nvSpPr>
          <p:cNvPr id="18" name="TextBox 17">
            <a:extLst>
              <a:ext uri="{FF2B5EF4-FFF2-40B4-BE49-F238E27FC236}">
                <a16:creationId xmlns:a16="http://schemas.microsoft.com/office/drawing/2014/main" id="{53316A0C-E35C-F4B4-EB9A-705F77C88339}"/>
              </a:ext>
            </a:extLst>
          </p:cNvPr>
          <p:cNvSpPr txBox="1"/>
          <p:nvPr/>
        </p:nvSpPr>
        <p:spPr>
          <a:xfrm>
            <a:off x="4994817" y="6004489"/>
            <a:ext cx="6001506" cy="343043"/>
          </a:xfrm>
          <a:prstGeom prst="rect">
            <a:avLst/>
          </a:prstGeom>
          <a:solidFill>
            <a:schemeClr val="accent3">
              <a:lumMod val="60000"/>
              <a:lumOff val="40000"/>
            </a:schemeClr>
          </a:solidFill>
          <a:ln w="25400">
            <a:solidFill>
              <a:schemeClr val="accent1">
                <a:shade val="50000"/>
              </a:schemeClr>
            </a:solidFill>
          </a:ln>
        </p:spPr>
        <p:txBody>
          <a:bodyPr wrap="square" rtlCol="0">
            <a:spAutoFit/>
          </a:bodyPr>
          <a:lstStyle/>
          <a:p>
            <a:pPr algn="ctr"/>
            <a:r>
              <a:rPr lang="en-US" dirty="0"/>
              <a:t>POST DISTRIBUTED COMPUTING</a:t>
            </a:r>
          </a:p>
        </p:txBody>
      </p:sp>
      <p:sp>
        <p:nvSpPr>
          <p:cNvPr id="19" name="TextBox 18">
            <a:extLst>
              <a:ext uri="{FF2B5EF4-FFF2-40B4-BE49-F238E27FC236}">
                <a16:creationId xmlns:a16="http://schemas.microsoft.com/office/drawing/2014/main" id="{0F4CF71E-1228-0B71-AA3D-00C11BBE3B0D}"/>
              </a:ext>
            </a:extLst>
          </p:cNvPr>
          <p:cNvSpPr txBox="1"/>
          <p:nvPr/>
        </p:nvSpPr>
        <p:spPr>
          <a:xfrm rot="5400000">
            <a:off x="5260472" y="1085336"/>
            <a:ext cx="825867" cy="343043"/>
          </a:xfrm>
          <a:prstGeom prst="rect">
            <a:avLst/>
          </a:prstGeom>
          <a:noFill/>
        </p:spPr>
        <p:txBody>
          <a:bodyPr wrap="none" rtlCol="0">
            <a:spAutoFit/>
          </a:bodyPr>
          <a:lstStyle/>
          <a:p>
            <a:pPr algn="ctr"/>
            <a:r>
              <a:rPr lang="en-US" dirty="0"/>
              <a:t>1990s</a:t>
            </a:r>
          </a:p>
        </p:txBody>
      </p:sp>
      <p:sp>
        <p:nvSpPr>
          <p:cNvPr id="20" name="TextBox 19">
            <a:extLst>
              <a:ext uri="{FF2B5EF4-FFF2-40B4-BE49-F238E27FC236}">
                <a16:creationId xmlns:a16="http://schemas.microsoft.com/office/drawing/2014/main" id="{CC3267A6-642D-13D5-E078-0D16F734FE31}"/>
              </a:ext>
            </a:extLst>
          </p:cNvPr>
          <p:cNvSpPr txBox="1"/>
          <p:nvPr/>
        </p:nvSpPr>
        <p:spPr>
          <a:xfrm rot="16200000">
            <a:off x="3136245" y="3265950"/>
            <a:ext cx="2919389" cy="315151"/>
          </a:xfrm>
          <a:prstGeom prst="rect">
            <a:avLst/>
          </a:prstGeom>
          <a:noFill/>
        </p:spPr>
        <p:txBody>
          <a:bodyPr wrap="none" rtlCol="0">
            <a:spAutoFit/>
          </a:bodyPr>
          <a:lstStyle/>
          <a:p>
            <a:pPr algn="ctr"/>
            <a:r>
              <a:rPr lang="en-US" sz="1600" dirty="0"/>
              <a:t>Socket Based Programming</a:t>
            </a:r>
          </a:p>
        </p:txBody>
      </p:sp>
      <p:sp>
        <p:nvSpPr>
          <p:cNvPr id="21" name="TextBox 20">
            <a:extLst>
              <a:ext uri="{FF2B5EF4-FFF2-40B4-BE49-F238E27FC236}">
                <a16:creationId xmlns:a16="http://schemas.microsoft.com/office/drawing/2014/main" id="{2781D1C1-F700-7CD9-6798-8317A9386A5F}"/>
              </a:ext>
            </a:extLst>
          </p:cNvPr>
          <p:cNvSpPr txBox="1"/>
          <p:nvPr/>
        </p:nvSpPr>
        <p:spPr>
          <a:xfrm rot="16200000">
            <a:off x="4292774" y="3035117"/>
            <a:ext cx="2457724" cy="315151"/>
          </a:xfrm>
          <a:prstGeom prst="rect">
            <a:avLst/>
          </a:prstGeom>
          <a:noFill/>
        </p:spPr>
        <p:txBody>
          <a:bodyPr wrap="none" rtlCol="0">
            <a:spAutoFit/>
          </a:bodyPr>
          <a:lstStyle/>
          <a:p>
            <a:pPr algn="ctr"/>
            <a:r>
              <a:rPr lang="en-US" sz="1600" dirty="0"/>
              <a:t>Client Server (late ‘80s)</a:t>
            </a:r>
          </a:p>
        </p:txBody>
      </p:sp>
      <p:sp>
        <p:nvSpPr>
          <p:cNvPr id="22" name="TextBox 21">
            <a:extLst>
              <a:ext uri="{FF2B5EF4-FFF2-40B4-BE49-F238E27FC236}">
                <a16:creationId xmlns:a16="http://schemas.microsoft.com/office/drawing/2014/main" id="{88E9A2F8-7868-D0A2-4F09-A42E687E95FB}"/>
              </a:ext>
            </a:extLst>
          </p:cNvPr>
          <p:cNvSpPr txBox="1"/>
          <p:nvPr/>
        </p:nvSpPr>
        <p:spPr>
          <a:xfrm rot="16200000">
            <a:off x="5061681" y="2615975"/>
            <a:ext cx="1578189" cy="315151"/>
          </a:xfrm>
          <a:prstGeom prst="rect">
            <a:avLst/>
          </a:prstGeom>
          <a:noFill/>
        </p:spPr>
        <p:txBody>
          <a:bodyPr wrap="none" rtlCol="0">
            <a:spAutoFit/>
          </a:bodyPr>
          <a:lstStyle/>
          <a:p>
            <a:pPr algn="ctr"/>
            <a:r>
              <a:rPr lang="en-US" sz="1600" dirty="0"/>
              <a:t>CORBA (1991)</a:t>
            </a:r>
          </a:p>
        </p:txBody>
      </p:sp>
      <p:sp>
        <p:nvSpPr>
          <p:cNvPr id="23" name="TextBox 22">
            <a:extLst>
              <a:ext uri="{FF2B5EF4-FFF2-40B4-BE49-F238E27FC236}">
                <a16:creationId xmlns:a16="http://schemas.microsoft.com/office/drawing/2014/main" id="{B309C931-A320-1F9B-B771-27CDF4E1040A}"/>
              </a:ext>
            </a:extLst>
          </p:cNvPr>
          <p:cNvSpPr txBox="1"/>
          <p:nvPr/>
        </p:nvSpPr>
        <p:spPr>
          <a:xfrm rot="16200000">
            <a:off x="5018580" y="3323658"/>
            <a:ext cx="3034805" cy="315151"/>
          </a:xfrm>
          <a:prstGeom prst="rect">
            <a:avLst/>
          </a:prstGeom>
          <a:noFill/>
        </p:spPr>
        <p:txBody>
          <a:bodyPr wrap="none" rtlCol="0">
            <a:spAutoFit/>
          </a:bodyPr>
          <a:lstStyle/>
          <a:p>
            <a:pPr algn="ctr"/>
            <a:r>
              <a:rPr lang="en-US" sz="1600" dirty="0"/>
              <a:t>Enterprise Java Beans (1998)</a:t>
            </a:r>
          </a:p>
        </p:txBody>
      </p:sp>
      <p:sp>
        <p:nvSpPr>
          <p:cNvPr id="25" name="TextBox 24">
            <a:extLst>
              <a:ext uri="{FF2B5EF4-FFF2-40B4-BE49-F238E27FC236}">
                <a16:creationId xmlns:a16="http://schemas.microsoft.com/office/drawing/2014/main" id="{AB585921-3D5C-EF32-036B-85FB9480E32E}"/>
              </a:ext>
            </a:extLst>
          </p:cNvPr>
          <p:cNvSpPr txBox="1"/>
          <p:nvPr/>
        </p:nvSpPr>
        <p:spPr>
          <a:xfrm rot="16200000">
            <a:off x="5976090" y="2683066"/>
            <a:ext cx="1753622" cy="315151"/>
          </a:xfrm>
          <a:prstGeom prst="rect">
            <a:avLst/>
          </a:prstGeom>
          <a:noFill/>
        </p:spPr>
        <p:txBody>
          <a:bodyPr wrap="none" rtlCol="0">
            <a:spAutoFit/>
          </a:bodyPr>
          <a:lstStyle/>
          <a:p>
            <a:pPr algn="ctr"/>
            <a:r>
              <a:rPr lang="en-US" sz="1600" dirty="0">
                <a:solidFill>
                  <a:srgbClr val="0432FF"/>
                </a:solidFill>
              </a:rPr>
              <a:t>XML RPC (1998)</a:t>
            </a:r>
          </a:p>
        </p:txBody>
      </p:sp>
      <p:sp>
        <p:nvSpPr>
          <p:cNvPr id="8" name="Right Arrow 7">
            <a:extLst>
              <a:ext uri="{FF2B5EF4-FFF2-40B4-BE49-F238E27FC236}">
                <a16:creationId xmlns:a16="http://schemas.microsoft.com/office/drawing/2014/main" id="{1F5561B1-1701-BA05-A35B-A24FF580F513}"/>
              </a:ext>
            </a:extLst>
          </p:cNvPr>
          <p:cNvSpPr/>
          <p:nvPr/>
        </p:nvSpPr>
        <p:spPr>
          <a:xfrm>
            <a:off x="5985164" y="5298844"/>
            <a:ext cx="5486400" cy="82919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Internet / WWW Era</a:t>
            </a:r>
          </a:p>
        </p:txBody>
      </p:sp>
      <p:sp>
        <p:nvSpPr>
          <p:cNvPr id="27" name="TextBox 26">
            <a:extLst>
              <a:ext uri="{FF2B5EF4-FFF2-40B4-BE49-F238E27FC236}">
                <a16:creationId xmlns:a16="http://schemas.microsoft.com/office/drawing/2014/main" id="{23462445-40E2-A11B-F783-2C0CEF7C5FCC}"/>
              </a:ext>
            </a:extLst>
          </p:cNvPr>
          <p:cNvSpPr txBox="1"/>
          <p:nvPr/>
        </p:nvSpPr>
        <p:spPr>
          <a:xfrm rot="16200000">
            <a:off x="5887180" y="3177399"/>
            <a:ext cx="2742289" cy="315151"/>
          </a:xfrm>
          <a:prstGeom prst="rect">
            <a:avLst/>
          </a:prstGeom>
          <a:noFill/>
        </p:spPr>
        <p:txBody>
          <a:bodyPr wrap="none" rtlCol="0">
            <a:spAutoFit/>
          </a:bodyPr>
          <a:lstStyle/>
          <a:p>
            <a:pPr algn="ctr"/>
            <a:r>
              <a:rPr lang="en-US" sz="1600" dirty="0">
                <a:solidFill>
                  <a:srgbClr val="0432FF"/>
                </a:solidFill>
              </a:rPr>
              <a:t>SOAP Web Services(2000)</a:t>
            </a:r>
          </a:p>
        </p:txBody>
      </p:sp>
      <p:sp>
        <p:nvSpPr>
          <p:cNvPr id="28" name="TextBox 27">
            <a:extLst>
              <a:ext uri="{FF2B5EF4-FFF2-40B4-BE49-F238E27FC236}">
                <a16:creationId xmlns:a16="http://schemas.microsoft.com/office/drawing/2014/main" id="{05052AA3-AF52-4186-3A59-3097B93DA1F3}"/>
              </a:ext>
            </a:extLst>
          </p:cNvPr>
          <p:cNvSpPr txBox="1"/>
          <p:nvPr/>
        </p:nvSpPr>
        <p:spPr>
          <a:xfrm rot="5400000">
            <a:off x="6813693" y="1030521"/>
            <a:ext cx="825867" cy="343043"/>
          </a:xfrm>
          <a:prstGeom prst="rect">
            <a:avLst/>
          </a:prstGeom>
          <a:noFill/>
        </p:spPr>
        <p:txBody>
          <a:bodyPr wrap="none" rtlCol="0">
            <a:spAutoFit/>
          </a:bodyPr>
          <a:lstStyle/>
          <a:p>
            <a:pPr algn="ctr"/>
            <a:r>
              <a:rPr lang="en-US" dirty="0"/>
              <a:t>2000s</a:t>
            </a:r>
          </a:p>
        </p:txBody>
      </p:sp>
      <p:sp>
        <p:nvSpPr>
          <p:cNvPr id="29" name="TextBox 28">
            <a:extLst>
              <a:ext uri="{FF2B5EF4-FFF2-40B4-BE49-F238E27FC236}">
                <a16:creationId xmlns:a16="http://schemas.microsoft.com/office/drawing/2014/main" id="{4B3CD283-89BF-18E2-7700-A0FF3DF09571}"/>
              </a:ext>
            </a:extLst>
          </p:cNvPr>
          <p:cNvSpPr txBox="1"/>
          <p:nvPr/>
        </p:nvSpPr>
        <p:spPr>
          <a:xfrm rot="16200000">
            <a:off x="6252982" y="3177399"/>
            <a:ext cx="2710614" cy="315151"/>
          </a:xfrm>
          <a:prstGeom prst="rect">
            <a:avLst/>
          </a:prstGeom>
          <a:noFill/>
        </p:spPr>
        <p:txBody>
          <a:bodyPr wrap="none" rtlCol="0">
            <a:spAutoFit/>
          </a:bodyPr>
          <a:lstStyle/>
          <a:p>
            <a:pPr algn="ctr"/>
            <a:r>
              <a:rPr lang="en-US" sz="1600" dirty="0">
                <a:solidFill>
                  <a:srgbClr val="0432FF"/>
                </a:solidFill>
              </a:rPr>
              <a:t>REST Web Services(2004)</a:t>
            </a:r>
          </a:p>
        </p:txBody>
      </p:sp>
      <p:sp>
        <p:nvSpPr>
          <p:cNvPr id="30" name="TextBox 29">
            <a:extLst>
              <a:ext uri="{FF2B5EF4-FFF2-40B4-BE49-F238E27FC236}">
                <a16:creationId xmlns:a16="http://schemas.microsoft.com/office/drawing/2014/main" id="{348F8525-F4FC-5F18-D5BE-FAFD27F48612}"/>
              </a:ext>
            </a:extLst>
          </p:cNvPr>
          <p:cNvSpPr txBox="1"/>
          <p:nvPr/>
        </p:nvSpPr>
        <p:spPr>
          <a:xfrm rot="16200000">
            <a:off x="7394308" y="3188012"/>
            <a:ext cx="2710615" cy="315151"/>
          </a:xfrm>
          <a:prstGeom prst="rect">
            <a:avLst/>
          </a:prstGeom>
          <a:noFill/>
        </p:spPr>
        <p:txBody>
          <a:bodyPr wrap="none" rtlCol="0">
            <a:spAutoFit/>
          </a:bodyPr>
          <a:lstStyle/>
          <a:p>
            <a:pPr algn="ctr"/>
            <a:r>
              <a:rPr lang="en-US" sz="1600" dirty="0">
                <a:solidFill>
                  <a:srgbClr val="0432FF"/>
                </a:solidFill>
              </a:rPr>
              <a:t>REST Web Services(2016)</a:t>
            </a:r>
          </a:p>
        </p:txBody>
      </p:sp>
      <p:sp>
        <p:nvSpPr>
          <p:cNvPr id="31" name="TextBox 30">
            <a:extLst>
              <a:ext uri="{FF2B5EF4-FFF2-40B4-BE49-F238E27FC236}">
                <a16:creationId xmlns:a16="http://schemas.microsoft.com/office/drawing/2014/main" id="{4DD7697D-34CE-086A-2796-5B691D9D0FB0}"/>
              </a:ext>
            </a:extLst>
          </p:cNvPr>
          <p:cNvSpPr txBox="1"/>
          <p:nvPr/>
        </p:nvSpPr>
        <p:spPr>
          <a:xfrm rot="16200000">
            <a:off x="7615245" y="3188011"/>
            <a:ext cx="1721562" cy="315151"/>
          </a:xfrm>
          <a:prstGeom prst="rect">
            <a:avLst/>
          </a:prstGeom>
          <a:noFill/>
        </p:spPr>
        <p:txBody>
          <a:bodyPr wrap="none" rtlCol="0">
            <a:spAutoFit/>
          </a:bodyPr>
          <a:lstStyle/>
          <a:p>
            <a:pPr algn="ctr"/>
            <a:r>
              <a:rPr lang="en-US" sz="1600" dirty="0" err="1">
                <a:solidFill>
                  <a:srgbClr val="0432FF"/>
                </a:solidFill>
              </a:rPr>
              <a:t>GraphQL</a:t>
            </a:r>
            <a:r>
              <a:rPr lang="en-US" sz="1600" dirty="0">
                <a:solidFill>
                  <a:srgbClr val="0432FF"/>
                </a:solidFill>
              </a:rPr>
              <a:t>(2015)</a:t>
            </a:r>
          </a:p>
        </p:txBody>
      </p:sp>
      <p:sp>
        <p:nvSpPr>
          <p:cNvPr id="24" name="Rectangle 23">
            <a:extLst>
              <a:ext uri="{FF2B5EF4-FFF2-40B4-BE49-F238E27FC236}">
                <a16:creationId xmlns:a16="http://schemas.microsoft.com/office/drawing/2014/main" id="{AB9F424D-22C5-5099-8D3C-95B97838FB86}"/>
              </a:ext>
            </a:extLst>
          </p:cNvPr>
          <p:cNvSpPr/>
          <p:nvPr/>
        </p:nvSpPr>
        <p:spPr>
          <a:xfrm>
            <a:off x="5501884" y="4998636"/>
            <a:ext cx="1324923" cy="455107"/>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Distributed</a:t>
            </a:r>
            <a:br>
              <a:rPr lang="en-US" sz="1400" dirty="0">
                <a:solidFill>
                  <a:schemeClr val="tx1"/>
                </a:solidFill>
              </a:rPr>
            </a:br>
            <a:r>
              <a:rPr lang="en-US" sz="1400" dirty="0">
                <a:solidFill>
                  <a:schemeClr val="tx1"/>
                </a:solidFill>
              </a:rPr>
              <a:t>Objects</a:t>
            </a:r>
          </a:p>
        </p:txBody>
      </p:sp>
      <p:sp>
        <p:nvSpPr>
          <p:cNvPr id="33" name="Rectangle 32">
            <a:extLst>
              <a:ext uri="{FF2B5EF4-FFF2-40B4-BE49-F238E27FC236}">
                <a16:creationId xmlns:a16="http://schemas.microsoft.com/office/drawing/2014/main" id="{359DA4CA-F679-9A39-FBAB-F9771D0DE9F4}"/>
              </a:ext>
            </a:extLst>
          </p:cNvPr>
          <p:cNvSpPr/>
          <p:nvPr/>
        </p:nvSpPr>
        <p:spPr>
          <a:xfrm>
            <a:off x="6843542" y="4985469"/>
            <a:ext cx="4152781" cy="455107"/>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HTTP Based Transports for APIs</a:t>
            </a:r>
          </a:p>
        </p:txBody>
      </p:sp>
      <p:sp>
        <p:nvSpPr>
          <p:cNvPr id="34" name="TextBox 33">
            <a:extLst>
              <a:ext uri="{FF2B5EF4-FFF2-40B4-BE49-F238E27FC236}">
                <a16:creationId xmlns:a16="http://schemas.microsoft.com/office/drawing/2014/main" id="{1FDA423A-CB89-B30E-815E-D72BE1214A93}"/>
              </a:ext>
            </a:extLst>
          </p:cNvPr>
          <p:cNvSpPr txBox="1"/>
          <p:nvPr/>
        </p:nvSpPr>
        <p:spPr>
          <a:xfrm rot="16200000">
            <a:off x="8092362" y="3114178"/>
            <a:ext cx="2331151" cy="481222"/>
          </a:xfrm>
          <a:prstGeom prst="rect">
            <a:avLst/>
          </a:prstGeom>
          <a:noFill/>
        </p:spPr>
        <p:txBody>
          <a:bodyPr wrap="none" rtlCol="0">
            <a:spAutoFit/>
          </a:bodyPr>
          <a:lstStyle/>
          <a:p>
            <a:pPr algn="ctr"/>
            <a:r>
              <a:rPr lang="en-US" sz="1400" i="1" dirty="0">
                <a:solidFill>
                  <a:schemeClr val="bg2">
                    <a:lumMod val="50000"/>
                  </a:schemeClr>
                </a:solidFill>
              </a:rPr>
              <a:t>Web Services Rebranded</a:t>
            </a:r>
            <a:br>
              <a:rPr lang="en-US" sz="1400" i="1" dirty="0">
                <a:solidFill>
                  <a:schemeClr val="bg2">
                    <a:lumMod val="50000"/>
                  </a:schemeClr>
                </a:solidFill>
              </a:rPr>
            </a:br>
            <a:r>
              <a:rPr lang="en-US" sz="1400" i="1" dirty="0">
                <a:solidFill>
                  <a:schemeClr val="bg2">
                    <a:lumMod val="50000"/>
                  </a:schemeClr>
                </a:solidFill>
              </a:rPr>
              <a:t>as APIs(2020)</a:t>
            </a:r>
          </a:p>
        </p:txBody>
      </p:sp>
      <p:sp>
        <p:nvSpPr>
          <p:cNvPr id="35" name="TextBox 34">
            <a:extLst>
              <a:ext uri="{FF2B5EF4-FFF2-40B4-BE49-F238E27FC236}">
                <a16:creationId xmlns:a16="http://schemas.microsoft.com/office/drawing/2014/main" id="{03299138-BAE6-697E-DDA1-DDEA7A394AA3}"/>
              </a:ext>
            </a:extLst>
          </p:cNvPr>
          <p:cNvSpPr txBox="1"/>
          <p:nvPr/>
        </p:nvSpPr>
        <p:spPr>
          <a:xfrm rot="5400000">
            <a:off x="7617756" y="1052142"/>
            <a:ext cx="825867" cy="343043"/>
          </a:xfrm>
          <a:prstGeom prst="rect">
            <a:avLst/>
          </a:prstGeom>
          <a:noFill/>
        </p:spPr>
        <p:txBody>
          <a:bodyPr wrap="none" rtlCol="0">
            <a:spAutoFit/>
          </a:bodyPr>
          <a:lstStyle/>
          <a:p>
            <a:pPr algn="ctr"/>
            <a:r>
              <a:rPr lang="en-US" dirty="0"/>
              <a:t>2010s</a:t>
            </a:r>
          </a:p>
        </p:txBody>
      </p:sp>
      <p:sp>
        <p:nvSpPr>
          <p:cNvPr id="36" name="TextBox 35">
            <a:extLst>
              <a:ext uri="{FF2B5EF4-FFF2-40B4-BE49-F238E27FC236}">
                <a16:creationId xmlns:a16="http://schemas.microsoft.com/office/drawing/2014/main" id="{6883A64F-640F-7C22-D487-35AC83CEBB6D}"/>
              </a:ext>
            </a:extLst>
          </p:cNvPr>
          <p:cNvSpPr txBox="1"/>
          <p:nvPr/>
        </p:nvSpPr>
        <p:spPr>
          <a:xfrm rot="5400000">
            <a:off x="8873981" y="1028872"/>
            <a:ext cx="825867" cy="343043"/>
          </a:xfrm>
          <a:prstGeom prst="rect">
            <a:avLst/>
          </a:prstGeom>
          <a:noFill/>
        </p:spPr>
        <p:txBody>
          <a:bodyPr wrap="none" rtlCol="0">
            <a:spAutoFit/>
          </a:bodyPr>
          <a:lstStyle/>
          <a:p>
            <a:pPr algn="ctr"/>
            <a:r>
              <a:rPr lang="en-US" dirty="0"/>
              <a:t>2020s</a:t>
            </a:r>
          </a:p>
        </p:txBody>
      </p:sp>
      <p:sp>
        <p:nvSpPr>
          <p:cNvPr id="37" name="TextBox 36">
            <a:extLst>
              <a:ext uri="{FF2B5EF4-FFF2-40B4-BE49-F238E27FC236}">
                <a16:creationId xmlns:a16="http://schemas.microsoft.com/office/drawing/2014/main" id="{2FAAAC23-9D52-85D4-DD33-03CD975AF1B9}"/>
              </a:ext>
            </a:extLst>
          </p:cNvPr>
          <p:cNvSpPr txBox="1"/>
          <p:nvPr/>
        </p:nvSpPr>
        <p:spPr>
          <a:xfrm>
            <a:off x="5438573" y="4744920"/>
            <a:ext cx="801823" cy="287323"/>
          </a:xfrm>
          <a:prstGeom prst="rect">
            <a:avLst/>
          </a:prstGeom>
          <a:noFill/>
        </p:spPr>
        <p:txBody>
          <a:bodyPr wrap="none" rtlCol="0">
            <a:spAutoFit/>
          </a:bodyPr>
          <a:lstStyle/>
          <a:p>
            <a:pPr algn="ctr"/>
            <a:r>
              <a:rPr lang="en-US" sz="1400" i="1" dirty="0">
                <a:solidFill>
                  <a:srgbClr val="FF0000"/>
                </a:solidFill>
              </a:rPr>
              <a:t>HTTP/1</a:t>
            </a:r>
          </a:p>
        </p:txBody>
      </p:sp>
      <p:sp>
        <p:nvSpPr>
          <p:cNvPr id="38" name="TextBox 37">
            <a:extLst>
              <a:ext uri="{FF2B5EF4-FFF2-40B4-BE49-F238E27FC236}">
                <a16:creationId xmlns:a16="http://schemas.microsoft.com/office/drawing/2014/main" id="{4E52C866-E621-05DF-6040-895DE6AE47E6}"/>
              </a:ext>
            </a:extLst>
          </p:cNvPr>
          <p:cNvSpPr txBox="1"/>
          <p:nvPr/>
        </p:nvSpPr>
        <p:spPr>
          <a:xfrm>
            <a:off x="6535026" y="4744920"/>
            <a:ext cx="950901" cy="287323"/>
          </a:xfrm>
          <a:prstGeom prst="rect">
            <a:avLst/>
          </a:prstGeom>
          <a:noFill/>
        </p:spPr>
        <p:txBody>
          <a:bodyPr wrap="none" rtlCol="0">
            <a:spAutoFit/>
          </a:bodyPr>
          <a:lstStyle/>
          <a:p>
            <a:pPr algn="ctr"/>
            <a:r>
              <a:rPr lang="en-US" sz="1400" i="1" dirty="0">
                <a:solidFill>
                  <a:srgbClr val="FF0000"/>
                </a:solidFill>
              </a:rPr>
              <a:t>HTTP/1.1</a:t>
            </a:r>
          </a:p>
        </p:txBody>
      </p:sp>
      <p:sp>
        <p:nvSpPr>
          <p:cNvPr id="39" name="TextBox 38">
            <a:extLst>
              <a:ext uri="{FF2B5EF4-FFF2-40B4-BE49-F238E27FC236}">
                <a16:creationId xmlns:a16="http://schemas.microsoft.com/office/drawing/2014/main" id="{6DD7798E-9BE8-05B8-F5D9-E1806951AD32}"/>
              </a:ext>
            </a:extLst>
          </p:cNvPr>
          <p:cNvSpPr txBox="1"/>
          <p:nvPr/>
        </p:nvSpPr>
        <p:spPr>
          <a:xfrm>
            <a:off x="8030829" y="4744920"/>
            <a:ext cx="801822" cy="287323"/>
          </a:xfrm>
          <a:prstGeom prst="rect">
            <a:avLst/>
          </a:prstGeom>
          <a:noFill/>
        </p:spPr>
        <p:txBody>
          <a:bodyPr wrap="none" rtlCol="0">
            <a:spAutoFit/>
          </a:bodyPr>
          <a:lstStyle/>
          <a:p>
            <a:pPr algn="ctr"/>
            <a:r>
              <a:rPr lang="en-US" sz="1400" i="1" dirty="0">
                <a:solidFill>
                  <a:srgbClr val="FF0000"/>
                </a:solidFill>
              </a:rPr>
              <a:t>HTTP/2</a:t>
            </a:r>
          </a:p>
        </p:txBody>
      </p:sp>
      <p:sp>
        <p:nvSpPr>
          <p:cNvPr id="40" name="TextBox 39">
            <a:extLst>
              <a:ext uri="{FF2B5EF4-FFF2-40B4-BE49-F238E27FC236}">
                <a16:creationId xmlns:a16="http://schemas.microsoft.com/office/drawing/2014/main" id="{88AB696A-B84C-C270-068B-BC6C5DB5AC07}"/>
              </a:ext>
            </a:extLst>
          </p:cNvPr>
          <p:cNvSpPr txBox="1"/>
          <p:nvPr/>
        </p:nvSpPr>
        <p:spPr>
          <a:xfrm>
            <a:off x="10035907" y="4699521"/>
            <a:ext cx="801822" cy="287323"/>
          </a:xfrm>
          <a:prstGeom prst="rect">
            <a:avLst/>
          </a:prstGeom>
          <a:noFill/>
        </p:spPr>
        <p:txBody>
          <a:bodyPr wrap="none" rtlCol="0">
            <a:spAutoFit/>
          </a:bodyPr>
          <a:lstStyle/>
          <a:p>
            <a:pPr algn="ctr"/>
            <a:r>
              <a:rPr lang="en-US" sz="1400" i="1" dirty="0">
                <a:solidFill>
                  <a:srgbClr val="FF0000"/>
                </a:solidFill>
              </a:rPr>
              <a:t>HTTP/3</a:t>
            </a:r>
          </a:p>
        </p:txBody>
      </p:sp>
    </p:spTree>
    <p:extLst>
      <p:ext uri="{BB962C8B-B14F-4D97-AF65-F5344CB8AC3E}">
        <p14:creationId xmlns:p14="http://schemas.microsoft.com/office/powerpoint/2010/main" val="3115469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466991"/>
            <a:ext cx="3860800" cy="366117"/>
          </a:xfrm>
        </p:spPr>
        <p:txBody>
          <a:bodyPr/>
          <a:lstStyle/>
          <a:p>
            <a:fld id="{9ADFED00-AB40-F848-A41A-BF582FBEF6A9}" type="slidenum">
              <a:rPr lang="en-US"/>
              <a:pPr/>
              <a:t>20</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2800" dirty="0"/>
              <a:t>Certain aspects of API architectures have evolved over the past 20 years, others have not changed…</a:t>
            </a:r>
          </a:p>
        </p:txBody>
      </p:sp>
      <p:sp>
        <p:nvSpPr>
          <p:cNvPr id="24" name="Rectangle 23">
            <a:extLst>
              <a:ext uri="{FF2B5EF4-FFF2-40B4-BE49-F238E27FC236}">
                <a16:creationId xmlns:a16="http://schemas.microsoft.com/office/drawing/2014/main" id="{4ABC0E40-F69A-C866-4994-C3006614AFC8}"/>
              </a:ext>
            </a:extLst>
          </p:cNvPr>
          <p:cNvSpPr/>
          <p:nvPr/>
        </p:nvSpPr>
        <p:spPr>
          <a:xfrm>
            <a:off x="609600" y="1140210"/>
            <a:ext cx="10972800" cy="841641"/>
          </a:xfrm>
          <a:prstGeom prst="rect">
            <a:avLst/>
          </a:prstGeom>
        </p:spPr>
        <p:txBody>
          <a:bodyPr wrap="square">
            <a:spAutoFit/>
          </a:bodyPr>
          <a:lstStyle/>
          <a:p>
            <a:pPr algn="ctr"/>
            <a:r>
              <a:rPr lang="en-US" dirty="0">
                <a:solidFill>
                  <a:srgbClr val="002060"/>
                </a:solidFill>
              </a:rPr>
              <a:t>WHAT HAS NOT CHANGED: The basic architecture shown BELOW has not changed in the past 20 years.  One or more API Clients interact with One or more API servers.  In general, the number of API clients exceeds the number of API servers dramatically</a:t>
            </a:r>
          </a:p>
        </p:txBody>
      </p:sp>
      <p:cxnSp>
        <p:nvCxnSpPr>
          <p:cNvPr id="26" name="Straight Connector 25">
            <a:extLst>
              <a:ext uri="{FF2B5EF4-FFF2-40B4-BE49-F238E27FC236}">
                <a16:creationId xmlns:a16="http://schemas.microsoft.com/office/drawing/2014/main" id="{76CDBD5F-A3E8-6241-629B-983B4887B81D}"/>
              </a:ext>
            </a:extLst>
          </p:cNvPr>
          <p:cNvCxnSpPr>
            <a:cxnSpLocks/>
          </p:cNvCxnSpPr>
          <p:nvPr/>
        </p:nvCxnSpPr>
        <p:spPr bwMode="auto">
          <a:xfrm>
            <a:off x="4466709" y="3318901"/>
            <a:ext cx="329480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TextBox 26">
            <a:extLst>
              <a:ext uri="{FF2B5EF4-FFF2-40B4-BE49-F238E27FC236}">
                <a16:creationId xmlns:a16="http://schemas.microsoft.com/office/drawing/2014/main" id="{69EA43DE-D1A4-F525-E5BE-9D07F27DCD9A}"/>
              </a:ext>
            </a:extLst>
          </p:cNvPr>
          <p:cNvSpPr txBox="1"/>
          <p:nvPr/>
        </p:nvSpPr>
        <p:spPr>
          <a:xfrm>
            <a:off x="5214778" y="2727970"/>
            <a:ext cx="1906291" cy="590931"/>
          </a:xfrm>
          <a:prstGeom prst="rect">
            <a:avLst/>
          </a:prstGeom>
          <a:noFill/>
        </p:spPr>
        <p:txBody>
          <a:bodyPr wrap="none" rtlCol="0">
            <a:spAutoFit/>
          </a:bodyPr>
          <a:lstStyle/>
          <a:p>
            <a:pPr algn="ctr"/>
            <a:r>
              <a:rPr lang="en-US" dirty="0">
                <a:latin typeface="+mn-lt"/>
              </a:rPr>
              <a:t>HTTP(s) over</a:t>
            </a:r>
            <a:br>
              <a:rPr lang="en-US" dirty="0">
                <a:latin typeface="+mn-lt"/>
              </a:rPr>
            </a:br>
            <a:r>
              <a:rPr lang="en-US" dirty="0">
                <a:latin typeface="+mn-lt"/>
              </a:rPr>
              <a:t>TCP/IP</a:t>
            </a:r>
          </a:p>
        </p:txBody>
      </p:sp>
      <p:sp>
        <p:nvSpPr>
          <p:cNvPr id="28" name="Rectangle 27">
            <a:extLst>
              <a:ext uri="{FF2B5EF4-FFF2-40B4-BE49-F238E27FC236}">
                <a16:creationId xmlns:a16="http://schemas.microsoft.com/office/drawing/2014/main" id="{B9B7D435-519C-69D2-3C68-0768B0073815}"/>
              </a:ext>
            </a:extLst>
          </p:cNvPr>
          <p:cNvSpPr/>
          <p:nvPr/>
        </p:nvSpPr>
        <p:spPr bwMode="auto">
          <a:xfrm rot="16200000">
            <a:off x="10890" y="2796390"/>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29" name="Rectangle 28">
            <a:extLst>
              <a:ext uri="{FF2B5EF4-FFF2-40B4-BE49-F238E27FC236}">
                <a16:creationId xmlns:a16="http://schemas.microsoft.com/office/drawing/2014/main" id="{49D142A3-1D49-15C5-4B45-059F8FA6D7E1}"/>
              </a:ext>
            </a:extLst>
          </p:cNvPr>
          <p:cNvSpPr/>
          <p:nvPr/>
        </p:nvSpPr>
        <p:spPr bwMode="auto">
          <a:xfrm rot="16200000">
            <a:off x="1023263" y="2796390"/>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0" name="Rectangle 29">
            <a:extLst>
              <a:ext uri="{FF2B5EF4-FFF2-40B4-BE49-F238E27FC236}">
                <a16:creationId xmlns:a16="http://schemas.microsoft.com/office/drawing/2014/main" id="{EAFD5E49-D3B9-6AC9-824B-DA333023E4A4}"/>
              </a:ext>
            </a:extLst>
          </p:cNvPr>
          <p:cNvSpPr/>
          <p:nvPr/>
        </p:nvSpPr>
        <p:spPr bwMode="auto">
          <a:xfrm rot="16200000">
            <a:off x="1828808" y="3003218"/>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1" name="Rectangle 30">
            <a:extLst>
              <a:ext uri="{FF2B5EF4-FFF2-40B4-BE49-F238E27FC236}">
                <a16:creationId xmlns:a16="http://schemas.microsoft.com/office/drawing/2014/main" id="{119039F6-BBAA-6D4D-D236-2D3459502DF9}"/>
              </a:ext>
            </a:extLst>
          </p:cNvPr>
          <p:cNvSpPr/>
          <p:nvPr/>
        </p:nvSpPr>
        <p:spPr bwMode="auto">
          <a:xfrm rot="16200000">
            <a:off x="2427522" y="3003217"/>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Client Libraries</a:t>
            </a:r>
          </a:p>
        </p:txBody>
      </p:sp>
      <p:sp>
        <p:nvSpPr>
          <p:cNvPr id="32" name="Rectangle 31">
            <a:extLst>
              <a:ext uri="{FF2B5EF4-FFF2-40B4-BE49-F238E27FC236}">
                <a16:creationId xmlns:a16="http://schemas.microsoft.com/office/drawing/2014/main" id="{7E211AAF-E56F-0E55-7B9D-7CBE21BB7363}"/>
              </a:ext>
            </a:extLst>
          </p:cNvPr>
          <p:cNvSpPr/>
          <p:nvPr/>
        </p:nvSpPr>
        <p:spPr bwMode="auto">
          <a:xfrm rot="16200000">
            <a:off x="3026237" y="3003217"/>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33" name="Rectangle 32">
            <a:extLst>
              <a:ext uri="{FF2B5EF4-FFF2-40B4-BE49-F238E27FC236}">
                <a16:creationId xmlns:a16="http://schemas.microsoft.com/office/drawing/2014/main" id="{3228ABA6-8D57-5EB6-7595-36957439BB3D}"/>
              </a:ext>
            </a:extLst>
          </p:cNvPr>
          <p:cNvSpPr/>
          <p:nvPr/>
        </p:nvSpPr>
        <p:spPr bwMode="auto">
          <a:xfrm rot="5400000">
            <a:off x="9971318" y="2752933"/>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35" name="Rectangle 34">
            <a:extLst>
              <a:ext uri="{FF2B5EF4-FFF2-40B4-BE49-F238E27FC236}">
                <a16:creationId xmlns:a16="http://schemas.microsoft.com/office/drawing/2014/main" id="{4A84DE7B-E115-83DF-1385-84EEBD7270DF}"/>
              </a:ext>
            </a:extLst>
          </p:cNvPr>
          <p:cNvSpPr/>
          <p:nvPr/>
        </p:nvSpPr>
        <p:spPr bwMode="auto">
          <a:xfrm rot="5400000">
            <a:off x="8958947" y="2752933"/>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6" name="Rectangle 35">
            <a:extLst>
              <a:ext uri="{FF2B5EF4-FFF2-40B4-BE49-F238E27FC236}">
                <a16:creationId xmlns:a16="http://schemas.microsoft.com/office/drawing/2014/main" id="{A1C1F8F2-6B11-D7B9-7AA0-1832C4E8FB5E}"/>
              </a:ext>
            </a:extLst>
          </p:cNvPr>
          <p:cNvSpPr/>
          <p:nvPr/>
        </p:nvSpPr>
        <p:spPr bwMode="auto">
          <a:xfrm rot="5400000">
            <a:off x="8153405" y="2959761"/>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7" name="Rectangle 36">
            <a:extLst>
              <a:ext uri="{FF2B5EF4-FFF2-40B4-BE49-F238E27FC236}">
                <a16:creationId xmlns:a16="http://schemas.microsoft.com/office/drawing/2014/main" id="{E9F2C97F-7C4F-6964-298B-CD895021EA36}"/>
              </a:ext>
            </a:extLst>
          </p:cNvPr>
          <p:cNvSpPr/>
          <p:nvPr/>
        </p:nvSpPr>
        <p:spPr bwMode="auto">
          <a:xfrm rot="5400000">
            <a:off x="7544712" y="2959761"/>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Server Libraries</a:t>
            </a:r>
          </a:p>
        </p:txBody>
      </p:sp>
      <p:sp>
        <p:nvSpPr>
          <p:cNvPr id="51" name="Rectangle 50">
            <a:extLst>
              <a:ext uri="{FF2B5EF4-FFF2-40B4-BE49-F238E27FC236}">
                <a16:creationId xmlns:a16="http://schemas.microsoft.com/office/drawing/2014/main" id="{3A7B8AE2-E066-6056-4391-F4A5164E504F}"/>
              </a:ext>
            </a:extLst>
          </p:cNvPr>
          <p:cNvSpPr/>
          <p:nvPr/>
        </p:nvSpPr>
        <p:spPr bwMode="auto">
          <a:xfrm rot="5400000">
            <a:off x="6955974" y="2959761"/>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52" name="Oval 51">
            <a:extLst>
              <a:ext uri="{FF2B5EF4-FFF2-40B4-BE49-F238E27FC236}">
                <a16:creationId xmlns:a16="http://schemas.microsoft.com/office/drawing/2014/main" id="{6B531DDD-28E0-AABF-65A1-7C46885528E6}"/>
              </a:ext>
            </a:extLst>
          </p:cNvPr>
          <p:cNvSpPr/>
          <p:nvPr/>
        </p:nvSpPr>
        <p:spPr>
          <a:xfrm>
            <a:off x="4876801" y="2355257"/>
            <a:ext cx="2541674" cy="1454724"/>
          </a:xfrm>
          <a:prstGeom prst="ellipse">
            <a:avLst/>
          </a:prstGeom>
          <a:solidFill>
            <a:schemeClr val="accent1">
              <a:alpha val="39211"/>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4178AA7D-E2CC-738A-C9CC-91EC85EEEC80}"/>
              </a:ext>
            </a:extLst>
          </p:cNvPr>
          <p:cNvSpPr/>
          <p:nvPr/>
        </p:nvSpPr>
        <p:spPr>
          <a:xfrm>
            <a:off x="609596" y="4553843"/>
            <a:ext cx="10972800" cy="1838837"/>
          </a:xfrm>
          <a:prstGeom prst="rect">
            <a:avLst/>
          </a:prstGeom>
        </p:spPr>
        <p:txBody>
          <a:bodyPr wrap="square">
            <a:spAutoFit/>
          </a:bodyPr>
          <a:lstStyle/>
          <a:p>
            <a:pPr algn="ctr"/>
            <a:r>
              <a:rPr lang="en-US" dirty="0">
                <a:solidFill>
                  <a:srgbClr val="002060"/>
                </a:solidFill>
              </a:rPr>
              <a:t>WHAT HAS CHANGED: (1) </a:t>
            </a:r>
            <a:r>
              <a:rPr lang="en-US" dirty="0">
                <a:solidFill>
                  <a:srgbClr val="FF0000"/>
                </a:solidFill>
              </a:rPr>
              <a:t>VOLUME</a:t>
            </a:r>
            <a:r>
              <a:rPr lang="en-US" dirty="0">
                <a:solidFill>
                  <a:srgbClr val="002060"/>
                </a:solidFill>
              </a:rPr>
              <a:t> – 20 years ago we measured volume in dozens of concurrent connections and hundreds-of-thousands to low millions of calls per year… now we measure volume in thousands of concurrent connections and billions of calls per year. (2) </a:t>
            </a:r>
            <a:r>
              <a:rPr lang="en-US" dirty="0">
                <a:solidFill>
                  <a:srgbClr val="FF0000"/>
                </a:solidFill>
              </a:rPr>
              <a:t>PERFORMANCE</a:t>
            </a:r>
            <a:r>
              <a:rPr lang="en-US" dirty="0">
                <a:solidFill>
                  <a:srgbClr val="002060"/>
                </a:solidFill>
              </a:rPr>
              <a:t> – 20 years ago 3-5 seconds was acceptable, now anything over 500 </a:t>
            </a:r>
            <a:r>
              <a:rPr lang="en-US" dirty="0" err="1">
                <a:solidFill>
                  <a:srgbClr val="002060"/>
                </a:solidFill>
              </a:rPr>
              <a:t>ms</a:t>
            </a:r>
            <a:r>
              <a:rPr lang="en-US" dirty="0">
                <a:solidFill>
                  <a:srgbClr val="002060"/>
                </a:solidFill>
              </a:rPr>
              <a:t> is considered slow, we target under 100ms in general. (3) </a:t>
            </a:r>
            <a:r>
              <a:rPr lang="en-US" dirty="0">
                <a:solidFill>
                  <a:srgbClr val="FF0000"/>
                </a:solidFill>
              </a:rPr>
              <a:t>RESILIENCY</a:t>
            </a:r>
            <a:r>
              <a:rPr lang="en-US" dirty="0">
                <a:solidFill>
                  <a:srgbClr val="002060"/>
                </a:solidFill>
              </a:rPr>
              <a:t> – 20 years ago 95+% availability was OK; now anything less than 99.9% is considered bad.  (4) </a:t>
            </a:r>
            <a:r>
              <a:rPr lang="en-US" dirty="0">
                <a:solidFill>
                  <a:srgbClr val="FF0000"/>
                </a:solidFill>
              </a:rPr>
              <a:t>SECURITY</a:t>
            </a:r>
            <a:r>
              <a:rPr lang="en-US" dirty="0">
                <a:solidFill>
                  <a:srgbClr val="002060"/>
                </a:solidFill>
              </a:rPr>
              <a:t> – 20 years ago APIs were internal only, now they are a major attack vector so security is essential. </a:t>
            </a:r>
          </a:p>
        </p:txBody>
      </p:sp>
      <p:sp>
        <p:nvSpPr>
          <p:cNvPr id="54" name="Rectangle 53">
            <a:extLst>
              <a:ext uri="{FF2B5EF4-FFF2-40B4-BE49-F238E27FC236}">
                <a16:creationId xmlns:a16="http://schemas.microsoft.com/office/drawing/2014/main" id="{C08A7A89-4DB1-3503-306B-23BE7174B119}"/>
              </a:ext>
            </a:extLst>
          </p:cNvPr>
          <p:cNvSpPr/>
          <p:nvPr/>
        </p:nvSpPr>
        <p:spPr>
          <a:xfrm rot="16200000">
            <a:off x="4118456" y="3021431"/>
            <a:ext cx="1234057" cy="343043"/>
          </a:xfrm>
          <a:prstGeom prst="rect">
            <a:avLst/>
          </a:prstGeom>
        </p:spPr>
        <p:txBody>
          <a:bodyPr wrap="square">
            <a:spAutoFit/>
          </a:bodyPr>
          <a:lstStyle/>
          <a:p>
            <a:pPr algn="ctr"/>
            <a:r>
              <a:rPr lang="en-US" dirty="0">
                <a:solidFill>
                  <a:srgbClr val="002060"/>
                </a:solidFill>
              </a:rPr>
              <a:t>MANY</a:t>
            </a:r>
          </a:p>
        </p:txBody>
      </p:sp>
      <p:sp>
        <p:nvSpPr>
          <p:cNvPr id="55" name="Rectangle 54">
            <a:extLst>
              <a:ext uri="{FF2B5EF4-FFF2-40B4-BE49-F238E27FC236}">
                <a16:creationId xmlns:a16="http://schemas.microsoft.com/office/drawing/2014/main" id="{9F525AC1-9193-2317-416B-E9C26CAFB465}"/>
              </a:ext>
            </a:extLst>
          </p:cNvPr>
          <p:cNvSpPr/>
          <p:nvPr/>
        </p:nvSpPr>
        <p:spPr>
          <a:xfrm rot="16200000">
            <a:off x="7030721" y="3021431"/>
            <a:ext cx="1234057" cy="343043"/>
          </a:xfrm>
          <a:prstGeom prst="rect">
            <a:avLst/>
          </a:prstGeom>
        </p:spPr>
        <p:txBody>
          <a:bodyPr wrap="square">
            <a:spAutoFit/>
          </a:bodyPr>
          <a:lstStyle/>
          <a:p>
            <a:pPr algn="ctr"/>
            <a:r>
              <a:rPr lang="en-US" dirty="0">
                <a:solidFill>
                  <a:srgbClr val="002060"/>
                </a:solidFill>
              </a:rPr>
              <a:t>FEW</a:t>
            </a:r>
          </a:p>
        </p:txBody>
      </p:sp>
    </p:spTree>
    <p:extLst>
      <p:ext uri="{BB962C8B-B14F-4D97-AF65-F5344CB8AC3E}">
        <p14:creationId xmlns:p14="http://schemas.microsoft.com/office/powerpoint/2010/main" val="6861596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466991"/>
            <a:ext cx="3860800" cy="366117"/>
          </a:xfrm>
        </p:spPr>
        <p:txBody>
          <a:bodyPr/>
          <a:lstStyle/>
          <a:p>
            <a:fld id="{9ADFED00-AB40-F848-A41A-BF582FBEF6A9}" type="slidenum">
              <a:rPr lang="en-US"/>
              <a:pPr/>
              <a:t>21</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API Components</a:t>
            </a:r>
          </a:p>
        </p:txBody>
      </p:sp>
      <p:sp>
        <p:nvSpPr>
          <p:cNvPr id="28" name="Rectangle 27">
            <a:extLst>
              <a:ext uri="{FF2B5EF4-FFF2-40B4-BE49-F238E27FC236}">
                <a16:creationId xmlns:a16="http://schemas.microsoft.com/office/drawing/2014/main" id="{B9B7D435-519C-69D2-3C68-0768B0073815}"/>
              </a:ext>
            </a:extLst>
          </p:cNvPr>
          <p:cNvSpPr/>
          <p:nvPr/>
        </p:nvSpPr>
        <p:spPr bwMode="auto">
          <a:xfrm>
            <a:off x="191001" y="1604317"/>
            <a:ext cx="2209800" cy="119306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29" name="Rectangle 28">
            <a:extLst>
              <a:ext uri="{FF2B5EF4-FFF2-40B4-BE49-F238E27FC236}">
                <a16:creationId xmlns:a16="http://schemas.microsoft.com/office/drawing/2014/main" id="{49D142A3-1D49-15C5-4B45-059F8FA6D7E1}"/>
              </a:ext>
            </a:extLst>
          </p:cNvPr>
          <p:cNvSpPr/>
          <p:nvPr/>
        </p:nvSpPr>
        <p:spPr bwMode="auto">
          <a:xfrm>
            <a:off x="191001" y="2797377"/>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0" name="Rectangle 29">
            <a:extLst>
              <a:ext uri="{FF2B5EF4-FFF2-40B4-BE49-F238E27FC236}">
                <a16:creationId xmlns:a16="http://schemas.microsoft.com/office/drawing/2014/main" id="{EAFD5E49-D3B9-6AC9-824B-DA333023E4A4}"/>
              </a:ext>
            </a:extLst>
          </p:cNvPr>
          <p:cNvSpPr/>
          <p:nvPr/>
        </p:nvSpPr>
        <p:spPr bwMode="auto">
          <a:xfrm>
            <a:off x="180111" y="3807564"/>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1" name="Rectangle 30">
            <a:extLst>
              <a:ext uri="{FF2B5EF4-FFF2-40B4-BE49-F238E27FC236}">
                <a16:creationId xmlns:a16="http://schemas.microsoft.com/office/drawing/2014/main" id="{119039F6-BBAA-6D4D-D236-2D3459502DF9}"/>
              </a:ext>
            </a:extLst>
          </p:cNvPr>
          <p:cNvSpPr/>
          <p:nvPr/>
        </p:nvSpPr>
        <p:spPr bwMode="auto">
          <a:xfrm>
            <a:off x="180111" y="4406278"/>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2" name="Rectangle 31">
            <a:extLst>
              <a:ext uri="{FF2B5EF4-FFF2-40B4-BE49-F238E27FC236}">
                <a16:creationId xmlns:a16="http://schemas.microsoft.com/office/drawing/2014/main" id="{7E211AAF-E56F-0E55-7B9D-7CBE21BB7363}"/>
              </a:ext>
            </a:extLst>
          </p:cNvPr>
          <p:cNvSpPr/>
          <p:nvPr/>
        </p:nvSpPr>
        <p:spPr bwMode="auto">
          <a:xfrm>
            <a:off x="180111" y="5002808"/>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21" name="Rectangle 3" descr="Rectangle: Click to edit Master text styles&#10;Second level&#10;Third level&#10;Fourth level&#10;Fifth level">
            <a:extLst>
              <a:ext uri="{FF2B5EF4-FFF2-40B4-BE49-F238E27FC236}">
                <a16:creationId xmlns:a16="http://schemas.microsoft.com/office/drawing/2014/main" id="{C86C6E1A-BC8D-F388-EF85-DAF9F0AEDE44}"/>
              </a:ext>
            </a:extLst>
          </p:cNvPr>
          <p:cNvSpPr txBox="1">
            <a:spLocks noChangeArrowheads="1"/>
          </p:cNvSpPr>
          <p:nvPr/>
        </p:nvSpPr>
        <p:spPr bwMode="auto">
          <a:xfrm>
            <a:off x="2854036" y="1557979"/>
            <a:ext cx="9133372" cy="28798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800" b="0" dirty="0"/>
              <a:t>For API-based architectures we need:</a:t>
            </a:r>
          </a:p>
          <a:p>
            <a:pPr indent="-212725">
              <a:lnSpc>
                <a:spcPct val="100000"/>
              </a:lnSpc>
            </a:pPr>
            <a:r>
              <a:rPr lang="en-US" sz="1800" b="0" dirty="0"/>
              <a:t>A way to serialize and deserialize data structures that will be exchanged between the client and server that is language agnostic</a:t>
            </a:r>
          </a:p>
          <a:p>
            <a:pPr indent="-212725">
              <a:lnSpc>
                <a:spcPct val="100000"/>
              </a:lnSpc>
            </a:pPr>
            <a:r>
              <a:rPr lang="en-US" sz="1800" b="0" dirty="0"/>
              <a:t>Libraries that provide simple abstractions to send and receive data without knowledge of the underlying network protocol requirements</a:t>
            </a:r>
          </a:p>
          <a:p>
            <a:pPr indent="-212725">
              <a:lnSpc>
                <a:spcPct val="100000"/>
              </a:lnSpc>
            </a:pPr>
            <a:r>
              <a:rPr lang="en-US" sz="1800" b="0" dirty="0"/>
              <a:t>The ability to support important resiliency patterns such as health checks, retries, timeouts, circuit-breakers, </a:t>
            </a:r>
            <a:r>
              <a:rPr lang="en-US" sz="1800" b="0" dirty="0" err="1"/>
              <a:t>etc</a:t>
            </a:r>
            <a:r>
              <a:rPr lang="en-US" sz="1800" b="0" dirty="0"/>
              <a:t> given this is a distributed system</a:t>
            </a:r>
          </a:p>
          <a:p>
            <a:pPr indent="-212725">
              <a:lnSpc>
                <a:spcPct val="100000"/>
              </a:lnSpc>
            </a:pPr>
            <a:r>
              <a:rPr lang="en-US" sz="1800" b="0" dirty="0"/>
              <a:t>The ability to observe and trace distributed calls end-to-end for performance optimization and debugging</a:t>
            </a:r>
          </a:p>
          <a:p>
            <a:pPr indent="-212725">
              <a:lnSpc>
                <a:spcPct val="100000"/>
              </a:lnSpc>
            </a:pPr>
            <a:r>
              <a:rPr lang="en-US" sz="1800" b="0" dirty="0"/>
              <a:t>The ability to supervise servers to ensure that they are running and are healthy, and to automatically restart and scale them out as needed</a:t>
            </a:r>
          </a:p>
          <a:p>
            <a:pPr indent="-212725">
              <a:lnSpc>
                <a:spcPct val="100000"/>
              </a:lnSpc>
            </a:pPr>
            <a:r>
              <a:rPr lang="en-US" sz="1800" b="0" dirty="0"/>
              <a:t>The ability to ensure that the clients and servers trust each other from a security perspective, and are hardened to common attacks</a:t>
            </a:r>
          </a:p>
          <a:p>
            <a:pPr lvl="1">
              <a:lnSpc>
                <a:spcPct val="100000"/>
              </a:lnSpc>
            </a:pPr>
            <a:endParaRPr lang="en-US" sz="1800" b="0" dirty="0"/>
          </a:p>
        </p:txBody>
      </p:sp>
    </p:spTree>
    <p:extLst>
      <p:ext uri="{BB962C8B-B14F-4D97-AF65-F5344CB8AC3E}">
        <p14:creationId xmlns:p14="http://schemas.microsoft.com/office/powerpoint/2010/main" val="97905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577828"/>
            <a:ext cx="3860800" cy="366117"/>
          </a:xfrm>
        </p:spPr>
        <p:txBody>
          <a:bodyPr/>
          <a:lstStyle/>
          <a:p>
            <a:fld id="{9ADFED00-AB40-F848-A41A-BF582FBEF6A9}" type="slidenum">
              <a:rPr lang="en-US"/>
              <a:pPr/>
              <a:t>22</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XML-RPC and SOAP (late ‘90s – early ‘00s)</a:t>
            </a:r>
          </a:p>
        </p:txBody>
      </p:sp>
      <p:sp>
        <p:nvSpPr>
          <p:cNvPr id="10" name="Rectangle 9">
            <a:extLst>
              <a:ext uri="{FF2B5EF4-FFF2-40B4-BE49-F238E27FC236}">
                <a16:creationId xmlns:a16="http://schemas.microsoft.com/office/drawing/2014/main" id="{D881712B-E13A-6CDA-0DD5-43B39733F12E}"/>
              </a:ext>
            </a:extLst>
          </p:cNvPr>
          <p:cNvSpPr/>
          <p:nvPr/>
        </p:nvSpPr>
        <p:spPr>
          <a:xfrm>
            <a:off x="609600" y="861777"/>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11" name="Rectangle 10">
            <a:extLst>
              <a:ext uri="{FF2B5EF4-FFF2-40B4-BE49-F238E27FC236}">
                <a16:creationId xmlns:a16="http://schemas.microsoft.com/office/drawing/2014/main" id="{3CBBA912-8F40-B93B-3E1B-20E54A494FD0}"/>
              </a:ext>
            </a:extLst>
          </p:cNvPr>
          <p:cNvSpPr/>
          <p:nvPr/>
        </p:nvSpPr>
        <p:spPr>
          <a:xfrm>
            <a:off x="1717964" y="1068421"/>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12" name="Rectangle 11">
            <a:extLst>
              <a:ext uri="{FF2B5EF4-FFF2-40B4-BE49-F238E27FC236}">
                <a16:creationId xmlns:a16="http://schemas.microsoft.com/office/drawing/2014/main" id="{9E341AB1-3570-626C-2EBE-82B2EF6F1129}"/>
              </a:ext>
            </a:extLst>
          </p:cNvPr>
          <p:cNvSpPr/>
          <p:nvPr/>
        </p:nvSpPr>
        <p:spPr>
          <a:xfrm>
            <a:off x="2909456" y="1172665"/>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13" name="Rectangle 12">
            <a:extLst>
              <a:ext uri="{FF2B5EF4-FFF2-40B4-BE49-F238E27FC236}">
                <a16:creationId xmlns:a16="http://schemas.microsoft.com/office/drawing/2014/main" id="{90FA7330-9FEC-9B56-F652-1AA74E7E14EE}"/>
              </a:ext>
            </a:extLst>
          </p:cNvPr>
          <p:cNvSpPr/>
          <p:nvPr/>
        </p:nvSpPr>
        <p:spPr>
          <a:xfrm>
            <a:off x="568038" y="1883692"/>
            <a:ext cx="10778842" cy="592342"/>
          </a:xfrm>
          <a:prstGeom prst="rect">
            <a:avLst/>
          </a:prstGeom>
        </p:spPr>
        <p:txBody>
          <a:bodyPr wrap="square">
            <a:spAutoFit/>
          </a:bodyPr>
          <a:lstStyle/>
          <a:p>
            <a:pPr algn="ctr"/>
            <a:r>
              <a:rPr lang="en-US" dirty="0">
                <a:solidFill>
                  <a:srgbClr val="FF0000"/>
                </a:solidFill>
              </a:rPr>
              <a:t>For the most part, SOAP was a protocol encapsulated in HTTP and was sent from clients to servers in an HTTP POST</a:t>
            </a:r>
          </a:p>
        </p:txBody>
      </p:sp>
      <p:sp>
        <p:nvSpPr>
          <p:cNvPr id="14" name="Rectangle 13">
            <a:extLst>
              <a:ext uri="{FF2B5EF4-FFF2-40B4-BE49-F238E27FC236}">
                <a16:creationId xmlns:a16="http://schemas.microsoft.com/office/drawing/2014/main" id="{61CE5E22-1300-FE1E-2C53-42DAFC3AD659}"/>
              </a:ext>
            </a:extLst>
          </p:cNvPr>
          <p:cNvSpPr/>
          <p:nvPr/>
        </p:nvSpPr>
        <p:spPr>
          <a:xfrm>
            <a:off x="4154059" y="1233050"/>
            <a:ext cx="6680200" cy="2924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SOAP</a:t>
            </a:r>
          </a:p>
        </p:txBody>
      </p:sp>
      <p:sp>
        <p:nvSpPr>
          <p:cNvPr id="15" name="Rectangle 14">
            <a:extLst>
              <a:ext uri="{FF2B5EF4-FFF2-40B4-BE49-F238E27FC236}">
                <a16:creationId xmlns:a16="http://schemas.microsoft.com/office/drawing/2014/main" id="{BB613E89-EFD5-F56A-2A74-210FEFEA39F0}"/>
              </a:ext>
            </a:extLst>
          </p:cNvPr>
          <p:cNvSpPr/>
          <p:nvPr/>
        </p:nvSpPr>
        <p:spPr>
          <a:xfrm>
            <a:off x="526472" y="2562568"/>
            <a:ext cx="10778842" cy="592342"/>
          </a:xfrm>
          <a:prstGeom prst="rect">
            <a:avLst/>
          </a:prstGeom>
        </p:spPr>
        <p:txBody>
          <a:bodyPr wrap="square">
            <a:spAutoFit/>
          </a:bodyPr>
          <a:lstStyle/>
          <a:p>
            <a:pPr algn="ctr"/>
            <a:r>
              <a:rPr lang="en-US" dirty="0">
                <a:solidFill>
                  <a:srgbClr val="FF0000"/>
                </a:solidFill>
              </a:rPr>
              <a:t>Like all other protocols, SOAP separated Headers that were used as </a:t>
            </a:r>
            <a:r>
              <a:rPr lang="en-US" dirty="0" err="1">
                <a:solidFill>
                  <a:srgbClr val="FF0000"/>
                </a:solidFill>
              </a:rPr>
              <a:t>Metdata</a:t>
            </a:r>
            <a:r>
              <a:rPr lang="en-US" dirty="0">
                <a:solidFill>
                  <a:srgbClr val="FF0000"/>
                </a:solidFill>
              </a:rPr>
              <a:t>, from the payload which was used to communicate request calls, and responses in XML</a:t>
            </a:r>
          </a:p>
        </p:txBody>
      </p:sp>
      <p:sp>
        <p:nvSpPr>
          <p:cNvPr id="2" name="Rectangle 1">
            <a:extLst>
              <a:ext uri="{FF2B5EF4-FFF2-40B4-BE49-F238E27FC236}">
                <a16:creationId xmlns:a16="http://schemas.microsoft.com/office/drawing/2014/main" id="{370EEBF7-28A4-36A7-1947-2B0DA910266D}"/>
              </a:ext>
            </a:extLst>
          </p:cNvPr>
          <p:cNvSpPr/>
          <p:nvPr/>
        </p:nvSpPr>
        <p:spPr>
          <a:xfrm>
            <a:off x="842823" y="3636096"/>
            <a:ext cx="7802414" cy="2834622"/>
          </a:xfrm>
          <a:prstGeom prst="rect">
            <a:avLst/>
          </a:prstGeom>
        </p:spPr>
        <p:txBody>
          <a:bodyPr wrap="square">
            <a:spAutoFit/>
          </a:bodyPr>
          <a:lstStyle/>
          <a:p>
            <a:pPr latinLnBrk="1">
              <a:tabLst>
                <a:tab pos="217488" algn="l"/>
                <a:tab pos="449263" algn="l"/>
                <a:tab pos="627063" algn="l"/>
              </a:tabLst>
            </a:pPr>
            <a:r>
              <a:rPr lang="en-US" b="0" dirty="0">
                <a:latin typeface="SF Mono"/>
              </a:rPr>
              <a:t>&lt;?xml version="1.0"?&gt;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 </a:t>
            </a:r>
            <a:r>
              <a:rPr lang="en-US" b="0" dirty="0" err="1">
                <a:solidFill>
                  <a:srgbClr val="FF0000"/>
                </a:solidFill>
                <a:latin typeface="SF Mono"/>
              </a:rPr>
              <a:t>xmlns:soap</a:t>
            </a:r>
            <a:r>
              <a:rPr lang="en-US" b="0" dirty="0">
                <a:solidFill>
                  <a:srgbClr val="FF0000"/>
                </a:solidFill>
                <a:latin typeface="SF Mono"/>
              </a:rPr>
              <a:t>="http://www.w3.org/2003/05/soap-envelope"&gt;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h:LevelOfDetail</a:t>
            </a:r>
            <a:r>
              <a:rPr lang="en-US" b="0" dirty="0">
                <a:latin typeface="SF Mono"/>
              </a:rPr>
              <a:t>&gt; Summary &lt;/</a:t>
            </a:r>
            <a:r>
              <a:rPr lang="en-US" b="0" dirty="0" err="1">
                <a:latin typeface="SF Mono"/>
              </a:rPr>
              <a:t>h:LevelOfDetail</a:t>
            </a:r>
            <a:r>
              <a:rPr lang="en-US" b="0" dirty="0">
                <a:latin typeface="SF Mono"/>
              </a:rPr>
              <a:t>&gt;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m:UserId</a:t>
            </a:r>
            <a:r>
              <a:rPr lang="en-US" b="0" dirty="0">
                <a:latin typeface="SF Mono"/>
              </a:rPr>
              <a:t>&gt;123&lt;/</a:t>
            </a:r>
            <a:r>
              <a:rPr lang="en-US" b="0" dirty="0" err="1">
                <a:latin typeface="SF Mono"/>
              </a:rPr>
              <a:t>m:UserId</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a:t>
            </a:r>
            <a:r>
              <a:rPr lang="en-US" b="0" dirty="0">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&gt;</a:t>
            </a:r>
            <a:endParaRPr lang="en-US" b="0" i="0" dirty="0">
              <a:solidFill>
                <a:srgbClr val="FF0000"/>
              </a:solidFill>
              <a:effectLst/>
              <a:latin typeface="SF Mono"/>
            </a:endParaRPr>
          </a:p>
        </p:txBody>
      </p:sp>
      <p:sp>
        <p:nvSpPr>
          <p:cNvPr id="22" name="Rectangle 21">
            <a:extLst>
              <a:ext uri="{FF2B5EF4-FFF2-40B4-BE49-F238E27FC236}">
                <a16:creationId xmlns:a16="http://schemas.microsoft.com/office/drawing/2014/main" id="{1B21675C-D607-21B6-0B36-FAC7431DE2E5}"/>
              </a:ext>
            </a:extLst>
          </p:cNvPr>
          <p:cNvSpPr/>
          <p:nvPr/>
        </p:nvSpPr>
        <p:spPr>
          <a:xfrm rot="16200000">
            <a:off x="7141994" y="5074584"/>
            <a:ext cx="2621936" cy="384552"/>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Structure</a:t>
            </a:r>
          </a:p>
        </p:txBody>
      </p:sp>
      <p:sp>
        <p:nvSpPr>
          <p:cNvPr id="23" name="Rectangle 22">
            <a:extLst>
              <a:ext uri="{FF2B5EF4-FFF2-40B4-BE49-F238E27FC236}">
                <a16:creationId xmlns:a16="http://schemas.microsoft.com/office/drawing/2014/main" id="{6897105F-F407-DE0A-5102-1C6FA145EA60}"/>
              </a:ext>
            </a:extLst>
          </p:cNvPr>
          <p:cNvSpPr/>
          <p:nvPr/>
        </p:nvSpPr>
        <p:spPr>
          <a:xfrm>
            <a:off x="8747778" y="4229565"/>
            <a:ext cx="2349713" cy="698948"/>
          </a:xfrm>
          <a:prstGeom prst="rect">
            <a:avLst/>
          </a:prstGeom>
          <a:solidFill>
            <a:srgbClr val="0432FF"/>
          </a:solidFill>
          <a:ln>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Header</a:t>
            </a:r>
          </a:p>
        </p:txBody>
      </p:sp>
      <p:sp>
        <p:nvSpPr>
          <p:cNvPr id="24" name="Rectangle 23">
            <a:extLst>
              <a:ext uri="{FF2B5EF4-FFF2-40B4-BE49-F238E27FC236}">
                <a16:creationId xmlns:a16="http://schemas.microsoft.com/office/drawing/2014/main" id="{93CC51CE-DEFB-165E-A0A8-0DCDDF6BA2F9}"/>
              </a:ext>
            </a:extLst>
          </p:cNvPr>
          <p:cNvSpPr/>
          <p:nvPr/>
        </p:nvSpPr>
        <p:spPr>
          <a:xfrm>
            <a:off x="8747777" y="4922237"/>
            <a:ext cx="2349713" cy="132616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Payload</a:t>
            </a:r>
            <a:br>
              <a:rPr lang="en-US" dirty="0">
                <a:solidFill>
                  <a:schemeClr val="bg1"/>
                </a:solidFill>
              </a:rPr>
            </a:br>
            <a:r>
              <a:rPr lang="en-US" dirty="0">
                <a:solidFill>
                  <a:schemeClr val="bg1"/>
                </a:solidFill>
              </a:rPr>
              <a:t>(any XML)</a:t>
            </a:r>
          </a:p>
        </p:txBody>
      </p:sp>
      <p:sp>
        <p:nvSpPr>
          <p:cNvPr id="25" name="Rectangle 24">
            <a:extLst>
              <a:ext uri="{FF2B5EF4-FFF2-40B4-BE49-F238E27FC236}">
                <a16:creationId xmlns:a16="http://schemas.microsoft.com/office/drawing/2014/main" id="{E94407E6-6743-9375-D035-1AC0211847C6}"/>
              </a:ext>
            </a:extLst>
          </p:cNvPr>
          <p:cNvSpPr/>
          <p:nvPr/>
        </p:nvSpPr>
        <p:spPr>
          <a:xfrm>
            <a:off x="706579" y="3303184"/>
            <a:ext cx="10778842" cy="343043"/>
          </a:xfrm>
          <a:prstGeom prst="rect">
            <a:avLst/>
          </a:prstGeom>
        </p:spPr>
        <p:txBody>
          <a:bodyPr wrap="square">
            <a:spAutoFit/>
          </a:bodyPr>
          <a:lstStyle/>
          <a:p>
            <a:pPr algn="ctr"/>
            <a:r>
              <a:rPr lang="en-US" dirty="0">
                <a:solidFill>
                  <a:schemeClr val="tx1">
                    <a:lumMod val="95000"/>
                    <a:lumOff val="5000"/>
                  </a:schemeClr>
                </a:solidFill>
              </a:rPr>
              <a:t>EXAMPLE:  A SOAP REQUEST</a:t>
            </a:r>
          </a:p>
        </p:txBody>
      </p:sp>
    </p:spTree>
    <p:extLst>
      <p:ext uri="{BB962C8B-B14F-4D97-AF65-F5344CB8AC3E}">
        <p14:creationId xmlns:p14="http://schemas.microsoft.com/office/powerpoint/2010/main" val="72858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577828"/>
            <a:ext cx="3860800" cy="366117"/>
          </a:xfrm>
        </p:spPr>
        <p:txBody>
          <a:bodyPr/>
          <a:lstStyle/>
          <a:p>
            <a:fld id="{9ADFED00-AB40-F848-A41A-BF582FBEF6A9}" type="slidenum">
              <a:rPr lang="en-US"/>
              <a:pPr/>
              <a:t>23</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XML-RPC and SOAP (late ‘90s – early ‘00s)</a:t>
            </a:r>
          </a:p>
        </p:txBody>
      </p:sp>
      <p:sp>
        <p:nvSpPr>
          <p:cNvPr id="10" name="Rectangle 9">
            <a:extLst>
              <a:ext uri="{FF2B5EF4-FFF2-40B4-BE49-F238E27FC236}">
                <a16:creationId xmlns:a16="http://schemas.microsoft.com/office/drawing/2014/main" id="{D881712B-E13A-6CDA-0DD5-43B39733F12E}"/>
              </a:ext>
            </a:extLst>
          </p:cNvPr>
          <p:cNvSpPr/>
          <p:nvPr/>
        </p:nvSpPr>
        <p:spPr>
          <a:xfrm>
            <a:off x="609600" y="861777"/>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11" name="Rectangle 10">
            <a:extLst>
              <a:ext uri="{FF2B5EF4-FFF2-40B4-BE49-F238E27FC236}">
                <a16:creationId xmlns:a16="http://schemas.microsoft.com/office/drawing/2014/main" id="{3CBBA912-8F40-B93B-3E1B-20E54A494FD0}"/>
              </a:ext>
            </a:extLst>
          </p:cNvPr>
          <p:cNvSpPr/>
          <p:nvPr/>
        </p:nvSpPr>
        <p:spPr>
          <a:xfrm>
            <a:off x="1717964" y="1068421"/>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12" name="Rectangle 11">
            <a:extLst>
              <a:ext uri="{FF2B5EF4-FFF2-40B4-BE49-F238E27FC236}">
                <a16:creationId xmlns:a16="http://schemas.microsoft.com/office/drawing/2014/main" id="{9E341AB1-3570-626C-2EBE-82B2EF6F1129}"/>
              </a:ext>
            </a:extLst>
          </p:cNvPr>
          <p:cNvSpPr/>
          <p:nvPr/>
        </p:nvSpPr>
        <p:spPr>
          <a:xfrm>
            <a:off x="2909456" y="1172665"/>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14" name="Rectangle 13">
            <a:extLst>
              <a:ext uri="{FF2B5EF4-FFF2-40B4-BE49-F238E27FC236}">
                <a16:creationId xmlns:a16="http://schemas.microsoft.com/office/drawing/2014/main" id="{61CE5E22-1300-FE1E-2C53-42DAFC3AD659}"/>
              </a:ext>
            </a:extLst>
          </p:cNvPr>
          <p:cNvSpPr/>
          <p:nvPr/>
        </p:nvSpPr>
        <p:spPr>
          <a:xfrm>
            <a:off x="4154059" y="1233050"/>
            <a:ext cx="6680200" cy="2924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SOAP RESPONSE</a:t>
            </a:r>
          </a:p>
        </p:txBody>
      </p:sp>
      <p:sp>
        <p:nvSpPr>
          <p:cNvPr id="15" name="Rectangle 14">
            <a:extLst>
              <a:ext uri="{FF2B5EF4-FFF2-40B4-BE49-F238E27FC236}">
                <a16:creationId xmlns:a16="http://schemas.microsoft.com/office/drawing/2014/main" id="{BB613E89-EFD5-F56A-2A74-210FEFEA39F0}"/>
              </a:ext>
            </a:extLst>
          </p:cNvPr>
          <p:cNvSpPr/>
          <p:nvPr/>
        </p:nvSpPr>
        <p:spPr>
          <a:xfrm>
            <a:off x="443345" y="2043663"/>
            <a:ext cx="10778842" cy="592342"/>
          </a:xfrm>
          <a:prstGeom prst="rect">
            <a:avLst/>
          </a:prstGeom>
        </p:spPr>
        <p:txBody>
          <a:bodyPr wrap="square">
            <a:spAutoFit/>
          </a:bodyPr>
          <a:lstStyle/>
          <a:p>
            <a:pPr algn="ctr"/>
            <a:r>
              <a:rPr lang="en-US" dirty="0">
                <a:solidFill>
                  <a:srgbClr val="FF0000"/>
                </a:solidFill>
              </a:rPr>
              <a:t>SOAP RESPONSES TOOK THE SAME STRUCTURE AS A REQUEST BUT HAD AN OPTIONAL OTHER VERB CALLED A “FAULT” THAT COULD BE RETURNED IF AN ERROR HAPPENED</a:t>
            </a:r>
          </a:p>
        </p:txBody>
      </p:sp>
      <p:sp>
        <p:nvSpPr>
          <p:cNvPr id="2" name="Rectangle 1">
            <a:extLst>
              <a:ext uri="{FF2B5EF4-FFF2-40B4-BE49-F238E27FC236}">
                <a16:creationId xmlns:a16="http://schemas.microsoft.com/office/drawing/2014/main" id="{370EEBF7-28A4-36A7-1947-2B0DA910266D}"/>
              </a:ext>
            </a:extLst>
          </p:cNvPr>
          <p:cNvSpPr/>
          <p:nvPr/>
        </p:nvSpPr>
        <p:spPr>
          <a:xfrm>
            <a:off x="842823" y="3151181"/>
            <a:ext cx="7802414" cy="3582519"/>
          </a:xfrm>
          <a:prstGeom prst="rect">
            <a:avLst/>
          </a:prstGeom>
        </p:spPr>
        <p:txBody>
          <a:bodyPr wrap="square">
            <a:spAutoFit/>
          </a:bodyPr>
          <a:lstStyle/>
          <a:p>
            <a:pPr latinLnBrk="1">
              <a:tabLst>
                <a:tab pos="217488" algn="l"/>
                <a:tab pos="449263" algn="l"/>
                <a:tab pos="627063" algn="l"/>
              </a:tabLst>
            </a:pPr>
            <a:r>
              <a:rPr lang="en-US" b="0" dirty="0">
                <a:latin typeface="SF Mono"/>
              </a:rPr>
              <a:t>&lt;?xml version="1.0"?&gt;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 </a:t>
            </a:r>
            <a:r>
              <a:rPr lang="en-US" b="0" dirty="0" err="1">
                <a:solidFill>
                  <a:srgbClr val="FF0000"/>
                </a:solidFill>
                <a:latin typeface="SF Mono"/>
              </a:rPr>
              <a:t>xmlns:soap</a:t>
            </a:r>
            <a:r>
              <a:rPr lang="en-US" b="0" dirty="0">
                <a:solidFill>
                  <a:srgbClr val="FF0000"/>
                </a:solidFill>
                <a:latin typeface="SF Mono"/>
              </a:rPr>
              <a:t>="http://www.w3.org/2003/05/soap-envelope"&gt;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h:LevelOfDetail</a:t>
            </a:r>
            <a:r>
              <a:rPr lang="en-US" b="0" dirty="0">
                <a:latin typeface="SF Mono"/>
              </a:rPr>
              <a:t>&gt; Summary &lt;/</a:t>
            </a:r>
            <a:r>
              <a:rPr lang="en-US" b="0" dirty="0" err="1">
                <a:latin typeface="SF Mono"/>
              </a:rPr>
              <a:t>h:LevelOfDetail</a:t>
            </a:r>
            <a:r>
              <a:rPr lang="en-US" b="0" dirty="0">
                <a:latin typeface="SF Mono"/>
              </a:rPr>
              <a:t>&gt;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m:GetUserResponse</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m:First-Name</a:t>
            </a:r>
            <a:r>
              <a:rPr lang="en-US" b="0" dirty="0">
                <a:latin typeface="SF Mono"/>
              </a:rPr>
              <a:t>&gt;B </a:t>
            </a:r>
            <a:r>
              <a:rPr lang="en-US" b="0" dirty="0" err="1">
                <a:latin typeface="SF Mono"/>
              </a:rPr>
              <a:t>rian</a:t>
            </a:r>
            <a:r>
              <a:rPr lang="en-US" b="0" dirty="0">
                <a:latin typeface="SF Mono"/>
              </a:rPr>
              <a:t>&lt;/</a:t>
            </a:r>
            <a:r>
              <a:rPr lang="en-US" b="0" dirty="0" err="1">
                <a:latin typeface="SF Mono"/>
              </a:rPr>
              <a:t>m:First-Name</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m:Last-Name</a:t>
            </a:r>
            <a:r>
              <a:rPr lang="en-US" b="0" dirty="0">
                <a:latin typeface="SF Mono"/>
              </a:rPr>
              <a:t>&gt;Mitchell&lt;/</a:t>
            </a:r>
            <a:r>
              <a:rPr lang="en-US" b="0" dirty="0" err="1">
                <a:latin typeface="SF Mono"/>
              </a:rPr>
              <a:t>m:Last-Name</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m:Gender</a:t>
            </a:r>
            <a:r>
              <a:rPr lang="en-US" b="0" dirty="0">
                <a:latin typeface="SF Mono"/>
              </a:rPr>
              <a:t>&gt;Male&lt;/</a:t>
            </a:r>
            <a:r>
              <a:rPr lang="en-US" b="0" dirty="0" err="1">
                <a:latin typeface="SF Mono"/>
              </a:rPr>
              <a:t>m:Gender</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m:OtherStuff</a:t>
            </a:r>
            <a:r>
              <a:rPr lang="en-US" b="0" dirty="0">
                <a:latin typeface="SF Mono"/>
              </a:rPr>
              <a:t>&gt;Foo-Bar&lt;/</a:t>
            </a:r>
            <a:r>
              <a:rPr lang="en-US" b="0" dirty="0" err="1">
                <a:latin typeface="SF Mono"/>
              </a:rPr>
              <a:t>m:OtherStuff</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m:GetUserResponse</a:t>
            </a:r>
            <a:r>
              <a:rPr lang="en-US" b="0" dirty="0">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&gt;</a:t>
            </a:r>
            <a:endParaRPr lang="en-US" b="0" i="0" dirty="0">
              <a:solidFill>
                <a:srgbClr val="FF0000"/>
              </a:solidFill>
              <a:effectLst/>
              <a:latin typeface="SF Mono"/>
            </a:endParaRPr>
          </a:p>
        </p:txBody>
      </p:sp>
      <p:sp>
        <p:nvSpPr>
          <p:cNvPr id="22" name="Rectangle 21">
            <a:extLst>
              <a:ext uri="{FF2B5EF4-FFF2-40B4-BE49-F238E27FC236}">
                <a16:creationId xmlns:a16="http://schemas.microsoft.com/office/drawing/2014/main" id="{1B21675C-D607-21B6-0B36-FAC7431DE2E5}"/>
              </a:ext>
            </a:extLst>
          </p:cNvPr>
          <p:cNvSpPr/>
          <p:nvPr/>
        </p:nvSpPr>
        <p:spPr>
          <a:xfrm rot="16200000">
            <a:off x="6892403" y="4797283"/>
            <a:ext cx="3121118" cy="384552"/>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Structure</a:t>
            </a:r>
          </a:p>
        </p:txBody>
      </p:sp>
      <p:sp>
        <p:nvSpPr>
          <p:cNvPr id="23" name="Rectangle 22">
            <a:extLst>
              <a:ext uri="{FF2B5EF4-FFF2-40B4-BE49-F238E27FC236}">
                <a16:creationId xmlns:a16="http://schemas.microsoft.com/office/drawing/2014/main" id="{6897105F-F407-DE0A-5102-1C6FA145EA60}"/>
              </a:ext>
            </a:extLst>
          </p:cNvPr>
          <p:cNvSpPr/>
          <p:nvPr/>
        </p:nvSpPr>
        <p:spPr>
          <a:xfrm>
            <a:off x="8747778" y="3633816"/>
            <a:ext cx="2349713" cy="698948"/>
          </a:xfrm>
          <a:prstGeom prst="rect">
            <a:avLst/>
          </a:prstGeom>
          <a:solidFill>
            <a:srgbClr val="0432FF"/>
          </a:solidFill>
          <a:ln>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Header</a:t>
            </a:r>
          </a:p>
        </p:txBody>
      </p:sp>
      <p:sp>
        <p:nvSpPr>
          <p:cNvPr id="24" name="Rectangle 23">
            <a:extLst>
              <a:ext uri="{FF2B5EF4-FFF2-40B4-BE49-F238E27FC236}">
                <a16:creationId xmlns:a16="http://schemas.microsoft.com/office/drawing/2014/main" id="{93CC51CE-DEFB-165E-A0A8-0DCDDF6BA2F9}"/>
              </a:ext>
            </a:extLst>
          </p:cNvPr>
          <p:cNvSpPr/>
          <p:nvPr/>
        </p:nvSpPr>
        <p:spPr>
          <a:xfrm>
            <a:off x="8747777" y="4332765"/>
            <a:ext cx="2349713" cy="191563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Payload</a:t>
            </a:r>
            <a:br>
              <a:rPr lang="en-US" dirty="0">
                <a:solidFill>
                  <a:schemeClr val="bg1"/>
                </a:solidFill>
              </a:rPr>
            </a:br>
            <a:r>
              <a:rPr lang="en-US" dirty="0">
                <a:solidFill>
                  <a:schemeClr val="bg1"/>
                </a:solidFill>
              </a:rPr>
              <a:t>(any XML)</a:t>
            </a:r>
          </a:p>
        </p:txBody>
      </p:sp>
      <p:sp>
        <p:nvSpPr>
          <p:cNvPr id="25" name="Rectangle 24">
            <a:extLst>
              <a:ext uri="{FF2B5EF4-FFF2-40B4-BE49-F238E27FC236}">
                <a16:creationId xmlns:a16="http://schemas.microsoft.com/office/drawing/2014/main" id="{E94407E6-6743-9375-D035-1AC0211847C6}"/>
              </a:ext>
            </a:extLst>
          </p:cNvPr>
          <p:cNvSpPr/>
          <p:nvPr/>
        </p:nvSpPr>
        <p:spPr>
          <a:xfrm>
            <a:off x="706579" y="2618342"/>
            <a:ext cx="10778842" cy="343043"/>
          </a:xfrm>
          <a:prstGeom prst="rect">
            <a:avLst/>
          </a:prstGeom>
        </p:spPr>
        <p:txBody>
          <a:bodyPr wrap="square">
            <a:spAutoFit/>
          </a:bodyPr>
          <a:lstStyle/>
          <a:p>
            <a:pPr algn="ctr"/>
            <a:r>
              <a:rPr lang="en-US" dirty="0">
                <a:solidFill>
                  <a:schemeClr val="tx1">
                    <a:lumMod val="95000"/>
                    <a:lumOff val="5000"/>
                  </a:schemeClr>
                </a:solidFill>
              </a:rPr>
              <a:t>EXAMPLE:  A SOAP RESPONSE</a:t>
            </a:r>
          </a:p>
        </p:txBody>
      </p:sp>
    </p:spTree>
    <p:extLst>
      <p:ext uri="{BB962C8B-B14F-4D97-AF65-F5344CB8AC3E}">
        <p14:creationId xmlns:p14="http://schemas.microsoft.com/office/powerpoint/2010/main" val="38163017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577828"/>
            <a:ext cx="3860800" cy="366117"/>
          </a:xfrm>
        </p:spPr>
        <p:txBody>
          <a:bodyPr/>
          <a:lstStyle/>
          <a:p>
            <a:fld id="{9ADFED00-AB40-F848-A41A-BF582FBEF6A9}" type="slidenum">
              <a:rPr lang="en-US"/>
              <a:pPr/>
              <a:t>24</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XML-RPC and SOAP (late ‘90s – early ‘00s)</a:t>
            </a:r>
          </a:p>
        </p:txBody>
      </p:sp>
      <p:sp>
        <p:nvSpPr>
          <p:cNvPr id="10" name="Rectangle 9">
            <a:extLst>
              <a:ext uri="{FF2B5EF4-FFF2-40B4-BE49-F238E27FC236}">
                <a16:creationId xmlns:a16="http://schemas.microsoft.com/office/drawing/2014/main" id="{D881712B-E13A-6CDA-0DD5-43B39733F12E}"/>
              </a:ext>
            </a:extLst>
          </p:cNvPr>
          <p:cNvSpPr/>
          <p:nvPr/>
        </p:nvSpPr>
        <p:spPr>
          <a:xfrm>
            <a:off x="609600" y="861777"/>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11" name="Rectangle 10">
            <a:extLst>
              <a:ext uri="{FF2B5EF4-FFF2-40B4-BE49-F238E27FC236}">
                <a16:creationId xmlns:a16="http://schemas.microsoft.com/office/drawing/2014/main" id="{3CBBA912-8F40-B93B-3E1B-20E54A494FD0}"/>
              </a:ext>
            </a:extLst>
          </p:cNvPr>
          <p:cNvSpPr/>
          <p:nvPr/>
        </p:nvSpPr>
        <p:spPr>
          <a:xfrm>
            <a:off x="1717964" y="1068421"/>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12" name="Rectangle 11">
            <a:extLst>
              <a:ext uri="{FF2B5EF4-FFF2-40B4-BE49-F238E27FC236}">
                <a16:creationId xmlns:a16="http://schemas.microsoft.com/office/drawing/2014/main" id="{9E341AB1-3570-626C-2EBE-82B2EF6F1129}"/>
              </a:ext>
            </a:extLst>
          </p:cNvPr>
          <p:cNvSpPr/>
          <p:nvPr/>
        </p:nvSpPr>
        <p:spPr>
          <a:xfrm>
            <a:off x="2909456" y="1172665"/>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14" name="Rectangle 13">
            <a:extLst>
              <a:ext uri="{FF2B5EF4-FFF2-40B4-BE49-F238E27FC236}">
                <a16:creationId xmlns:a16="http://schemas.microsoft.com/office/drawing/2014/main" id="{61CE5E22-1300-FE1E-2C53-42DAFC3AD659}"/>
              </a:ext>
            </a:extLst>
          </p:cNvPr>
          <p:cNvSpPr/>
          <p:nvPr/>
        </p:nvSpPr>
        <p:spPr>
          <a:xfrm>
            <a:off x="4154059" y="1233050"/>
            <a:ext cx="6680200" cy="2924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SOAP RESPONSE</a:t>
            </a:r>
          </a:p>
        </p:txBody>
      </p:sp>
      <p:sp>
        <p:nvSpPr>
          <p:cNvPr id="15" name="Rectangle 14">
            <a:extLst>
              <a:ext uri="{FF2B5EF4-FFF2-40B4-BE49-F238E27FC236}">
                <a16:creationId xmlns:a16="http://schemas.microsoft.com/office/drawing/2014/main" id="{BB613E89-EFD5-F56A-2A74-210FEFEA39F0}"/>
              </a:ext>
            </a:extLst>
          </p:cNvPr>
          <p:cNvSpPr/>
          <p:nvPr/>
        </p:nvSpPr>
        <p:spPr>
          <a:xfrm>
            <a:off x="443345" y="2043663"/>
            <a:ext cx="10778842" cy="592342"/>
          </a:xfrm>
          <a:prstGeom prst="rect">
            <a:avLst/>
          </a:prstGeom>
        </p:spPr>
        <p:txBody>
          <a:bodyPr wrap="square">
            <a:spAutoFit/>
          </a:bodyPr>
          <a:lstStyle/>
          <a:p>
            <a:pPr algn="ctr"/>
            <a:r>
              <a:rPr lang="en-US" dirty="0">
                <a:solidFill>
                  <a:srgbClr val="FF0000"/>
                </a:solidFill>
              </a:rPr>
              <a:t>SOAP RESPONSES TOOK THE SAME STRUCTURE AS A REQUEST BUT HAD AN OPTIONAL OTHER VERB CALLED A “FAULT” THAT COULD BE RETURNED IF AN ERROR HAPPENED</a:t>
            </a:r>
          </a:p>
        </p:txBody>
      </p:sp>
      <p:sp>
        <p:nvSpPr>
          <p:cNvPr id="2" name="Rectangle 1">
            <a:extLst>
              <a:ext uri="{FF2B5EF4-FFF2-40B4-BE49-F238E27FC236}">
                <a16:creationId xmlns:a16="http://schemas.microsoft.com/office/drawing/2014/main" id="{370EEBF7-28A4-36A7-1947-2B0DA910266D}"/>
              </a:ext>
            </a:extLst>
          </p:cNvPr>
          <p:cNvSpPr/>
          <p:nvPr/>
        </p:nvSpPr>
        <p:spPr>
          <a:xfrm>
            <a:off x="842823" y="3151181"/>
            <a:ext cx="7802414" cy="3083921"/>
          </a:xfrm>
          <a:prstGeom prst="rect">
            <a:avLst/>
          </a:prstGeom>
        </p:spPr>
        <p:txBody>
          <a:bodyPr wrap="square">
            <a:spAutoFit/>
          </a:bodyPr>
          <a:lstStyle/>
          <a:p>
            <a:pPr latinLnBrk="1">
              <a:tabLst>
                <a:tab pos="217488" algn="l"/>
                <a:tab pos="449263" algn="l"/>
                <a:tab pos="627063" algn="l"/>
              </a:tabLst>
            </a:pPr>
            <a:r>
              <a:rPr lang="en-US" b="0" dirty="0">
                <a:latin typeface="SF Mono"/>
              </a:rPr>
              <a:t>&lt;?xml version="1.0"?&gt;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 </a:t>
            </a:r>
            <a:r>
              <a:rPr lang="en-US" b="0" dirty="0" err="1">
                <a:solidFill>
                  <a:srgbClr val="FF0000"/>
                </a:solidFill>
                <a:latin typeface="SF Mono"/>
              </a:rPr>
              <a:t>xmlns:soap</a:t>
            </a:r>
            <a:r>
              <a:rPr lang="en-US" b="0" dirty="0">
                <a:solidFill>
                  <a:srgbClr val="FF0000"/>
                </a:solidFill>
                <a:latin typeface="SF Mono"/>
              </a:rPr>
              <a:t>="http://www.w3.org/2003/05/soap-envelope"&gt;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h:LevelOfDetail</a:t>
            </a:r>
            <a:r>
              <a:rPr lang="en-US" b="0" dirty="0">
                <a:latin typeface="SF Mono"/>
              </a:rPr>
              <a:t>&gt; Summary &lt;/</a:t>
            </a:r>
            <a:r>
              <a:rPr lang="en-US" b="0" dirty="0" err="1">
                <a:latin typeface="SF Mono"/>
              </a:rPr>
              <a:t>h:LevelOfDetail</a:t>
            </a:r>
            <a:r>
              <a:rPr lang="en-US" b="0" dirty="0">
                <a:latin typeface="SF Mono"/>
              </a:rPr>
              <a:t>&gt;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00B050"/>
                </a:solidFill>
                <a:latin typeface="SF Mono"/>
              </a:rPr>
              <a:t>	</a:t>
            </a:r>
            <a:r>
              <a:rPr lang="en-US" b="0" dirty="0">
                <a:solidFill>
                  <a:srgbClr val="7030A0"/>
                </a:solidFill>
                <a:latin typeface="SF Mono"/>
              </a:rPr>
              <a:t>&lt;/</a:t>
            </a:r>
            <a:r>
              <a:rPr lang="en-US" b="0" dirty="0" err="1">
                <a:solidFill>
                  <a:srgbClr val="7030A0"/>
                </a:solidFill>
                <a:latin typeface="SF Mono"/>
              </a:rPr>
              <a:t>soap:Fault</a:t>
            </a:r>
            <a:r>
              <a:rPr lang="en-US" b="0" dirty="0">
                <a:solidFill>
                  <a:srgbClr val="7030A0"/>
                </a:solidFill>
                <a:latin typeface="SF Mono"/>
              </a:rPr>
              <a:t>&gt;</a:t>
            </a:r>
          </a:p>
          <a:p>
            <a:pPr latinLnBrk="1">
              <a:tabLst>
                <a:tab pos="217488" algn="l"/>
                <a:tab pos="449263" algn="l"/>
                <a:tab pos="627063" algn="l"/>
              </a:tabLst>
            </a:pPr>
            <a:r>
              <a:rPr lang="en-US" b="0" dirty="0">
                <a:solidFill>
                  <a:srgbClr val="00B050"/>
                </a:solidFill>
                <a:latin typeface="SF Mono"/>
              </a:rPr>
              <a:t>		</a:t>
            </a:r>
            <a:r>
              <a:rPr lang="en-US" b="0" dirty="0">
                <a:latin typeface="SF Mono"/>
              </a:rPr>
              <a:t>&lt;Code&gt;1234&lt;/Code&gt;</a:t>
            </a:r>
          </a:p>
          <a:p>
            <a:pPr latinLnBrk="1">
              <a:tabLst>
                <a:tab pos="217488" algn="l"/>
                <a:tab pos="449263" algn="l"/>
                <a:tab pos="627063" algn="l"/>
              </a:tabLst>
            </a:pPr>
            <a:r>
              <a:rPr lang="en-US" b="0" dirty="0">
                <a:latin typeface="SF Mono"/>
              </a:rPr>
              <a:t>		&lt;Message&gt;User Not Found&lt;/Message&gt;</a:t>
            </a:r>
          </a:p>
          <a:p>
            <a:pPr latinLnBrk="1">
              <a:tabLst>
                <a:tab pos="217488" algn="l"/>
                <a:tab pos="449263" algn="l"/>
                <a:tab pos="627063" algn="l"/>
              </a:tabLst>
            </a:pPr>
            <a:r>
              <a:rPr lang="en-US" b="0" dirty="0">
                <a:solidFill>
                  <a:srgbClr val="00B050"/>
                </a:solidFill>
                <a:latin typeface="SF Mono"/>
              </a:rPr>
              <a:t>	</a:t>
            </a:r>
            <a:r>
              <a:rPr lang="en-US" b="0" dirty="0">
                <a:solidFill>
                  <a:srgbClr val="7030A0"/>
                </a:solidFill>
                <a:latin typeface="SF Mono"/>
              </a:rPr>
              <a:t>&lt;/</a:t>
            </a:r>
            <a:r>
              <a:rPr lang="en-US" b="0" dirty="0" err="1">
                <a:solidFill>
                  <a:srgbClr val="7030A0"/>
                </a:solidFill>
                <a:latin typeface="SF Mono"/>
              </a:rPr>
              <a:t>soap:Fault</a:t>
            </a:r>
            <a:r>
              <a:rPr lang="en-US" b="0" dirty="0">
                <a:solidFill>
                  <a:srgbClr val="7030A0"/>
                </a:solidFill>
                <a:latin typeface="SF Mono"/>
              </a:rPr>
              <a:t>&gt;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&gt;</a:t>
            </a:r>
            <a:endParaRPr lang="en-US" b="0" i="0" dirty="0">
              <a:solidFill>
                <a:srgbClr val="FF0000"/>
              </a:solidFill>
              <a:effectLst/>
              <a:latin typeface="SF Mono"/>
            </a:endParaRPr>
          </a:p>
        </p:txBody>
      </p:sp>
      <p:sp>
        <p:nvSpPr>
          <p:cNvPr id="22" name="Rectangle 21">
            <a:extLst>
              <a:ext uri="{FF2B5EF4-FFF2-40B4-BE49-F238E27FC236}">
                <a16:creationId xmlns:a16="http://schemas.microsoft.com/office/drawing/2014/main" id="{1B21675C-D607-21B6-0B36-FAC7431DE2E5}"/>
              </a:ext>
            </a:extLst>
          </p:cNvPr>
          <p:cNvSpPr/>
          <p:nvPr/>
        </p:nvSpPr>
        <p:spPr>
          <a:xfrm rot="16200000">
            <a:off x="6892403" y="4797283"/>
            <a:ext cx="3121118" cy="384552"/>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Structure</a:t>
            </a:r>
          </a:p>
        </p:txBody>
      </p:sp>
      <p:sp>
        <p:nvSpPr>
          <p:cNvPr id="23" name="Rectangle 22">
            <a:extLst>
              <a:ext uri="{FF2B5EF4-FFF2-40B4-BE49-F238E27FC236}">
                <a16:creationId xmlns:a16="http://schemas.microsoft.com/office/drawing/2014/main" id="{6897105F-F407-DE0A-5102-1C6FA145EA60}"/>
              </a:ext>
            </a:extLst>
          </p:cNvPr>
          <p:cNvSpPr/>
          <p:nvPr/>
        </p:nvSpPr>
        <p:spPr>
          <a:xfrm>
            <a:off x="8747778" y="3633816"/>
            <a:ext cx="2349713" cy="698948"/>
          </a:xfrm>
          <a:prstGeom prst="rect">
            <a:avLst/>
          </a:prstGeom>
          <a:solidFill>
            <a:srgbClr val="0432FF"/>
          </a:solidFill>
          <a:ln>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Header</a:t>
            </a:r>
          </a:p>
        </p:txBody>
      </p:sp>
      <p:sp>
        <p:nvSpPr>
          <p:cNvPr id="24" name="Rectangle 23">
            <a:extLst>
              <a:ext uri="{FF2B5EF4-FFF2-40B4-BE49-F238E27FC236}">
                <a16:creationId xmlns:a16="http://schemas.microsoft.com/office/drawing/2014/main" id="{93CC51CE-DEFB-165E-A0A8-0DCDDF6BA2F9}"/>
              </a:ext>
            </a:extLst>
          </p:cNvPr>
          <p:cNvSpPr/>
          <p:nvPr/>
        </p:nvSpPr>
        <p:spPr>
          <a:xfrm>
            <a:off x="8747777" y="4332765"/>
            <a:ext cx="2349713" cy="191563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Payload</a:t>
            </a:r>
            <a:br>
              <a:rPr lang="en-US" dirty="0">
                <a:solidFill>
                  <a:schemeClr val="bg1"/>
                </a:solidFill>
              </a:rPr>
            </a:br>
            <a:r>
              <a:rPr lang="en-US" dirty="0">
                <a:solidFill>
                  <a:schemeClr val="bg1"/>
                </a:solidFill>
              </a:rPr>
              <a:t>(any XML)</a:t>
            </a:r>
          </a:p>
        </p:txBody>
      </p:sp>
      <p:sp>
        <p:nvSpPr>
          <p:cNvPr id="25" name="Rectangle 24">
            <a:extLst>
              <a:ext uri="{FF2B5EF4-FFF2-40B4-BE49-F238E27FC236}">
                <a16:creationId xmlns:a16="http://schemas.microsoft.com/office/drawing/2014/main" id="{E94407E6-6743-9375-D035-1AC0211847C6}"/>
              </a:ext>
            </a:extLst>
          </p:cNvPr>
          <p:cNvSpPr/>
          <p:nvPr/>
        </p:nvSpPr>
        <p:spPr>
          <a:xfrm>
            <a:off x="706579" y="2618342"/>
            <a:ext cx="10778842" cy="343043"/>
          </a:xfrm>
          <a:prstGeom prst="rect">
            <a:avLst/>
          </a:prstGeom>
        </p:spPr>
        <p:txBody>
          <a:bodyPr wrap="square">
            <a:spAutoFit/>
          </a:bodyPr>
          <a:lstStyle/>
          <a:p>
            <a:pPr algn="ctr"/>
            <a:r>
              <a:rPr lang="en-US" dirty="0">
                <a:solidFill>
                  <a:schemeClr val="tx1">
                    <a:lumMod val="95000"/>
                    <a:lumOff val="5000"/>
                  </a:schemeClr>
                </a:solidFill>
              </a:rPr>
              <a:t>EXAMPLE:  A SOAP RESPONSE WITH A FAULT</a:t>
            </a:r>
          </a:p>
        </p:txBody>
      </p:sp>
    </p:spTree>
    <p:extLst>
      <p:ext uri="{BB962C8B-B14F-4D97-AF65-F5344CB8AC3E}">
        <p14:creationId xmlns:p14="http://schemas.microsoft.com/office/powerpoint/2010/main" val="19539859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25</a:t>
            </a:fld>
            <a:endParaRPr lang="en-US"/>
          </a:p>
        </p:txBody>
      </p:sp>
      <p:sp>
        <p:nvSpPr>
          <p:cNvPr id="680962" name="Rectangle 2"/>
          <p:cNvSpPr>
            <a:spLocks noGrp="1" noChangeArrowheads="1"/>
          </p:cNvSpPr>
          <p:nvPr>
            <p:ph type="title"/>
          </p:nvPr>
        </p:nvSpPr>
        <p:spPr/>
        <p:txBody>
          <a:bodyPr/>
          <a:lstStyle/>
          <a:p>
            <a:r>
              <a:rPr lang="en-US" dirty="0"/>
              <a:t>SOAP Protocol</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205886"/>
            <a:ext cx="10024872" cy="4114800"/>
          </a:xfrm>
        </p:spPr>
        <p:txBody>
          <a:bodyPr/>
          <a:lstStyle/>
          <a:p>
            <a:r>
              <a:rPr lang="en-US" sz="2400" dirty="0"/>
              <a:t>The Soap protocol used XML and wrapped SOAP messages in the &lt;Envelope&gt; tag</a:t>
            </a:r>
          </a:p>
          <a:p>
            <a:r>
              <a:rPr lang="en-US" sz="2400" dirty="0"/>
              <a:t>The &lt;Envelope&gt; tag was allowed to encapsulate the &lt;Header&gt;, &lt;Body&gt;, and &lt;Fault&gt; tags</a:t>
            </a:r>
          </a:p>
          <a:p>
            <a:r>
              <a:rPr lang="en-US" sz="2400" dirty="0"/>
              <a:t>ISSUES</a:t>
            </a:r>
          </a:p>
          <a:p>
            <a:pPr lvl="1"/>
            <a:r>
              <a:rPr lang="en-US" sz="1950" dirty="0"/>
              <a:t>The data contained under the standard tags was not standardized beyond having to be valid XML, thus techniques had to be used to communicate data schema expectations between the client and the server</a:t>
            </a:r>
          </a:p>
          <a:p>
            <a:pPr lvl="1"/>
            <a:r>
              <a:rPr lang="en-US" sz="1950" dirty="0"/>
              <a:t>Every request customized what was expected of the server, and every response had to react to the request</a:t>
            </a:r>
          </a:p>
          <a:p>
            <a:pPr lvl="1"/>
            <a:r>
              <a:rPr lang="en-US" sz="1950" dirty="0"/>
              <a:t>XML processing is verbose and tends not to be super performant for large payloads</a:t>
            </a:r>
          </a:p>
          <a:p>
            <a:pPr lvl="1"/>
            <a:r>
              <a:rPr lang="en-US" sz="1950" dirty="0"/>
              <a:t>SOAP was encapsulated inside of the HTTP packet, yet it took zero advantage of the HTTP protocol itself</a:t>
            </a:r>
            <a:endParaRPr lang="en-US" sz="1550" dirty="0"/>
          </a:p>
          <a:p>
            <a:pPr lvl="1"/>
            <a:endParaRPr lang="en-US" sz="2000" dirty="0"/>
          </a:p>
        </p:txBody>
      </p:sp>
    </p:spTree>
    <p:extLst>
      <p:ext uri="{BB962C8B-B14F-4D97-AF65-F5344CB8AC3E}">
        <p14:creationId xmlns:p14="http://schemas.microsoft.com/office/powerpoint/2010/main" val="40728224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26</a:t>
            </a:fld>
            <a:endParaRPr lang="en-US"/>
          </a:p>
        </p:txBody>
      </p:sp>
      <p:sp>
        <p:nvSpPr>
          <p:cNvPr id="680962" name="Rectangle 2"/>
          <p:cNvSpPr>
            <a:spLocks noGrp="1" noChangeArrowheads="1"/>
          </p:cNvSpPr>
          <p:nvPr>
            <p:ph type="title"/>
          </p:nvPr>
        </p:nvSpPr>
        <p:spPr/>
        <p:txBody>
          <a:bodyPr/>
          <a:lstStyle/>
          <a:p>
            <a:r>
              <a:rPr lang="en-US" dirty="0"/>
              <a:t>SOAP – Design by Contract</a:t>
            </a:r>
          </a:p>
        </p:txBody>
      </p:sp>
      <p:sp>
        <p:nvSpPr>
          <p:cNvPr id="680963" name="Rectangle 3" descr="Rectangle: Click to edit Master text styles&#10;Second level&#10;Third level&#10;Fourth level&#10;Fifth level"/>
          <p:cNvSpPr>
            <a:spLocks noGrp="1" noChangeArrowheads="1"/>
          </p:cNvSpPr>
          <p:nvPr>
            <p:ph type="body" idx="1"/>
          </p:nvPr>
        </p:nvSpPr>
        <p:spPr>
          <a:xfrm>
            <a:off x="401782" y="1205886"/>
            <a:ext cx="10706654" cy="4114800"/>
          </a:xfrm>
        </p:spPr>
        <p:txBody>
          <a:bodyPr/>
          <a:lstStyle/>
          <a:p>
            <a:r>
              <a:rPr lang="en-US" sz="2400" dirty="0"/>
              <a:t>To address the fact that every SOAP request and response could be structured in any way, best practice evolved to “design by contract”</a:t>
            </a:r>
          </a:p>
          <a:p>
            <a:r>
              <a:rPr lang="en-US" sz="2400" dirty="0"/>
              <a:t>The definition of the structure and semantics of requests and replies was defined in an XML quasi-schema language called XSLT</a:t>
            </a:r>
          </a:p>
          <a:p>
            <a:r>
              <a:rPr lang="en-US" sz="2400" dirty="0"/>
              <a:t>Tools parsed XSLT and generated custom proxies and stubs to serialize and deserialize to SOAP request and response structures</a:t>
            </a:r>
            <a:endParaRPr lang="en-US" sz="1550" dirty="0"/>
          </a:p>
          <a:p>
            <a:pPr lvl="1"/>
            <a:endParaRPr lang="en-US" sz="2000" dirty="0"/>
          </a:p>
        </p:txBody>
      </p:sp>
      <p:sp>
        <p:nvSpPr>
          <p:cNvPr id="5" name="Rectangle 4">
            <a:extLst>
              <a:ext uri="{FF2B5EF4-FFF2-40B4-BE49-F238E27FC236}">
                <a16:creationId xmlns:a16="http://schemas.microsoft.com/office/drawing/2014/main" id="{B492D9EF-DBEF-D2FD-CBBB-35FFA2CBFD17}"/>
              </a:ext>
            </a:extLst>
          </p:cNvPr>
          <p:cNvSpPr/>
          <p:nvPr/>
        </p:nvSpPr>
        <p:spPr>
          <a:xfrm>
            <a:off x="595748" y="4764380"/>
            <a:ext cx="1524000" cy="111261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XSLT</a:t>
            </a:r>
            <a:br>
              <a:rPr lang="en-US" dirty="0">
                <a:solidFill>
                  <a:schemeClr val="bg1"/>
                </a:solidFill>
              </a:rPr>
            </a:br>
            <a:r>
              <a:rPr lang="en-US" dirty="0">
                <a:solidFill>
                  <a:schemeClr val="bg1"/>
                </a:solidFill>
              </a:rPr>
              <a:t>Definition</a:t>
            </a:r>
            <a:br>
              <a:rPr lang="en-US" dirty="0">
                <a:solidFill>
                  <a:schemeClr val="bg1"/>
                </a:solidFill>
              </a:rPr>
            </a:br>
            <a:r>
              <a:rPr lang="en-US" dirty="0">
                <a:solidFill>
                  <a:schemeClr val="bg1"/>
                </a:solidFill>
              </a:rPr>
              <a:t>(in XML)</a:t>
            </a:r>
          </a:p>
        </p:txBody>
      </p:sp>
      <p:sp>
        <p:nvSpPr>
          <p:cNvPr id="6" name="Rectangle 5">
            <a:extLst>
              <a:ext uri="{FF2B5EF4-FFF2-40B4-BE49-F238E27FC236}">
                <a16:creationId xmlns:a16="http://schemas.microsoft.com/office/drawing/2014/main" id="{FB67EC23-A946-25A8-73DF-A8CAFAB050C8}"/>
              </a:ext>
            </a:extLst>
          </p:cNvPr>
          <p:cNvSpPr/>
          <p:nvPr/>
        </p:nvSpPr>
        <p:spPr>
          <a:xfrm>
            <a:off x="2590802" y="4764380"/>
            <a:ext cx="1524000" cy="1112612"/>
          </a:xfrm>
          <a:prstGeom prst="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XSLT</a:t>
            </a:r>
            <a:br>
              <a:rPr lang="en-US" dirty="0">
                <a:solidFill>
                  <a:schemeClr val="bg1"/>
                </a:solidFill>
              </a:rPr>
            </a:br>
            <a:r>
              <a:rPr lang="en-US" dirty="0">
                <a:solidFill>
                  <a:schemeClr val="bg1"/>
                </a:solidFill>
              </a:rPr>
              <a:t>Compiler</a:t>
            </a:r>
          </a:p>
        </p:txBody>
      </p:sp>
      <p:cxnSp>
        <p:nvCxnSpPr>
          <p:cNvPr id="3" name="Straight Arrow Connector 2">
            <a:extLst>
              <a:ext uri="{FF2B5EF4-FFF2-40B4-BE49-F238E27FC236}">
                <a16:creationId xmlns:a16="http://schemas.microsoft.com/office/drawing/2014/main" id="{F1C50474-C841-56EB-9B4A-A6DBB8652882}"/>
              </a:ext>
            </a:extLst>
          </p:cNvPr>
          <p:cNvCxnSpPr>
            <a:stCxn id="5" idx="3"/>
            <a:endCxn id="6" idx="1"/>
          </p:cNvCxnSpPr>
          <p:nvPr/>
        </p:nvCxnSpPr>
        <p:spPr>
          <a:xfrm>
            <a:off x="2119748" y="5320686"/>
            <a:ext cx="471054"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B446791-D217-940F-88D4-35C9A9FA7171}"/>
              </a:ext>
            </a:extLst>
          </p:cNvPr>
          <p:cNvSpPr/>
          <p:nvPr/>
        </p:nvSpPr>
        <p:spPr>
          <a:xfrm>
            <a:off x="4585856" y="4780899"/>
            <a:ext cx="2524437" cy="1112612"/>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Serialization and Deserialization Code</a:t>
            </a:r>
          </a:p>
        </p:txBody>
      </p:sp>
      <p:cxnSp>
        <p:nvCxnSpPr>
          <p:cNvPr id="10" name="Straight Arrow Connector 9">
            <a:extLst>
              <a:ext uri="{FF2B5EF4-FFF2-40B4-BE49-F238E27FC236}">
                <a16:creationId xmlns:a16="http://schemas.microsoft.com/office/drawing/2014/main" id="{4764FFFC-B623-2953-D5FA-322315FD6A9D}"/>
              </a:ext>
            </a:extLst>
          </p:cNvPr>
          <p:cNvCxnSpPr/>
          <p:nvPr/>
        </p:nvCxnSpPr>
        <p:spPr>
          <a:xfrm>
            <a:off x="4114802" y="5365455"/>
            <a:ext cx="471054"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003AD7CA-9BAF-19BD-E4A1-02BDD06C8387}"/>
              </a:ext>
            </a:extLst>
          </p:cNvPr>
          <p:cNvSpPr/>
          <p:nvPr/>
        </p:nvSpPr>
        <p:spPr>
          <a:xfrm>
            <a:off x="7707748" y="4625096"/>
            <a:ext cx="1976582" cy="611397"/>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a:t>
            </a:r>
            <a:br>
              <a:rPr lang="en-US" dirty="0">
                <a:solidFill>
                  <a:schemeClr val="bg1"/>
                </a:solidFill>
              </a:rPr>
            </a:br>
            <a:r>
              <a:rPr lang="en-US" dirty="0">
                <a:solidFill>
                  <a:schemeClr val="bg1"/>
                </a:solidFill>
              </a:rPr>
              <a:t>Client Code</a:t>
            </a:r>
          </a:p>
        </p:txBody>
      </p:sp>
      <p:cxnSp>
        <p:nvCxnSpPr>
          <p:cNvPr id="12" name="Straight Arrow Connector 11">
            <a:extLst>
              <a:ext uri="{FF2B5EF4-FFF2-40B4-BE49-F238E27FC236}">
                <a16:creationId xmlns:a16="http://schemas.microsoft.com/office/drawing/2014/main" id="{4E2CFBAD-2D52-A24C-A155-2E9DB89B042B}"/>
              </a:ext>
            </a:extLst>
          </p:cNvPr>
          <p:cNvCxnSpPr>
            <a:cxnSpLocks/>
            <a:stCxn id="11" idx="1"/>
          </p:cNvCxnSpPr>
          <p:nvPr/>
        </p:nvCxnSpPr>
        <p:spPr>
          <a:xfrm flipH="1">
            <a:off x="7110293" y="4930795"/>
            <a:ext cx="597455" cy="277435"/>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DAEA277-ABA6-7400-C8C6-61D48A6C1EDE}"/>
              </a:ext>
            </a:extLst>
          </p:cNvPr>
          <p:cNvSpPr/>
          <p:nvPr/>
        </p:nvSpPr>
        <p:spPr>
          <a:xfrm>
            <a:off x="7707748" y="5349618"/>
            <a:ext cx="1976582" cy="611397"/>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a:t>
            </a:r>
            <a:br>
              <a:rPr lang="en-US" dirty="0">
                <a:solidFill>
                  <a:schemeClr val="bg1"/>
                </a:solidFill>
              </a:rPr>
            </a:br>
            <a:r>
              <a:rPr lang="en-US" dirty="0">
                <a:solidFill>
                  <a:schemeClr val="bg1"/>
                </a:solidFill>
              </a:rPr>
              <a:t>Server Code</a:t>
            </a:r>
          </a:p>
        </p:txBody>
      </p:sp>
      <p:cxnSp>
        <p:nvCxnSpPr>
          <p:cNvPr id="17" name="Straight Arrow Connector 16">
            <a:extLst>
              <a:ext uri="{FF2B5EF4-FFF2-40B4-BE49-F238E27FC236}">
                <a16:creationId xmlns:a16="http://schemas.microsoft.com/office/drawing/2014/main" id="{E0D88AEF-7AE1-EEC1-E8D2-172B6A29F6A2}"/>
              </a:ext>
            </a:extLst>
          </p:cNvPr>
          <p:cNvCxnSpPr>
            <a:cxnSpLocks/>
            <a:stCxn id="16" idx="1"/>
          </p:cNvCxnSpPr>
          <p:nvPr/>
        </p:nvCxnSpPr>
        <p:spPr>
          <a:xfrm flipH="1" flipV="1">
            <a:off x="7110293" y="5506664"/>
            <a:ext cx="597455" cy="14865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6555E63-E38A-6025-C162-4B75D67B37F3}"/>
              </a:ext>
            </a:extLst>
          </p:cNvPr>
          <p:cNvSpPr/>
          <p:nvPr/>
        </p:nvSpPr>
        <p:spPr>
          <a:xfrm>
            <a:off x="9849729" y="4625096"/>
            <a:ext cx="1627309" cy="133591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a:t>
            </a:r>
            <a:br>
              <a:rPr lang="en-US" dirty="0">
                <a:solidFill>
                  <a:schemeClr val="bg1"/>
                </a:solidFill>
              </a:rPr>
            </a:br>
            <a:r>
              <a:rPr lang="en-US" dirty="0">
                <a:solidFill>
                  <a:schemeClr val="bg1"/>
                </a:solidFill>
              </a:rPr>
              <a:t>Runtime</a:t>
            </a:r>
          </a:p>
        </p:txBody>
      </p:sp>
    </p:spTree>
    <p:extLst>
      <p:ext uri="{BB962C8B-B14F-4D97-AF65-F5344CB8AC3E}">
        <p14:creationId xmlns:p14="http://schemas.microsoft.com/office/powerpoint/2010/main" val="28738479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27</a:t>
            </a:fld>
            <a:endParaRPr lang="en-US"/>
          </a:p>
        </p:txBody>
      </p:sp>
      <p:sp>
        <p:nvSpPr>
          <p:cNvPr id="680962" name="Rectangle 2"/>
          <p:cNvSpPr>
            <a:spLocks noGrp="1" noChangeArrowheads="1"/>
          </p:cNvSpPr>
          <p:nvPr>
            <p:ph type="title"/>
          </p:nvPr>
        </p:nvSpPr>
        <p:spPr/>
        <p:txBody>
          <a:bodyPr/>
          <a:lstStyle/>
          <a:p>
            <a:r>
              <a:rPr lang="en-US" dirty="0"/>
              <a:t>SOAP – Challenges with SOAP Design</a:t>
            </a:r>
          </a:p>
        </p:txBody>
      </p:sp>
      <p:sp>
        <p:nvSpPr>
          <p:cNvPr id="680963" name="Rectangle 3" descr="Rectangle: Click to edit Master text styles&#10;Second level&#10;Third level&#10;Fourth level&#10;Fifth level"/>
          <p:cNvSpPr>
            <a:spLocks noGrp="1" noChangeArrowheads="1"/>
          </p:cNvSpPr>
          <p:nvPr>
            <p:ph type="body" idx="1"/>
          </p:nvPr>
        </p:nvSpPr>
        <p:spPr>
          <a:xfrm>
            <a:off x="401782" y="984209"/>
            <a:ext cx="10706654" cy="4114800"/>
          </a:xfrm>
        </p:spPr>
        <p:txBody>
          <a:bodyPr/>
          <a:lstStyle/>
          <a:p>
            <a:r>
              <a:rPr lang="en-US" sz="2400" dirty="0"/>
              <a:t>SOAP clients made request to the SOAP server using “verbs”, AKA – go do this, go do that, which lead to massive sprawl and no standards for how to interoperate</a:t>
            </a:r>
          </a:p>
          <a:p>
            <a:pPr lvl="1"/>
            <a:r>
              <a:rPr lang="en-US" sz="1800" dirty="0" err="1"/>
              <a:t>GetCustomerByFirstName</a:t>
            </a:r>
            <a:r>
              <a:rPr lang="en-US" sz="1800" dirty="0"/>
              <a:t>, </a:t>
            </a:r>
            <a:r>
              <a:rPr lang="en-US" sz="1800" dirty="0" err="1"/>
              <a:t>GetCustomerByID</a:t>
            </a:r>
            <a:r>
              <a:rPr lang="en-US" sz="1800" dirty="0"/>
              <a:t>, </a:t>
            </a:r>
            <a:r>
              <a:rPr lang="en-US" sz="1800" dirty="0" err="1"/>
              <a:t>GetCustomerByAddress</a:t>
            </a:r>
            <a:r>
              <a:rPr lang="en-US" sz="1800" dirty="0"/>
              <a:t>, …</a:t>
            </a:r>
          </a:p>
          <a:p>
            <a:r>
              <a:rPr lang="en-US" sz="2250" dirty="0"/>
              <a:t>SOAP did not use any of HTTP to manage traffic, scale, routing, </a:t>
            </a:r>
            <a:r>
              <a:rPr lang="en-US" sz="2250" dirty="0" err="1"/>
              <a:t>etc</a:t>
            </a:r>
            <a:r>
              <a:rPr lang="en-US" sz="2250" dirty="0"/>
              <a:t> so custom SOAP servers were required – e.g., IBM WebSphere, etc.  Each one of these customer vendor offerings had their own story around how/why they scaled and ran better than other vendor offerings</a:t>
            </a:r>
          </a:p>
          <a:p>
            <a:r>
              <a:rPr lang="en-US" sz="2250" dirty="0"/>
              <a:t>Because the serializers, and </a:t>
            </a:r>
            <a:r>
              <a:rPr lang="en-US" sz="2250" dirty="0" err="1"/>
              <a:t>deserializers</a:t>
            </a:r>
            <a:r>
              <a:rPr lang="en-US" sz="2250" dirty="0"/>
              <a:t> were provided by the vendor there were interoperability challenges if you tried to use code compiled against IBM </a:t>
            </a:r>
            <a:r>
              <a:rPr lang="en-US" sz="2250" dirty="0" err="1"/>
              <a:t>Websphere</a:t>
            </a:r>
            <a:r>
              <a:rPr lang="en-US" sz="2250" dirty="0"/>
              <a:t> with BEA </a:t>
            </a:r>
            <a:r>
              <a:rPr lang="en-US" sz="2250" dirty="0" err="1"/>
              <a:t>Weblogic</a:t>
            </a:r>
            <a:r>
              <a:rPr lang="en-US" sz="2250" dirty="0"/>
              <a:t> – this was by vendor design</a:t>
            </a:r>
          </a:p>
          <a:p>
            <a:r>
              <a:rPr lang="en-US" sz="2250" dirty="0"/>
              <a:t>XML lead to big payloads, and in the early 2000’s networks were not what they are today</a:t>
            </a:r>
          </a:p>
          <a:p>
            <a:pPr lvl="1"/>
            <a:endParaRPr lang="en-US" sz="2000" dirty="0"/>
          </a:p>
        </p:txBody>
      </p:sp>
    </p:spTree>
    <p:extLst>
      <p:ext uri="{BB962C8B-B14F-4D97-AF65-F5344CB8AC3E}">
        <p14:creationId xmlns:p14="http://schemas.microsoft.com/office/powerpoint/2010/main" val="10192349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28</a:t>
            </a:fld>
            <a:endParaRPr lang="en-US"/>
          </a:p>
        </p:txBody>
      </p:sp>
      <p:sp>
        <p:nvSpPr>
          <p:cNvPr id="680962" name="Rectangle 2"/>
          <p:cNvSpPr>
            <a:spLocks noGrp="1" noChangeArrowheads="1"/>
          </p:cNvSpPr>
          <p:nvPr>
            <p:ph type="title"/>
          </p:nvPr>
        </p:nvSpPr>
        <p:spPr/>
        <p:txBody>
          <a:bodyPr/>
          <a:lstStyle/>
          <a:p>
            <a:r>
              <a:rPr lang="en-US" dirty="0"/>
              <a:t>Then came REST circa 2000-2004</a:t>
            </a:r>
          </a:p>
        </p:txBody>
      </p:sp>
      <p:pic>
        <p:nvPicPr>
          <p:cNvPr id="5" name="Picture 4">
            <a:extLst>
              <a:ext uri="{FF2B5EF4-FFF2-40B4-BE49-F238E27FC236}">
                <a16:creationId xmlns:a16="http://schemas.microsoft.com/office/drawing/2014/main" id="{533A9D34-FE36-2BA1-1EBE-308447AD5146}"/>
              </a:ext>
            </a:extLst>
          </p:cNvPr>
          <p:cNvPicPr>
            <a:picLocks noChangeAspect="1"/>
          </p:cNvPicPr>
          <p:nvPr/>
        </p:nvPicPr>
        <p:blipFill>
          <a:blip r:embed="rId2"/>
          <a:stretch>
            <a:fillRect/>
          </a:stretch>
        </p:blipFill>
        <p:spPr>
          <a:xfrm>
            <a:off x="429491" y="1173546"/>
            <a:ext cx="5504873" cy="4510908"/>
          </a:xfrm>
          <a:prstGeom prst="rect">
            <a:avLst/>
          </a:prstGeom>
          <a:ln>
            <a:solidFill>
              <a:srgbClr val="0070C0"/>
            </a:solidFill>
          </a:ln>
        </p:spPr>
      </p:pic>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257636" y="973983"/>
            <a:ext cx="5504873"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At the same time engineers started to use SOAP, Roy Fielding wrote his PhD thesis (2000) that suggested an alternative architecture</a:t>
            </a:r>
          </a:p>
          <a:p>
            <a:pPr>
              <a:lnSpc>
                <a:spcPct val="100000"/>
              </a:lnSpc>
            </a:pPr>
            <a:r>
              <a:rPr lang="en-US" sz="2400" b="0" dirty="0"/>
              <a:t>By 2004 people were starting to play with this model, and it became the </a:t>
            </a:r>
            <a:r>
              <a:rPr lang="en-US" sz="2400" b="0" dirty="0" err="1"/>
              <a:t>defacto</a:t>
            </a:r>
            <a:r>
              <a:rPr lang="en-US" sz="2400" b="0" dirty="0"/>
              <a:t>-standard a few years later</a:t>
            </a:r>
          </a:p>
          <a:p>
            <a:pPr>
              <a:lnSpc>
                <a:spcPct val="100000"/>
              </a:lnSpc>
            </a:pPr>
            <a:r>
              <a:rPr lang="en-US" sz="2400" b="0" dirty="0"/>
              <a:t>It was called REST, </a:t>
            </a:r>
            <a:r>
              <a:rPr lang="en-US" sz="2400" dirty="0" err="1"/>
              <a:t>RE</a:t>
            </a:r>
            <a:r>
              <a:rPr lang="en-US" sz="2400" b="0" dirty="0" err="1"/>
              <a:t>presentional</a:t>
            </a:r>
            <a:r>
              <a:rPr lang="en-US" sz="2400" b="0" dirty="0"/>
              <a:t> </a:t>
            </a:r>
            <a:r>
              <a:rPr lang="en-US" sz="2400" dirty="0"/>
              <a:t>S</a:t>
            </a:r>
            <a:r>
              <a:rPr lang="en-US" sz="2400" b="0" dirty="0"/>
              <a:t>tate </a:t>
            </a:r>
            <a:r>
              <a:rPr lang="en-US" sz="2400" dirty="0"/>
              <a:t>T</a:t>
            </a:r>
            <a:r>
              <a:rPr lang="en-US" sz="2400" b="0" dirty="0"/>
              <a:t>ransfer</a:t>
            </a:r>
          </a:p>
          <a:p>
            <a:pPr>
              <a:lnSpc>
                <a:spcPct val="100000"/>
              </a:lnSpc>
            </a:pPr>
            <a:r>
              <a:rPr lang="en-US" sz="2400" b="0" dirty="0"/>
              <a:t>REST is an architecture for distributed hypermedia systems </a:t>
            </a:r>
            <a:endParaRPr lang="en-US" sz="2250" b="0" dirty="0"/>
          </a:p>
          <a:p>
            <a:pPr lvl="1">
              <a:lnSpc>
                <a:spcPct val="100000"/>
              </a:lnSpc>
            </a:pPr>
            <a:endParaRPr lang="en-US" sz="2000" b="0" dirty="0"/>
          </a:p>
        </p:txBody>
      </p:sp>
    </p:spTree>
    <p:extLst>
      <p:ext uri="{BB962C8B-B14F-4D97-AF65-F5344CB8AC3E}">
        <p14:creationId xmlns:p14="http://schemas.microsoft.com/office/powerpoint/2010/main" val="23921580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29</a:t>
            </a:fld>
            <a:endParaRPr lang="en-US"/>
          </a:p>
        </p:txBody>
      </p:sp>
      <p:sp>
        <p:nvSpPr>
          <p:cNvPr id="680962" name="Rectangle 2"/>
          <p:cNvSpPr>
            <a:spLocks noGrp="1" noChangeArrowheads="1"/>
          </p:cNvSpPr>
          <p:nvPr>
            <p:ph type="title"/>
          </p:nvPr>
        </p:nvSpPr>
        <p:spPr/>
        <p:txBody>
          <a:bodyPr/>
          <a:lstStyle/>
          <a:p>
            <a:r>
              <a:rPr lang="en-US" dirty="0"/>
              <a:t>Guiding Principals for REST</a:t>
            </a:r>
            <a:br>
              <a:rPr lang="en-US" dirty="0"/>
            </a:br>
            <a:r>
              <a:rPr lang="en-US" dirty="0"/>
              <a:t>Uniform Interfaces</a:t>
            </a:r>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371600"/>
            <a:ext cx="11152909"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800" b="0" dirty="0"/>
              <a:t>Uniform Interfaces in REST – REST manipulates RESOURCES</a:t>
            </a:r>
          </a:p>
          <a:p>
            <a:pPr>
              <a:lnSpc>
                <a:spcPct val="100000"/>
              </a:lnSpc>
            </a:pPr>
            <a:r>
              <a:rPr lang="en-US" sz="2800" b="0" dirty="0"/>
              <a:t>Resources are like objects in OO, or </a:t>
            </a:r>
            <a:r>
              <a:rPr lang="en-US" sz="2800" b="0"/>
              <a:t>an entity in a DB</a:t>
            </a:r>
            <a:endParaRPr lang="en-US" sz="2800" b="0" dirty="0"/>
          </a:p>
          <a:p>
            <a:pPr lvl="1">
              <a:lnSpc>
                <a:spcPct val="100000"/>
              </a:lnSpc>
            </a:pPr>
            <a:r>
              <a:rPr lang="en-US" sz="2000" b="0" dirty="0"/>
              <a:t>Identification:  The interface must uniquely identify each resource</a:t>
            </a:r>
          </a:p>
          <a:p>
            <a:pPr lvl="1">
              <a:lnSpc>
                <a:spcPct val="100000"/>
              </a:lnSpc>
            </a:pPr>
            <a:r>
              <a:rPr lang="en-US" sz="2000" b="0" dirty="0"/>
              <a:t>Manipulation: Servers should return resources to clients in a uniform way, and clients should use these representations in a standard way to manipulate the state of the resource</a:t>
            </a:r>
          </a:p>
          <a:p>
            <a:pPr lvl="1">
              <a:lnSpc>
                <a:spcPct val="100000"/>
              </a:lnSpc>
            </a:pPr>
            <a:r>
              <a:rPr lang="en-US" sz="2000" b="0" dirty="0"/>
              <a:t>Self-Descriptive Messages:  Resource messages should be self descriptive, they should not only contain information on the resource itself, but also include additional actions that a client can perform</a:t>
            </a:r>
          </a:p>
          <a:p>
            <a:pPr lvl="1">
              <a:lnSpc>
                <a:spcPct val="100000"/>
              </a:lnSpc>
            </a:pPr>
            <a:r>
              <a:rPr lang="en-US" sz="2000" b="0" dirty="0"/>
              <a:t>Hypermedia as the engine of Application State (HATEOAS):  The client should have only the initial URI of the application. The client application should dynamically drive all other resources and interactions with the use of hyperlinks</a:t>
            </a:r>
          </a:p>
          <a:p>
            <a:pPr lvl="1">
              <a:lnSpc>
                <a:spcPct val="100000"/>
              </a:lnSpc>
            </a:pPr>
            <a:endParaRPr lang="en-US" sz="2400" b="0" dirty="0"/>
          </a:p>
        </p:txBody>
      </p:sp>
    </p:spTree>
    <p:extLst>
      <p:ext uri="{BB962C8B-B14F-4D97-AF65-F5344CB8AC3E}">
        <p14:creationId xmlns:p14="http://schemas.microsoft.com/office/powerpoint/2010/main" val="2204241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3</a:t>
            </a:fld>
            <a:endParaRPr lang="en-US"/>
          </a:p>
        </p:txBody>
      </p:sp>
      <p:sp>
        <p:nvSpPr>
          <p:cNvPr id="470018" name="Rectangle 2"/>
          <p:cNvSpPr>
            <a:spLocks noGrp="1" noChangeArrowheads="1"/>
          </p:cNvSpPr>
          <p:nvPr>
            <p:ph type="title"/>
          </p:nvPr>
        </p:nvSpPr>
        <p:spPr/>
        <p:txBody>
          <a:bodyPr/>
          <a:lstStyle/>
          <a:p>
            <a:r>
              <a:rPr lang="en-US" dirty="0"/>
              <a:t>Versions of Distributed Client/Server Interoperability</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3165929"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6671129"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1" name="Straight Connector 10">
            <a:extLst>
              <a:ext uri="{FF2B5EF4-FFF2-40B4-BE49-F238E27FC236}">
                <a16:creationId xmlns:a16="http://schemas.microsoft.com/office/drawing/2014/main" id="{FC51EA60-896A-A4A7-6A0B-69A6CF0A2836}"/>
              </a:ext>
            </a:extLst>
          </p:cNvPr>
          <p:cNvCxnSpPr>
            <a:cxnSpLocks/>
            <a:stCxn id="8" idx="3"/>
            <a:endCxn id="9" idx="1"/>
          </p:cNvCxnSpPr>
          <p:nvPr/>
        </p:nvCxnSpPr>
        <p:spPr bwMode="auto">
          <a:xfrm>
            <a:off x="5375729" y="5154385"/>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5592060" y="4761721"/>
            <a:ext cx="862737" cy="341632"/>
          </a:xfrm>
          <a:prstGeom prst="rect">
            <a:avLst/>
          </a:prstGeom>
          <a:noFill/>
        </p:spPr>
        <p:txBody>
          <a:bodyPr wrap="none" rtlCol="0">
            <a:spAutoFit/>
          </a:bodyPr>
          <a:lstStyle/>
          <a:p>
            <a:r>
              <a:rPr lang="en-US" dirty="0">
                <a:latin typeface="+mn-lt"/>
              </a:rPr>
              <a:t>HTTP</a:t>
            </a:r>
          </a:p>
        </p:txBody>
      </p:sp>
      <p:sp>
        <p:nvSpPr>
          <p:cNvPr id="16" name="Rectangle 15">
            <a:extLst>
              <a:ext uri="{FF2B5EF4-FFF2-40B4-BE49-F238E27FC236}">
                <a16:creationId xmlns:a16="http://schemas.microsoft.com/office/drawing/2014/main" id="{2CFE5C69-A163-9FB9-E175-5FCFD3778A72}"/>
              </a:ext>
            </a:extLst>
          </p:cNvPr>
          <p:cNvSpPr/>
          <p:nvPr/>
        </p:nvSpPr>
        <p:spPr bwMode="auto">
          <a:xfrm>
            <a:off x="3165929"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18" name="Rectangle 17">
            <a:extLst>
              <a:ext uri="{FF2B5EF4-FFF2-40B4-BE49-F238E27FC236}">
                <a16:creationId xmlns:a16="http://schemas.microsoft.com/office/drawing/2014/main" id="{D0492642-2280-EEE1-4378-EFC9EC49E3D0}"/>
              </a:ext>
            </a:extLst>
          </p:cNvPr>
          <p:cNvSpPr/>
          <p:nvPr/>
        </p:nvSpPr>
        <p:spPr bwMode="auto">
          <a:xfrm>
            <a:off x="6671129"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19" name="Straight Connector 18">
            <a:extLst>
              <a:ext uri="{FF2B5EF4-FFF2-40B4-BE49-F238E27FC236}">
                <a16:creationId xmlns:a16="http://schemas.microsoft.com/office/drawing/2014/main" id="{DC28A824-BA64-1887-9FCA-FD144CC7B60D}"/>
              </a:ext>
            </a:extLst>
          </p:cNvPr>
          <p:cNvCxnSpPr>
            <a:cxnSpLocks/>
            <a:stCxn id="16" idx="3"/>
            <a:endCxn id="18" idx="1"/>
          </p:cNvCxnSpPr>
          <p:nvPr/>
        </p:nvCxnSpPr>
        <p:spPr bwMode="auto">
          <a:xfrm>
            <a:off x="5375729" y="1798720"/>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TextBox 19">
            <a:extLst>
              <a:ext uri="{FF2B5EF4-FFF2-40B4-BE49-F238E27FC236}">
                <a16:creationId xmlns:a16="http://schemas.microsoft.com/office/drawing/2014/main" id="{533BB062-E960-9596-6B5A-5A9791F146FB}"/>
              </a:ext>
            </a:extLst>
          </p:cNvPr>
          <p:cNvSpPr txBox="1"/>
          <p:nvPr/>
        </p:nvSpPr>
        <p:spPr>
          <a:xfrm>
            <a:off x="5520872" y="1406056"/>
            <a:ext cx="1058303" cy="341632"/>
          </a:xfrm>
          <a:prstGeom prst="rect">
            <a:avLst/>
          </a:prstGeom>
          <a:noFill/>
        </p:spPr>
        <p:txBody>
          <a:bodyPr wrap="none" rtlCol="0">
            <a:spAutoFit/>
          </a:bodyPr>
          <a:lstStyle/>
          <a:p>
            <a:r>
              <a:rPr lang="en-US" dirty="0">
                <a:latin typeface="+mn-lt"/>
              </a:rPr>
              <a:t>Socket</a:t>
            </a:r>
          </a:p>
        </p:txBody>
      </p:sp>
      <p:sp>
        <p:nvSpPr>
          <p:cNvPr id="21" name="Rectangle 20">
            <a:extLst>
              <a:ext uri="{FF2B5EF4-FFF2-40B4-BE49-F238E27FC236}">
                <a16:creationId xmlns:a16="http://schemas.microsoft.com/office/drawing/2014/main" id="{1CF401DE-9A81-D8A5-B4FE-74CA81CF9EF1}"/>
              </a:ext>
            </a:extLst>
          </p:cNvPr>
          <p:cNvSpPr/>
          <p:nvPr/>
        </p:nvSpPr>
        <p:spPr bwMode="auto">
          <a:xfrm>
            <a:off x="3165929"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p>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22" name="Rectangle 21">
            <a:extLst>
              <a:ext uri="{FF2B5EF4-FFF2-40B4-BE49-F238E27FC236}">
                <a16:creationId xmlns:a16="http://schemas.microsoft.com/office/drawing/2014/main" id="{6E329771-3C8C-792B-29F0-5D1EDDDD2909}"/>
              </a:ext>
            </a:extLst>
          </p:cNvPr>
          <p:cNvSpPr/>
          <p:nvPr/>
        </p:nvSpPr>
        <p:spPr bwMode="auto">
          <a:xfrm>
            <a:off x="6671129"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23" name="Straight Connector 22">
            <a:extLst>
              <a:ext uri="{FF2B5EF4-FFF2-40B4-BE49-F238E27FC236}">
                <a16:creationId xmlns:a16="http://schemas.microsoft.com/office/drawing/2014/main" id="{FD2A35E1-70C3-F66E-18AD-71BD4429D490}"/>
              </a:ext>
            </a:extLst>
          </p:cNvPr>
          <p:cNvCxnSpPr>
            <a:cxnSpLocks/>
            <a:stCxn id="21" idx="3"/>
            <a:endCxn id="22" idx="1"/>
          </p:cNvCxnSpPr>
          <p:nvPr/>
        </p:nvCxnSpPr>
        <p:spPr bwMode="auto">
          <a:xfrm>
            <a:off x="5375729" y="338273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F095028C-1673-EB4E-911E-585DD7870F62}"/>
              </a:ext>
            </a:extLst>
          </p:cNvPr>
          <p:cNvSpPr txBox="1"/>
          <p:nvPr/>
        </p:nvSpPr>
        <p:spPr>
          <a:xfrm>
            <a:off x="5520872" y="2990072"/>
            <a:ext cx="1058303" cy="341632"/>
          </a:xfrm>
          <a:prstGeom prst="rect">
            <a:avLst/>
          </a:prstGeom>
          <a:noFill/>
        </p:spPr>
        <p:txBody>
          <a:bodyPr wrap="none" rtlCol="0">
            <a:spAutoFit/>
          </a:bodyPr>
          <a:lstStyle/>
          <a:p>
            <a:r>
              <a:rPr lang="en-US" dirty="0">
                <a:latin typeface="+mn-lt"/>
              </a:rPr>
              <a:t>Socket</a:t>
            </a:r>
          </a:p>
        </p:txBody>
      </p:sp>
      <p:sp>
        <p:nvSpPr>
          <p:cNvPr id="25" name="Rectangle 24">
            <a:extLst>
              <a:ext uri="{FF2B5EF4-FFF2-40B4-BE49-F238E27FC236}">
                <a16:creationId xmlns:a16="http://schemas.microsoft.com/office/drawing/2014/main" id="{BF329326-EEE7-3C27-263C-F624F29AE2DD}"/>
              </a:ext>
            </a:extLst>
          </p:cNvPr>
          <p:cNvSpPr/>
          <p:nvPr/>
        </p:nvSpPr>
        <p:spPr bwMode="auto">
          <a:xfrm rot="16200000">
            <a:off x="4731016" y="3244206"/>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26" name="Rectangle 25">
            <a:extLst>
              <a:ext uri="{FF2B5EF4-FFF2-40B4-BE49-F238E27FC236}">
                <a16:creationId xmlns:a16="http://schemas.microsoft.com/office/drawing/2014/main" id="{55CC5983-C1CC-94B8-6C23-8164506E636D}"/>
              </a:ext>
            </a:extLst>
          </p:cNvPr>
          <p:cNvSpPr/>
          <p:nvPr/>
        </p:nvSpPr>
        <p:spPr bwMode="auto">
          <a:xfrm rot="16200000">
            <a:off x="6310085" y="3244205"/>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27" name="TextBox 26">
            <a:extLst>
              <a:ext uri="{FF2B5EF4-FFF2-40B4-BE49-F238E27FC236}">
                <a16:creationId xmlns:a16="http://schemas.microsoft.com/office/drawing/2014/main" id="{9F21E756-E03F-7A0F-B466-1C52C402EAD2}"/>
              </a:ext>
            </a:extLst>
          </p:cNvPr>
          <p:cNvSpPr txBox="1"/>
          <p:nvPr/>
        </p:nvSpPr>
        <p:spPr>
          <a:xfrm>
            <a:off x="5330114" y="3416951"/>
            <a:ext cx="1439818" cy="674031"/>
          </a:xfrm>
          <a:prstGeom prst="rect">
            <a:avLst/>
          </a:prstGeom>
          <a:noFill/>
        </p:spPr>
        <p:txBody>
          <a:bodyPr wrap="none" rtlCol="0">
            <a:spAutoFit/>
          </a:bodyPr>
          <a:lstStyle/>
          <a:p>
            <a:pPr algn="ctr"/>
            <a:r>
              <a:rPr lang="en-US" sz="1400" dirty="0">
                <a:latin typeface="+mn-lt"/>
              </a:rPr>
              <a:t>Quasi-</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28" name="TextBox 27">
            <a:extLst>
              <a:ext uri="{FF2B5EF4-FFF2-40B4-BE49-F238E27FC236}">
                <a16:creationId xmlns:a16="http://schemas.microsoft.com/office/drawing/2014/main" id="{D68E085D-4DA4-6588-A8E2-6E1E88F849E4}"/>
              </a:ext>
            </a:extLst>
          </p:cNvPr>
          <p:cNvSpPr txBox="1"/>
          <p:nvPr/>
        </p:nvSpPr>
        <p:spPr>
          <a:xfrm>
            <a:off x="5303519" y="5154384"/>
            <a:ext cx="1439818" cy="480131"/>
          </a:xfrm>
          <a:prstGeom prst="rect">
            <a:avLst/>
          </a:prstGeom>
          <a:noFill/>
        </p:spPr>
        <p:txBody>
          <a:bodyPr wrap="none" rtlCol="0">
            <a:spAutoFit/>
          </a:bodyPr>
          <a:lstStyle/>
          <a:p>
            <a:pPr algn="ctr"/>
            <a:r>
              <a:rPr lang="en-US" sz="1400" dirty="0">
                <a:latin typeface="+mn-lt"/>
              </a:rPr>
              <a:t>Standard</a:t>
            </a:r>
            <a:br>
              <a:rPr lang="en-US" sz="1400" dirty="0">
                <a:latin typeface="+mn-lt"/>
              </a:rPr>
            </a:br>
            <a:r>
              <a:rPr lang="en-US" sz="1400" dirty="0">
                <a:latin typeface="+mn-lt"/>
              </a:rPr>
              <a:t>Wire Format</a:t>
            </a:r>
          </a:p>
        </p:txBody>
      </p:sp>
      <p:sp>
        <p:nvSpPr>
          <p:cNvPr id="29" name="TextBox 28">
            <a:extLst>
              <a:ext uri="{FF2B5EF4-FFF2-40B4-BE49-F238E27FC236}">
                <a16:creationId xmlns:a16="http://schemas.microsoft.com/office/drawing/2014/main" id="{DE3F535F-FF23-544A-F587-F54D77997511}"/>
              </a:ext>
            </a:extLst>
          </p:cNvPr>
          <p:cNvSpPr txBox="1"/>
          <p:nvPr/>
        </p:nvSpPr>
        <p:spPr>
          <a:xfrm>
            <a:off x="5330114" y="1797075"/>
            <a:ext cx="1439818" cy="674031"/>
          </a:xfrm>
          <a:prstGeom prst="rect">
            <a:avLst/>
          </a:prstGeom>
          <a:noFill/>
        </p:spPr>
        <p:txBody>
          <a:bodyPr wrap="none" rtlCol="0">
            <a:spAutoFit/>
          </a:bodyPr>
          <a:lstStyle/>
          <a:p>
            <a:pPr algn="ctr"/>
            <a:r>
              <a:rPr lang="en-US" sz="1400" dirty="0">
                <a:latin typeface="+mn-lt"/>
              </a:rPr>
              <a:t>No</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30" name="TextBox 29">
            <a:extLst>
              <a:ext uri="{FF2B5EF4-FFF2-40B4-BE49-F238E27FC236}">
                <a16:creationId xmlns:a16="http://schemas.microsoft.com/office/drawing/2014/main" id="{0172EEB0-66C9-C7E1-182C-2AD60A4802C4}"/>
              </a:ext>
            </a:extLst>
          </p:cNvPr>
          <p:cNvSpPr txBox="1"/>
          <p:nvPr/>
        </p:nvSpPr>
        <p:spPr>
          <a:xfrm>
            <a:off x="337365" y="1629801"/>
            <a:ext cx="2837636" cy="590931"/>
          </a:xfrm>
          <a:prstGeom prst="rect">
            <a:avLst/>
          </a:prstGeom>
          <a:noFill/>
        </p:spPr>
        <p:txBody>
          <a:bodyPr wrap="none" rtlCol="0">
            <a:spAutoFit/>
          </a:bodyPr>
          <a:lstStyle/>
          <a:p>
            <a:pPr algn="ctr"/>
            <a:r>
              <a:rPr lang="en-US" dirty="0">
                <a:latin typeface="+mn-lt"/>
              </a:rPr>
              <a:t>Roll your own</a:t>
            </a:r>
            <a:br>
              <a:rPr lang="en-US" dirty="0">
                <a:latin typeface="+mn-lt"/>
              </a:rPr>
            </a:br>
            <a:r>
              <a:rPr lang="en-US" dirty="0">
                <a:latin typeface="+mn-lt"/>
              </a:rPr>
              <a:t>Distributed Program</a:t>
            </a:r>
          </a:p>
        </p:txBody>
      </p:sp>
      <p:sp>
        <p:nvSpPr>
          <p:cNvPr id="31" name="TextBox 30">
            <a:extLst>
              <a:ext uri="{FF2B5EF4-FFF2-40B4-BE49-F238E27FC236}">
                <a16:creationId xmlns:a16="http://schemas.microsoft.com/office/drawing/2014/main" id="{A1158862-AB38-222B-E656-CC94B8CEA1C1}"/>
              </a:ext>
            </a:extLst>
          </p:cNvPr>
          <p:cNvSpPr txBox="1"/>
          <p:nvPr/>
        </p:nvSpPr>
        <p:spPr>
          <a:xfrm>
            <a:off x="811297" y="3087266"/>
            <a:ext cx="1640193" cy="590931"/>
          </a:xfrm>
          <a:prstGeom prst="rect">
            <a:avLst/>
          </a:prstGeom>
          <a:noFill/>
        </p:spPr>
        <p:txBody>
          <a:bodyPr wrap="none" rtlCol="0">
            <a:spAutoFit/>
          </a:bodyPr>
          <a:lstStyle/>
          <a:p>
            <a:pPr algn="ctr"/>
            <a:r>
              <a:rPr lang="en-US" dirty="0">
                <a:latin typeface="+mn-lt"/>
              </a:rPr>
              <a:t>Distributed</a:t>
            </a:r>
            <a:br>
              <a:rPr lang="en-US" dirty="0">
                <a:latin typeface="+mn-lt"/>
              </a:rPr>
            </a:br>
            <a:r>
              <a:rPr lang="en-US" dirty="0">
                <a:latin typeface="+mn-lt"/>
              </a:rPr>
              <a:t>Objects</a:t>
            </a:r>
          </a:p>
        </p:txBody>
      </p:sp>
      <p:sp>
        <p:nvSpPr>
          <p:cNvPr id="32" name="TextBox 31">
            <a:extLst>
              <a:ext uri="{FF2B5EF4-FFF2-40B4-BE49-F238E27FC236}">
                <a16:creationId xmlns:a16="http://schemas.microsoft.com/office/drawing/2014/main" id="{E9D9D469-2633-08B7-8B95-2BA9BC348CAA}"/>
              </a:ext>
            </a:extLst>
          </p:cNvPr>
          <p:cNvSpPr txBox="1"/>
          <p:nvPr/>
        </p:nvSpPr>
        <p:spPr>
          <a:xfrm>
            <a:off x="255860" y="4858918"/>
            <a:ext cx="2751074" cy="590931"/>
          </a:xfrm>
          <a:prstGeom prst="rect">
            <a:avLst/>
          </a:prstGeom>
          <a:noFill/>
        </p:spPr>
        <p:txBody>
          <a:bodyPr wrap="none" rtlCol="0">
            <a:spAutoFit/>
          </a:bodyPr>
          <a:lstStyle/>
          <a:p>
            <a:pPr algn="ctr"/>
            <a:r>
              <a:rPr lang="en-US" dirty="0">
                <a:latin typeface="+mn-lt"/>
              </a:rPr>
              <a:t>Client/Server</a:t>
            </a:r>
            <a:br>
              <a:rPr lang="en-US" dirty="0">
                <a:latin typeface="+mn-lt"/>
              </a:rPr>
            </a:br>
            <a:r>
              <a:rPr lang="en-US" dirty="0">
                <a:latin typeface="+mn-lt"/>
              </a:rPr>
              <a:t>Over Web Protocols</a:t>
            </a:r>
          </a:p>
        </p:txBody>
      </p:sp>
    </p:spTree>
    <p:extLst>
      <p:ext uri="{BB962C8B-B14F-4D97-AF65-F5344CB8AC3E}">
        <p14:creationId xmlns:p14="http://schemas.microsoft.com/office/powerpoint/2010/main" val="3740371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30</a:t>
            </a:fld>
            <a:endParaRPr lang="en-US"/>
          </a:p>
        </p:txBody>
      </p:sp>
      <p:sp>
        <p:nvSpPr>
          <p:cNvPr id="680962" name="Rectangle 2"/>
          <p:cNvSpPr>
            <a:spLocks noGrp="1" noChangeArrowheads="1"/>
          </p:cNvSpPr>
          <p:nvPr>
            <p:ph type="title"/>
          </p:nvPr>
        </p:nvSpPr>
        <p:spPr/>
        <p:txBody>
          <a:bodyPr/>
          <a:lstStyle/>
          <a:p>
            <a:r>
              <a:rPr lang="en-US" dirty="0"/>
              <a:t>History of the Web – circa 1989/1990</a:t>
            </a:r>
          </a:p>
        </p:txBody>
      </p:sp>
      <p:pic>
        <p:nvPicPr>
          <p:cNvPr id="3074" name="Picture 2" descr="Intial proposal">
            <a:extLst>
              <a:ext uri="{FF2B5EF4-FFF2-40B4-BE49-F238E27FC236}">
                <a16:creationId xmlns:a16="http://schemas.microsoft.com/office/drawing/2014/main" id="{54C54D6A-1A3E-A278-39FA-546783D0AD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7418" y="1045724"/>
            <a:ext cx="4111914" cy="553724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3" descr="Rectangle: Click to edit Master text styles&#10;Second level&#10;Third level&#10;Fourth level&#10;Fifth level">
            <a:extLst>
              <a:ext uri="{FF2B5EF4-FFF2-40B4-BE49-F238E27FC236}">
                <a16:creationId xmlns:a16="http://schemas.microsoft.com/office/drawing/2014/main" id="{5BAC414B-2F19-3553-4152-8332AF6E16D1}"/>
              </a:ext>
            </a:extLst>
          </p:cNvPr>
          <p:cNvSpPr txBox="1">
            <a:spLocks noChangeArrowheads="1"/>
          </p:cNvSpPr>
          <p:nvPr/>
        </p:nvSpPr>
        <p:spPr bwMode="auto">
          <a:xfrm>
            <a:off x="5292436" y="1138138"/>
            <a:ext cx="6289964" cy="49876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In March 1989, Tim Berners-Lee wrote a proposal that outlined the architecture of the web</a:t>
            </a:r>
          </a:p>
          <a:p>
            <a:pPr>
              <a:lnSpc>
                <a:spcPct val="100000"/>
              </a:lnSpc>
            </a:pPr>
            <a:r>
              <a:rPr lang="en-US" sz="2400" b="0" dirty="0"/>
              <a:t>Initial proposal was considered vague and not well received, it was revised and eventually accepted in October 1990</a:t>
            </a:r>
          </a:p>
          <a:p>
            <a:pPr>
              <a:lnSpc>
                <a:spcPct val="100000"/>
              </a:lnSpc>
            </a:pPr>
            <a:r>
              <a:rPr lang="en-US" sz="2400" b="0" dirty="0"/>
              <a:t>Introduced the concepts we know today:</a:t>
            </a:r>
          </a:p>
          <a:p>
            <a:pPr lvl="1">
              <a:lnSpc>
                <a:spcPct val="100000"/>
              </a:lnSpc>
            </a:pPr>
            <a:r>
              <a:rPr lang="en-US" sz="2000" b="0" dirty="0"/>
              <a:t>HTML:  Formatting/Markup</a:t>
            </a:r>
          </a:p>
          <a:p>
            <a:pPr lvl="1">
              <a:lnSpc>
                <a:spcPct val="100000"/>
              </a:lnSpc>
            </a:pPr>
            <a:r>
              <a:rPr lang="en-US" sz="2000" b="0" dirty="0"/>
              <a:t>URI:  Addressing approach (now generally called URL)</a:t>
            </a:r>
          </a:p>
          <a:p>
            <a:pPr lvl="1">
              <a:lnSpc>
                <a:spcPct val="100000"/>
              </a:lnSpc>
            </a:pPr>
            <a:r>
              <a:rPr lang="en-US" sz="2000" b="0" dirty="0"/>
              <a:t>HTTP:  The protocol for encoding and transmitting information over the web</a:t>
            </a:r>
          </a:p>
          <a:p>
            <a:pPr lvl="1">
              <a:lnSpc>
                <a:spcPct val="100000"/>
              </a:lnSpc>
            </a:pPr>
            <a:endParaRPr lang="en-US" sz="2000" b="0" dirty="0"/>
          </a:p>
        </p:txBody>
      </p:sp>
    </p:spTree>
    <p:extLst>
      <p:ext uri="{BB962C8B-B14F-4D97-AF65-F5344CB8AC3E}">
        <p14:creationId xmlns:p14="http://schemas.microsoft.com/office/powerpoint/2010/main" val="34351524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31</a:t>
            </a:fld>
            <a:endParaRPr lang="en-US"/>
          </a:p>
        </p:txBody>
      </p:sp>
      <p:sp>
        <p:nvSpPr>
          <p:cNvPr id="680962" name="Rectangle 2"/>
          <p:cNvSpPr>
            <a:spLocks noGrp="1" noChangeArrowheads="1"/>
          </p:cNvSpPr>
          <p:nvPr>
            <p:ph type="title"/>
          </p:nvPr>
        </p:nvSpPr>
        <p:spPr/>
        <p:txBody>
          <a:bodyPr/>
          <a:lstStyle/>
          <a:p>
            <a:r>
              <a:rPr lang="en-US" dirty="0"/>
              <a:t>Web 1.0, 2.0, and perhaps soon 3.0</a:t>
            </a:r>
          </a:p>
        </p:txBody>
      </p:sp>
      <p:pic>
        <p:nvPicPr>
          <p:cNvPr id="4098" name="Picture 2" descr="Web 3.0 Is The Future: How Will It Be Different From Web 2.0? | by Adenugba  Blessing | Coinmonks | Mar, 2022 | Medium">
            <a:extLst>
              <a:ext uri="{FF2B5EF4-FFF2-40B4-BE49-F238E27FC236}">
                <a16:creationId xmlns:a16="http://schemas.microsoft.com/office/drawing/2014/main" id="{0D9FE637-368E-BFC0-E5A8-87CAF9483D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577" y="973983"/>
            <a:ext cx="8380846" cy="5763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03334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32</a:t>
            </a:fld>
            <a:endParaRPr lang="en-US"/>
          </a:p>
        </p:txBody>
      </p:sp>
      <p:sp>
        <p:nvSpPr>
          <p:cNvPr id="470018" name="Rectangle 2"/>
          <p:cNvSpPr>
            <a:spLocks noGrp="1" noChangeArrowheads="1"/>
          </p:cNvSpPr>
          <p:nvPr>
            <p:ph type="title"/>
          </p:nvPr>
        </p:nvSpPr>
        <p:spPr/>
        <p:txBody>
          <a:bodyPr/>
          <a:lstStyle/>
          <a:p>
            <a:r>
              <a:rPr lang="en-US" dirty="0"/>
              <a:t>Web 1.0 – The “Read Only Web” Architecture</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1440873" y="1406237"/>
            <a:ext cx="2209800" cy="1524000"/>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Browser</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4946073" y="1406237"/>
            <a:ext cx="2209800" cy="1524000"/>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sp>
        <p:nvSpPr>
          <p:cNvPr id="10" name="Can 9">
            <a:extLst>
              <a:ext uri="{FF2B5EF4-FFF2-40B4-BE49-F238E27FC236}">
                <a16:creationId xmlns:a16="http://schemas.microsoft.com/office/drawing/2014/main" id="{4CB17B91-DF51-4020-372E-FD14EAF04545}"/>
              </a:ext>
            </a:extLst>
          </p:cNvPr>
          <p:cNvSpPr/>
          <p:nvPr/>
        </p:nvSpPr>
        <p:spPr bwMode="auto">
          <a:xfrm>
            <a:off x="8707585" y="1406237"/>
            <a:ext cx="1371600" cy="1524000"/>
          </a:xfrm>
          <a:prstGeom prst="can">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File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System</a:t>
            </a:r>
          </a:p>
        </p:txBody>
      </p:sp>
      <p:cxnSp>
        <p:nvCxnSpPr>
          <p:cNvPr id="11" name="Straight Connector 10">
            <a:extLst>
              <a:ext uri="{FF2B5EF4-FFF2-40B4-BE49-F238E27FC236}">
                <a16:creationId xmlns:a16="http://schemas.microsoft.com/office/drawing/2014/main" id="{FC51EA60-896A-A4A7-6A0B-69A6CF0A2836}"/>
              </a:ext>
            </a:extLst>
          </p:cNvPr>
          <p:cNvCxnSpPr>
            <a:stCxn id="8" idx="3"/>
            <a:endCxn id="9" idx="1"/>
          </p:cNvCxnSpPr>
          <p:nvPr/>
        </p:nvCxnSpPr>
        <p:spPr bwMode="auto">
          <a:xfrm>
            <a:off x="3650673" y="2168237"/>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2" name="Straight Connector 11">
            <a:extLst>
              <a:ext uri="{FF2B5EF4-FFF2-40B4-BE49-F238E27FC236}">
                <a16:creationId xmlns:a16="http://schemas.microsoft.com/office/drawing/2014/main" id="{ECD468EE-DA09-F62D-F8C4-CB42C7329883}"/>
              </a:ext>
            </a:extLst>
          </p:cNvPr>
          <p:cNvCxnSpPr>
            <a:stCxn id="9" idx="3"/>
            <a:endCxn id="10" idx="2"/>
          </p:cNvCxnSpPr>
          <p:nvPr/>
        </p:nvCxnSpPr>
        <p:spPr bwMode="auto">
          <a:xfrm>
            <a:off x="7155873" y="2168237"/>
            <a:ext cx="1551712"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3904675" y="1825194"/>
            <a:ext cx="862737" cy="341632"/>
          </a:xfrm>
          <a:prstGeom prst="rect">
            <a:avLst/>
          </a:prstGeom>
          <a:noFill/>
        </p:spPr>
        <p:txBody>
          <a:bodyPr wrap="none" rtlCol="0">
            <a:spAutoFit/>
          </a:bodyPr>
          <a:lstStyle/>
          <a:p>
            <a:r>
              <a:rPr lang="en-US" dirty="0">
                <a:latin typeface="+mn-lt"/>
              </a:rPr>
              <a:t>HTTP</a:t>
            </a:r>
          </a:p>
        </p:txBody>
      </p:sp>
      <p:sp>
        <p:nvSpPr>
          <p:cNvPr id="14" name="TextBox 13">
            <a:extLst>
              <a:ext uri="{FF2B5EF4-FFF2-40B4-BE49-F238E27FC236}">
                <a16:creationId xmlns:a16="http://schemas.microsoft.com/office/drawing/2014/main" id="{05504C2E-499E-14BD-C9BE-C4858679896A}"/>
              </a:ext>
            </a:extLst>
          </p:cNvPr>
          <p:cNvSpPr txBox="1"/>
          <p:nvPr/>
        </p:nvSpPr>
        <p:spPr>
          <a:xfrm>
            <a:off x="7409876" y="1797764"/>
            <a:ext cx="1297150" cy="341632"/>
          </a:xfrm>
          <a:prstGeom prst="rect">
            <a:avLst/>
          </a:prstGeom>
          <a:noFill/>
        </p:spPr>
        <p:txBody>
          <a:bodyPr wrap="none" rtlCol="0">
            <a:spAutoFit/>
          </a:bodyPr>
          <a:lstStyle/>
          <a:p>
            <a:r>
              <a:rPr lang="en-US" dirty="0" err="1">
                <a:latin typeface="+mn-lt"/>
              </a:rPr>
              <a:t>ReadFile</a:t>
            </a:r>
            <a:endParaRPr lang="en-US" dirty="0">
              <a:latin typeface="+mn-lt"/>
            </a:endParaRPr>
          </a:p>
        </p:txBody>
      </p:sp>
      <p:sp>
        <p:nvSpPr>
          <p:cNvPr id="15" name="TextBox 14">
            <a:extLst>
              <a:ext uri="{FF2B5EF4-FFF2-40B4-BE49-F238E27FC236}">
                <a16:creationId xmlns:a16="http://schemas.microsoft.com/office/drawing/2014/main" id="{A30F65D1-712A-0856-70A1-0CB6556BBDC8}"/>
              </a:ext>
            </a:extLst>
          </p:cNvPr>
          <p:cNvSpPr txBox="1"/>
          <p:nvPr/>
        </p:nvSpPr>
        <p:spPr>
          <a:xfrm>
            <a:off x="8058451" y="2980132"/>
            <a:ext cx="2837636" cy="341632"/>
          </a:xfrm>
          <a:prstGeom prst="rect">
            <a:avLst/>
          </a:prstGeom>
          <a:noFill/>
        </p:spPr>
        <p:txBody>
          <a:bodyPr wrap="none" rtlCol="0">
            <a:spAutoFit/>
          </a:bodyPr>
          <a:lstStyle/>
          <a:p>
            <a:r>
              <a:rPr lang="en-US" dirty="0">
                <a:latin typeface="+mn-lt"/>
              </a:rPr>
              <a:t>Files Stored in HTML</a:t>
            </a:r>
          </a:p>
        </p:txBody>
      </p:sp>
      <p:sp>
        <p:nvSpPr>
          <p:cNvPr id="6" name="TextBox 5">
            <a:extLst>
              <a:ext uri="{FF2B5EF4-FFF2-40B4-BE49-F238E27FC236}">
                <a16:creationId xmlns:a16="http://schemas.microsoft.com/office/drawing/2014/main" id="{06C80514-EA15-8C9E-39E1-C3E33FA8926B}"/>
              </a:ext>
            </a:extLst>
          </p:cNvPr>
          <p:cNvSpPr txBox="1"/>
          <p:nvPr/>
        </p:nvSpPr>
        <p:spPr>
          <a:xfrm>
            <a:off x="1592096" y="4124491"/>
            <a:ext cx="2287229" cy="1311128"/>
          </a:xfrm>
          <a:prstGeom prst="rect">
            <a:avLst/>
          </a:prstGeom>
          <a:noFill/>
        </p:spPr>
        <p:txBody>
          <a:bodyPr wrap="none" rtlCol="0">
            <a:spAutoFit/>
          </a:bodyPr>
          <a:lstStyle/>
          <a:p>
            <a:r>
              <a:rPr lang="en-US" sz="2800" b="0" dirty="0">
                <a:latin typeface="+mn-lt"/>
              </a:rPr>
              <a:t>Advantages</a:t>
            </a:r>
          </a:p>
          <a:p>
            <a:pPr marL="404813" lvl="1" indent="-176213">
              <a:buFont typeface="Arial" panose="020B0604020202020204" pitchFamily="34" charset="0"/>
              <a:buChar char="•"/>
            </a:pPr>
            <a:r>
              <a:rPr lang="en-US" sz="2000" b="0" dirty="0">
                <a:latin typeface="+mn-lt"/>
              </a:rPr>
              <a:t>Simple</a:t>
            </a:r>
          </a:p>
          <a:p>
            <a:pPr marL="404813" lvl="1" indent="-176213">
              <a:buFont typeface="Arial" panose="020B0604020202020204" pitchFamily="34" charset="0"/>
              <a:buChar char="•"/>
            </a:pPr>
            <a:r>
              <a:rPr lang="en-US" sz="2000" b="0" dirty="0" err="1">
                <a:latin typeface="+mn-lt"/>
              </a:rPr>
              <a:t>Cachable</a:t>
            </a:r>
            <a:endParaRPr lang="en-US" sz="2000" b="0" dirty="0">
              <a:latin typeface="+mn-lt"/>
            </a:endParaRPr>
          </a:p>
          <a:p>
            <a:pPr marL="404813" lvl="1" indent="-176213">
              <a:buFont typeface="Arial" panose="020B0604020202020204" pitchFamily="34" charset="0"/>
              <a:buChar char="•"/>
            </a:pPr>
            <a:r>
              <a:rPr lang="en-US" sz="2000" b="0" dirty="0">
                <a:latin typeface="+mn-lt"/>
              </a:rPr>
              <a:t>Indexable</a:t>
            </a:r>
          </a:p>
        </p:txBody>
      </p:sp>
      <p:sp>
        <p:nvSpPr>
          <p:cNvPr id="17" name="TextBox 16">
            <a:extLst>
              <a:ext uri="{FF2B5EF4-FFF2-40B4-BE49-F238E27FC236}">
                <a16:creationId xmlns:a16="http://schemas.microsoft.com/office/drawing/2014/main" id="{8C78246F-0839-4BEF-4952-E938CD658CC5}"/>
              </a:ext>
            </a:extLst>
          </p:cNvPr>
          <p:cNvSpPr txBox="1"/>
          <p:nvPr/>
        </p:nvSpPr>
        <p:spPr>
          <a:xfrm>
            <a:off x="5621913" y="4151549"/>
            <a:ext cx="5174493" cy="1311128"/>
          </a:xfrm>
          <a:prstGeom prst="rect">
            <a:avLst/>
          </a:prstGeom>
          <a:noFill/>
        </p:spPr>
        <p:txBody>
          <a:bodyPr wrap="none" rtlCol="0">
            <a:spAutoFit/>
          </a:bodyPr>
          <a:lstStyle/>
          <a:p>
            <a:r>
              <a:rPr lang="en-US" sz="2800" b="0" dirty="0">
                <a:latin typeface="+mn-lt"/>
              </a:rPr>
              <a:t>Disadvantages</a:t>
            </a:r>
          </a:p>
          <a:p>
            <a:pPr marL="404813" lvl="1" indent="-176213">
              <a:buFont typeface="Arial" panose="020B0604020202020204" pitchFamily="34" charset="0"/>
              <a:buChar char="•"/>
            </a:pPr>
            <a:r>
              <a:rPr lang="en-US" sz="2000" b="0" dirty="0">
                <a:latin typeface="+mn-lt"/>
              </a:rPr>
              <a:t>No dynamic content</a:t>
            </a:r>
          </a:p>
          <a:p>
            <a:pPr marL="404813" lvl="1" indent="-176213">
              <a:buFont typeface="Arial" panose="020B0604020202020204" pitchFamily="34" charset="0"/>
              <a:buChar char="•"/>
            </a:pPr>
            <a:r>
              <a:rPr lang="en-US" sz="2000" b="0" dirty="0">
                <a:latin typeface="+mn-lt"/>
              </a:rPr>
              <a:t>No interaction with user</a:t>
            </a:r>
          </a:p>
          <a:p>
            <a:pPr marL="404813" lvl="1" indent="-176213">
              <a:buFont typeface="Arial" panose="020B0604020202020204" pitchFamily="34" charset="0"/>
              <a:buChar char="•"/>
            </a:pPr>
            <a:r>
              <a:rPr lang="en-US" sz="2000" b="0" dirty="0">
                <a:latin typeface="+mn-lt"/>
              </a:rPr>
              <a:t>All requests must go back to server</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33</a:t>
            </a:fld>
            <a:endParaRPr lang="en-US"/>
          </a:p>
        </p:txBody>
      </p:sp>
      <p:sp>
        <p:nvSpPr>
          <p:cNvPr id="470018" name="Rectangle 2"/>
          <p:cNvSpPr>
            <a:spLocks noGrp="1" noChangeArrowheads="1"/>
          </p:cNvSpPr>
          <p:nvPr>
            <p:ph type="title"/>
          </p:nvPr>
        </p:nvSpPr>
        <p:spPr/>
        <p:txBody>
          <a:bodyPr/>
          <a:lstStyle/>
          <a:p>
            <a:r>
              <a:rPr lang="en-US" dirty="0"/>
              <a:t>Web 1.0.1 – The Common Gateway Interface (CGI) Circa 1993</a:t>
            </a:r>
          </a:p>
        </p:txBody>
      </p:sp>
      <p:sp>
        <p:nvSpPr>
          <p:cNvPr id="16" name="Rectangle 15">
            <a:extLst>
              <a:ext uri="{FF2B5EF4-FFF2-40B4-BE49-F238E27FC236}">
                <a16:creationId xmlns:a16="http://schemas.microsoft.com/office/drawing/2014/main" id="{84FA9932-8E15-4BEF-77C5-6BD31003A012}"/>
              </a:ext>
            </a:extLst>
          </p:cNvPr>
          <p:cNvSpPr/>
          <p:nvPr/>
        </p:nvSpPr>
        <p:spPr bwMode="auto">
          <a:xfrm>
            <a:off x="275422" y="1640595"/>
            <a:ext cx="1598672" cy="15240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Browser</a:t>
            </a:r>
          </a:p>
        </p:txBody>
      </p:sp>
      <p:sp>
        <p:nvSpPr>
          <p:cNvPr id="18" name="Can 17">
            <a:extLst>
              <a:ext uri="{FF2B5EF4-FFF2-40B4-BE49-F238E27FC236}">
                <a16:creationId xmlns:a16="http://schemas.microsoft.com/office/drawing/2014/main" id="{56628371-D0F6-3D78-5ECF-DB2AD770936C}"/>
              </a:ext>
            </a:extLst>
          </p:cNvPr>
          <p:cNvSpPr/>
          <p:nvPr/>
        </p:nvSpPr>
        <p:spPr bwMode="auto">
          <a:xfrm>
            <a:off x="4993700" y="1716795"/>
            <a:ext cx="1371600" cy="1524000"/>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File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System</a:t>
            </a:r>
          </a:p>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HTML</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9" name="Straight Connector 18">
            <a:extLst>
              <a:ext uri="{FF2B5EF4-FFF2-40B4-BE49-F238E27FC236}">
                <a16:creationId xmlns:a16="http://schemas.microsoft.com/office/drawing/2014/main" id="{40BC5D17-BD85-4144-C909-F87900EBF95A}"/>
              </a:ext>
            </a:extLst>
          </p:cNvPr>
          <p:cNvCxnSpPr>
            <a:cxnSpLocks/>
            <a:stCxn id="16" idx="3"/>
            <a:endCxn id="20" idx="1"/>
          </p:cNvCxnSpPr>
          <p:nvPr/>
        </p:nvCxnSpPr>
        <p:spPr bwMode="auto">
          <a:xfrm>
            <a:off x="1874094" y="2402595"/>
            <a:ext cx="40945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0" name="Rectangle 19">
            <a:extLst>
              <a:ext uri="{FF2B5EF4-FFF2-40B4-BE49-F238E27FC236}">
                <a16:creationId xmlns:a16="http://schemas.microsoft.com/office/drawing/2014/main" id="{FE875290-6717-AA20-252D-058B2B87F7D7}"/>
              </a:ext>
            </a:extLst>
          </p:cNvPr>
          <p:cNvSpPr/>
          <p:nvPr/>
        </p:nvSpPr>
        <p:spPr bwMode="auto">
          <a:xfrm>
            <a:off x="2283552" y="1564395"/>
            <a:ext cx="2209800" cy="16764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Server</a:t>
            </a:r>
          </a:p>
        </p:txBody>
      </p:sp>
      <p:sp>
        <p:nvSpPr>
          <p:cNvPr id="21" name="Rectangle 20">
            <a:extLst>
              <a:ext uri="{FF2B5EF4-FFF2-40B4-BE49-F238E27FC236}">
                <a16:creationId xmlns:a16="http://schemas.microsoft.com/office/drawing/2014/main" id="{C17A7B12-20ED-0932-4124-FF68A3E83B49}"/>
              </a:ext>
            </a:extLst>
          </p:cNvPr>
          <p:cNvSpPr/>
          <p:nvPr/>
        </p:nvSpPr>
        <p:spPr bwMode="auto">
          <a:xfrm>
            <a:off x="2512152" y="2021595"/>
            <a:ext cx="1676400" cy="9144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a:ln>
                  <a:noFill/>
                </a:ln>
                <a:solidFill>
                  <a:srgbClr val="CCCC00"/>
                </a:solidFill>
                <a:effectLst/>
                <a:latin typeface="+mn-lt"/>
                <a:ea typeface="ＭＳ Ｐゴシック" charset="0"/>
              </a:rPr>
              <a:t>Resource</a:t>
            </a:r>
            <a:br>
              <a:rPr kumimoji="0" lang="en-US" sz="2400" b="1" i="0" u="none" strike="noStrike" cap="none" normalizeH="0" baseline="0" dirty="0">
                <a:ln>
                  <a:noFill/>
                </a:ln>
                <a:solidFill>
                  <a:srgbClr val="CCCC00"/>
                </a:solidFill>
                <a:effectLst/>
                <a:latin typeface="+mn-lt"/>
                <a:ea typeface="ＭＳ Ｐゴシック" charset="0"/>
              </a:rPr>
            </a:br>
            <a:r>
              <a:rPr kumimoji="0" lang="en-US" sz="2400" b="1" i="0" u="none" strike="noStrike" cap="none" normalizeH="0" baseline="0" dirty="0">
                <a:ln>
                  <a:noFill/>
                </a:ln>
                <a:solidFill>
                  <a:srgbClr val="CCCC00"/>
                </a:solidFill>
                <a:effectLst/>
                <a:latin typeface="+mn-lt"/>
                <a:ea typeface="ＭＳ Ｐゴシック" charset="0"/>
              </a:rPr>
              <a:t>Manager</a:t>
            </a:r>
          </a:p>
        </p:txBody>
      </p:sp>
      <p:cxnSp>
        <p:nvCxnSpPr>
          <p:cNvPr id="22" name="Straight Connector 21">
            <a:extLst>
              <a:ext uri="{FF2B5EF4-FFF2-40B4-BE49-F238E27FC236}">
                <a16:creationId xmlns:a16="http://schemas.microsoft.com/office/drawing/2014/main" id="{D62A1FEA-A3C1-9B38-8FC3-D0DF2E692672}"/>
              </a:ext>
            </a:extLst>
          </p:cNvPr>
          <p:cNvCxnSpPr>
            <a:stCxn id="21" idx="3"/>
            <a:endCxn id="18" idx="2"/>
          </p:cNvCxnSpPr>
          <p:nvPr/>
        </p:nvCxnSpPr>
        <p:spPr bwMode="auto">
          <a:xfrm>
            <a:off x="4188552" y="2478795"/>
            <a:ext cx="80514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3" name="Can 22">
            <a:extLst>
              <a:ext uri="{FF2B5EF4-FFF2-40B4-BE49-F238E27FC236}">
                <a16:creationId xmlns:a16="http://schemas.microsoft.com/office/drawing/2014/main" id="{5DFD168B-FB54-B05A-F07E-B842F5556E62}"/>
              </a:ext>
            </a:extLst>
          </p:cNvPr>
          <p:cNvSpPr/>
          <p:nvPr/>
        </p:nvSpPr>
        <p:spPr bwMode="auto">
          <a:xfrm>
            <a:off x="5004718" y="3926595"/>
            <a:ext cx="1371600" cy="1524000"/>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Database</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24" name="Rectangle 23">
            <a:extLst>
              <a:ext uri="{FF2B5EF4-FFF2-40B4-BE49-F238E27FC236}">
                <a16:creationId xmlns:a16="http://schemas.microsoft.com/office/drawing/2014/main" id="{A5DF5311-CEA8-E03B-F341-C32F596D616E}"/>
              </a:ext>
            </a:extLst>
          </p:cNvPr>
          <p:cNvSpPr/>
          <p:nvPr/>
        </p:nvSpPr>
        <p:spPr bwMode="auto">
          <a:xfrm>
            <a:off x="2283552" y="3926595"/>
            <a:ext cx="2133600" cy="15240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CGI</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Script</a:t>
            </a:r>
          </a:p>
        </p:txBody>
      </p:sp>
      <p:cxnSp>
        <p:nvCxnSpPr>
          <p:cNvPr id="25" name="Straight Connector 24">
            <a:extLst>
              <a:ext uri="{FF2B5EF4-FFF2-40B4-BE49-F238E27FC236}">
                <a16:creationId xmlns:a16="http://schemas.microsoft.com/office/drawing/2014/main" id="{316EF7E4-D780-B37D-1866-DEFC91C36A3D}"/>
              </a:ext>
            </a:extLst>
          </p:cNvPr>
          <p:cNvCxnSpPr>
            <a:stCxn id="21" idx="2"/>
            <a:endCxn id="24" idx="0"/>
          </p:cNvCxnSpPr>
          <p:nvPr/>
        </p:nvCxnSpPr>
        <p:spPr bwMode="auto">
          <a:xfrm>
            <a:off x="3350352" y="2935995"/>
            <a:ext cx="0" cy="99060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6" name="Straight Connector 25">
            <a:extLst>
              <a:ext uri="{FF2B5EF4-FFF2-40B4-BE49-F238E27FC236}">
                <a16:creationId xmlns:a16="http://schemas.microsoft.com/office/drawing/2014/main" id="{C8BB52DF-CBC3-4735-46F3-07FA7C8F135B}"/>
              </a:ext>
            </a:extLst>
          </p:cNvPr>
          <p:cNvCxnSpPr>
            <a:stCxn id="24" idx="3"/>
            <a:endCxn id="23" idx="2"/>
          </p:cNvCxnSpPr>
          <p:nvPr/>
        </p:nvCxnSpPr>
        <p:spPr bwMode="auto">
          <a:xfrm>
            <a:off x="4417152" y="4688595"/>
            <a:ext cx="587566"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TextBox 26">
            <a:extLst>
              <a:ext uri="{FF2B5EF4-FFF2-40B4-BE49-F238E27FC236}">
                <a16:creationId xmlns:a16="http://schemas.microsoft.com/office/drawing/2014/main" id="{B6E60B73-4C58-7CF0-C44E-38C8F282DEC9}"/>
              </a:ext>
            </a:extLst>
          </p:cNvPr>
          <p:cNvSpPr txBox="1"/>
          <p:nvPr/>
        </p:nvSpPr>
        <p:spPr>
          <a:xfrm>
            <a:off x="1226378" y="3469395"/>
            <a:ext cx="2123974" cy="369332"/>
          </a:xfrm>
          <a:prstGeom prst="rect">
            <a:avLst/>
          </a:prstGeom>
          <a:noFill/>
        </p:spPr>
        <p:txBody>
          <a:bodyPr wrap="none" rtlCol="0">
            <a:spAutoFit/>
          </a:bodyPr>
          <a:lstStyle/>
          <a:p>
            <a:r>
              <a:rPr lang="en-US" sz="1800" b="1" dirty="0" err="1">
                <a:latin typeface="Courier New"/>
                <a:cs typeface="Courier New"/>
              </a:rPr>
              <a:t>stdin</a:t>
            </a:r>
            <a:r>
              <a:rPr lang="en-US" sz="1800" b="1" dirty="0">
                <a:latin typeface="Courier New"/>
                <a:cs typeface="Courier New"/>
              </a:rPr>
              <a:t> / </a:t>
            </a:r>
            <a:r>
              <a:rPr lang="en-US" sz="1800" b="1" dirty="0" err="1">
                <a:latin typeface="Courier New"/>
                <a:cs typeface="Courier New"/>
              </a:rPr>
              <a:t>stdout</a:t>
            </a:r>
            <a:endParaRPr lang="en-US" sz="1800" b="1" dirty="0">
              <a:latin typeface="Courier New"/>
              <a:cs typeface="Courier New"/>
            </a:endParaRPr>
          </a:p>
        </p:txBody>
      </p:sp>
      <p:sp>
        <p:nvSpPr>
          <p:cNvPr id="28" name="Rectangle 3" descr="Rectangle: Click to edit Master text styles&#10;Second level&#10;Third level&#10;Fourth level&#10;Fifth level">
            <a:extLst>
              <a:ext uri="{FF2B5EF4-FFF2-40B4-BE49-F238E27FC236}">
                <a16:creationId xmlns:a16="http://schemas.microsoft.com/office/drawing/2014/main" id="{0EF8FBB6-4384-AD2F-B5A7-71E5868FA876}"/>
              </a:ext>
            </a:extLst>
          </p:cNvPr>
          <p:cNvSpPr txBox="1">
            <a:spLocks noChangeArrowheads="1"/>
          </p:cNvSpPr>
          <p:nvPr/>
        </p:nvSpPr>
        <p:spPr bwMode="auto">
          <a:xfrm>
            <a:off x="6952866" y="1257329"/>
            <a:ext cx="4716752" cy="49876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000" b="0" dirty="0"/>
              <a:t>Web server acts as router</a:t>
            </a:r>
          </a:p>
          <a:p>
            <a:pPr lvl="1">
              <a:lnSpc>
                <a:spcPct val="100000"/>
              </a:lnSpc>
            </a:pPr>
            <a:r>
              <a:rPr lang="en-US" sz="1350" b="0" dirty="0"/>
              <a:t>.html files returned from filesystem</a:t>
            </a:r>
          </a:p>
          <a:p>
            <a:pPr lvl="1">
              <a:lnSpc>
                <a:spcPct val="100000"/>
              </a:lnSpc>
            </a:pPr>
            <a:r>
              <a:rPr lang="en-US" sz="1350" b="0" dirty="0"/>
              <a:t>.</a:t>
            </a:r>
            <a:r>
              <a:rPr lang="en-US" sz="1350" b="0" dirty="0" err="1"/>
              <a:t>cgi</a:t>
            </a:r>
            <a:r>
              <a:rPr lang="en-US" sz="1350" b="0" dirty="0"/>
              <a:t> extension resulted in web server executing a new process that piped information via stdin and </a:t>
            </a:r>
            <a:r>
              <a:rPr lang="en-US" sz="1350" b="0" dirty="0" err="1"/>
              <a:t>stdout</a:t>
            </a:r>
            <a:endParaRPr lang="en-US" sz="1350" b="0" dirty="0"/>
          </a:p>
          <a:p>
            <a:pPr lvl="1">
              <a:lnSpc>
                <a:spcPct val="100000"/>
              </a:lnSpc>
            </a:pPr>
            <a:r>
              <a:rPr lang="en-US" sz="1350" b="0" dirty="0"/>
              <a:t>CGI programs generated HTML directly</a:t>
            </a:r>
          </a:p>
          <a:p>
            <a:pPr>
              <a:lnSpc>
                <a:spcPct val="100000"/>
              </a:lnSpc>
            </a:pPr>
            <a:r>
              <a:rPr lang="en-US" sz="1800" b="0" dirty="0"/>
              <a:t>Enabled the web to start to support transactional personalized experiences</a:t>
            </a:r>
          </a:p>
          <a:p>
            <a:pPr>
              <a:lnSpc>
                <a:spcPct val="100000"/>
              </a:lnSpc>
            </a:pPr>
            <a:r>
              <a:rPr lang="en-US" sz="1800" b="0" dirty="0"/>
              <a:t>Since CGIs are just programs, they were often developed in languages like C and/or Perl</a:t>
            </a:r>
          </a:p>
          <a:p>
            <a:pPr>
              <a:lnSpc>
                <a:spcPct val="100000"/>
              </a:lnSpc>
            </a:pPr>
            <a:r>
              <a:rPr lang="en-US" sz="1800" b="0" dirty="0"/>
              <a:t>Architectural challenges</a:t>
            </a:r>
          </a:p>
          <a:p>
            <a:pPr lvl="1">
              <a:lnSpc>
                <a:spcPct val="100000"/>
              </a:lnSpc>
            </a:pPr>
            <a:r>
              <a:rPr lang="en-US" sz="1350" b="0" dirty="0"/>
              <a:t>Scale – all CGI ran as a process</a:t>
            </a:r>
          </a:p>
          <a:p>
            <a:pPr lvl="1">
              <a:lnSpc>
                <a:spcPct val="100000"/>
              </a:lnSpc>
            </a:pPr>
            <a:r>
              <a:rPr lang="en-US" sz="1350" b="0" dirty="0"/>
              <a:t>Interactivity, all actions from the browser had to travel over the network to the server</a:t>
            </a:r>
          </a:p>
          <a:p>
            <a:pPr lvl="1">
              <a:lnSpc>
                <a:spcPct val="100000"/>
              </a:lnSpc>
            </a:pPr>
            <a:endParaRPr lang="en-US" sz="1800" b="0" dirty="0"/>
          </a:p>
        </p:txBody>
      </p:sp>
      <p:sp>
        <p:nvSpPr>
          <p:cNvPr id="29" name="TextBox 28">
            <a:extLst>
              <a:ext uri="{FF2B5EF4-FFF2-40B4-BE49-F238E27FC236}">
                <a16:creationId xmlns:a16="http://schemas.microsoft.com/office/drawing/2014/main" id="{DDD0FC7C-A31B-55AD-75AE-8280CE9721E6}"/>
              </a:ext>
            </a:extLst>
          </p:cNvPr>
          <p:cNvSpPr txBox="1"/>
          <p:nvPr/>
        </p:nvSpPr>
        <p:spPr>
          <a:xfrm>
            <a:off x="7432574" y="666003"/>
            <a:ext cx="4047903" cy="480131"/>
          </a:xfrm>
          <a:prstGeom prst="rect">
            <a:avLst/>
          </a:prstGeom>
          <a:noFill/>
        </p:spPr>
        <p:txBody>
          <a:bodyPr wrap="none" rtlCol="0">
            <a:spAutoFit/>
          </a:bodyPr>
          <a:lstStyle/>
          <a:p>
            <a:r>
              <a:rPr lang="en-US" sz="2800" b="0" dirty="0">
                <a:latin typeface="+mn-lt"/>
              </a:rPr>
              <a:t>Architecture Changes</a:t>
            </a:r>
            <a:endParaRPr lang="en-US" sz="2000" b="0" dirty="0">
              <a:latin typeface="+mn-lt"/>
            </a:endParaRPr>
          </a:p>
        </p:txBody>
      </p:sp>
    </p:spTree>
    <p:extLst>
      <p:ext uri="{BB962C8B-B14F-4D97-AF65-F5344CB8AC3E}">
        <p14:creationId xmlns:p14="http://schemas.microsoft.com/office/powerpoint/2010/main" val="31142780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34</a:t>
            </a:fld>
            <a:endParaRPr lang="en-US"/>
          </a:p>
        </p:txBody>
      </p:sp>
      <p:sp>
        <p:nvSpPr>
          <p:cNvPr id="470018" name="Rectangle 2"/>
          <p:cNvSpPr>
            <a:spLocks noGrp="1" noChangeArrowheads="1"/>
          </p:cNvSpPr>
          <p:nvPr>
            <p:ph type="title"/>
          </p:nvPr>
        </p:nvSpPr>
        <p:spPr/>
        <p:txBody>
          <a:bodyPr/>
          <a:lstStyle/>
          <a:p>
            <a:r>
              <a:rPr lang="en-US" dirty="0"/>
              <a:t>Web 1.0.2 – </a:t>
            </a:r>
            <a:r>
              <a:rPr lang="en-US" dirty="0" err="1"/>
              <a:t>Javascript</a:t>
            </a:r>
            <a:r>
              <a:rPr lang="en-US" dirty="0"/>
              <a:t>  Circa 1995</a:t>
            </a:r>
          </a:p>
        </p:txBody>
      </p:sp>
      <p:sp>
        <p:nvSpPr>
          <p:cNvPr id="16" name="Rectangle 15">
            <a:extLst>
              <a:ext uri="{FF2B5EF4-FFF2-40B4-BE49-F238E27FC236}">
                <a16:creationId xmlns:a16="http://schemas.microsoft.com/office/drawing/2014/main" id="{84FA9932-8E15-4BEF-77C5-6BD31003A012}"/>
              </a:ext>
            </a:extLst>
          </p:cNvPr>
          <p:cNvSpPr/>
          <p:nvPr/>
        </p:nvSpPr>
        <p:spPr bwMode="auto">
          <a:xfrm>
            <a:off x="275422" y="1640595"/>
            <a:ext cx="1598672" cy="15240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Browser</a:t>
            </a:r>
          </a:p>
        </p:txBody>
      </p:sp>
      <p:sp>
        <p:nvSpPr>
          <p:cNvPr id="18" name="Can 17">
            <a:extLst>
              <a:ext uri="{FF2B5EF4-FFF2-40B4-BE49-F238E27FC236}">
                <a16:creationId xmlns:a16="http://schemas.microsoft.com/office/drawing/2014/main" id="{56628371-D0F6-3D78-5ECF-DB2AD770936C}"/>
              </a:ext>
            </a:extLst>
          </p:cNvPr>
          <p:cNvSpPr/>
          <p:nvPr/>
        </p:nvSpPr>
        <p:spPr bwMode="auto">
          <a:xfrm>
            <a:off x="4993700" y="1716795"/>
            <a:ext cx="1371600" cy="1524000"/>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File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System</a:t>
            </a:r>
          </a:p>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HTML</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9" name="Straight Connector 18">
            <a:extLst>
              <a:ext uri="{FF2B5EF4-FFF2-40B4-BE49-F238E27FC236}">
                <a16:creationId xmlns:a16="http://schemas.microsoft.com/office/drawing/2014/main" id="{40BC5D17-BD85-4144-C909-F87900EBF95A}"/>
              </a:ext>
            </a:extLst>
          </p:cNvPr>
          <p:cNvCxnSpPr>
            <a:cxnSpLocks/>
            <a:stCxn id="16" idx="3"/>
            <a:endCxn id="20" idx="1"/>
          </p:cNvCxnSpPr>
          <p:nvPr/>
        </p:nvCxnSpPr>
        <p:spPr bwMode="auto">
          <a:xfrm>
            <a:off x="1874094" y="2402595"/>
            <a:ext cx="40945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Rectangle 19">
            <a:extLst>
              <a:ext uri="{FF2B5EF4-FFF2-40B4-BE49-F238E27FC236}">
                <a16:creationId xmlns:a16="http://schemas.microsoft.com/office/drawing/2014/main" id="{FE875290-6717-AA20-252D-058B2B87F7D7}"/>
              </a:ext>
            </a:extLst>
          </p:cNvPr>
          <p:cNvSpPr/>
          <p:nvPr/>
        </p:nvSpPr>
        <p:spPr bwMode="auto">
          <a:xfrm>
            <a:off x="2283552" y="1564395"/>
            <a:ext cx="2209800" cy="16764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Server</a:t>
            </a:r>
          </a:p>
        </p:txBody>
      </p:sp>
      <p:sp>
        <p:nvSpPr>
          <p:cNvPr id="21" name="Rectangle 20">
            <a:extLst>
              <a:ext uri="{FF2B5EF4-FFF2-40B4-BE49-F238E27FC236}">
                <a16:creationId xmlns:a16="http://schemas.microsoft.com/office/drawing/2014/main" id="{C17A7B12-20ED-0932-4124-FF68A3E83B49}"/>
              </a:ext>
            </a:extLst>
          </p:cNvPr>
          <p:cNvSpPr/>
          <p:nvPr/>
        </p:nvSpPr>
        <p:spPr bwMode="auto">
          <a:xfrm>
            <a:off x="2512152" y="2021595"/>
            <a:ext cx="1676400" cy="9144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Resource</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Manager</a:t>
            </a:r>
          </a:p>
        </p:txBody>
      </p:sp>
      <p:cxnSp>
        <p:nvCxnSpPr>
          <p:cNvPr id="22" name="Straight Connector 21">
            <a:extLst>
              <a:ext uri="{FF2B5EF4-FFF2-40B4-BE49-F238E27FC236}">
                <a16:creationId xmlns:a16="http://schemas.microsoft.com/office/drawing/2014/main" id="{D62A1FEA-A3C1-9B38-8FC3-D0DF2E692672}"/>
              </a:ext>
            </a:extLst>
          </p:cNvPr>
          <p:cNvCxnSpPr>
            <a:stCxn id="21" idx="3"/>
            <a:endCxn id="18" idx="2"/>
          </p:cNvCxnSpPr>
          <p:nvPr/>
        </p:nvCxnSpPr>
        <p:spPr bwMode="auto">
          <a:xfrm>
            <a:off x="4188552" y="2478795"/>
            <a:ext cx="80514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3" name="Can 22">
            <a:extLst>
              <a:ext uri="{FF2B5EF4-FFF2-40B4-BE49-F238E27FC236}">
                <a16:creationId xmlns:a16="http://schemas.microsoft.com/office/drawing/2014/main" id="{5DFD168B-FB54-B05A-F07E-B842F5556E62}"/>
              </a:ext>
            </a:extLst>
          </p:cNvPr>
          <p:cNvSpPr/>
          <p:nvPr/>
        </p:nvSpPr>
        <p:spPr bwMode="auto">
          <a:xfrm>
            <a:off x="5004718" y="3926595"/>
            <a:ext cx="1371600" cy="1524000"/>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Database</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24" name="Rectangle 23">
            <a:extLst>
              <a:ext uri="{FF2B5EF4-FFF2-40B4-BE49-F238E27FC236}">
                <a16:creationId xmlns:a16="http://schemas.microsoft.com/office/drawing/2014/main" id="{A5DF5311-CEA8-E03B-F341-C32F596D616E}"/>
              </a:ext>
            </a:extLst>
          </p:cNvPr>
          <p:cNvSpPr/>
          <p:nvPr/>
        </p:nvSpPr>
        <p:spPr bwMode="auto">
          <a:xfrm>
            <a:off x="2283552" y="3926595"/>
            <a:ext cx="2133600" cy="15240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CGI</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Script</a:t>
            </a:r>
          </a:p>
        </p:txBody>
      </p:sp>
      <p:cxnSp>
        <p:nvCxnSpPr>
          <p:cNvPr id="25" name="Straight Connector 24">
            <a:extLst>
              <a:ext uri="{FF2B5EF4-FFF2-40B4-BE49-F238E27FC236}">
                <a16:creationId xmlns:a16="http://schemas.microsoft.com/office/drawing/2014/main" id="{316EF7E4-D780-B37D-1866-DEFC91C36A3D}"/>
              </a:ext>
            </a:extLst>
          </p:cNvPr>
          <p:cNvCxnSpPr>
            <a:stCxn id="21" idx="2"/>
            <a:endCxn id="24" idx="0"/>
          </p:cNvCxnSpPr>
          <p:nvPr/>
        </p:nvCxnSpPr>
        <p:spPr bwMode="auto">
          <a:xfrm>
            <a:off x="3350352" y="2935995"/>
            <a:ext cx="0" cy="99060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6" name="Straight Connector 25">
            <a:extLst>
              <a:ext uri="{FF2B5EF4-FFF2-40B4-BE49-F238E27FC236}">
                <a16:creationId xmlns:a16="http://schemas.microsoft.com/office/drawing/2014/main" id="{C8BB52DF-CBC3-4735-46F3-07FA7C8F135B}"/>
              </a:ext>
            </a:extLst>
          </p:cNvPr>
          <p:cNvCxnSpPr>
            <a:stCxn id="24" idx="3"/>
            <a:endCxn id="23" idx="2"/>
          </p:cNvCxnSpPr>
          <p:nvPr/>
        </p:nvCxnSpPr>
        <p:spPr bwMode="auto">
          <a:xfrm>
            <a:off x="4417152" y="4688595"/>
            <a:ext cx="587566"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7" name="TextBox 26">
            <a:extLst>
              <a:ext uri="{FF2B5EF4-FFF2-40B4-BE49-F238E27FC236}">
                <a16:creationId xmlns:a16="http://schemas.microsoft.com/office/drawing/2014/main" id="{B6E60B73-4C58-7CF0-C44E-38C8F282DEC9}"/>
              </a:ext>
            </a:extLst>
          </p:cNvPr>
          <p:cNvSpPr txBox="1"/>
          <p:nvPr/>
        </p:nvSpPr>
        <p:spPr>
          <a:xfrm>
            <a:off x="1226378" y="3469395"/>
            <a:ext cx="2123974" cy="369332"/>
          </a:xfrm>
          <a:prstGeom prst="rect">
            <a:avLst/>
          </a:prstGeom>
          <a:noFill/>
        </p:spPr>
        <p:txBody>
          <a:bodyPr wrap="none" rtlCol="0">
            <a:spAutoFit/>
          </a:bodyPr>
          <a:lstStyle/>
          <a:p>
            <a:r>
              <a:rPr lang="en-US" sz="1800" b="1" dirty="0" err="1">
                <a:latin typeface="Courier New"/>
                <a:cs typeface="Courier New"/>
              </a:rPr>
              <a:t>stdin</a:t>
            </a:r>
            <a:r>
              <a:rPr lang="en-US" sz="1800" b="1" dirty="0">
                <a:latin typeface="Courier New"/>
                <a:cs typeface="Courier New"/>
              </a:rPr>
              <a:t> / </a:t>
            </a:r>
            <a:r>
              <a:rPr lang="en-US" sz="1800" b="1" dirty="0" err="1">
                <a:latin typeface="Courier New"/>
                <a:cs typeface="Courier New"/>
              </a:rPr>
              <a:t>stdout</a:t>
            </a:r>
            <a:endParaRPr lang="en-US" sz="1800" b="1" dirty="0">
              <a:latin typeface="Courier New"/>
              <a:cs typeface="Courier New"/>
            </a:endParaRPr>
          </a:p>
        </p:txBody>
      </p:sp>
      <p:sp>
        <p:nvSpPr>
          <p:cNvPr id="28" name="Rectangle 3" descr="Rectangle: Click to edit Master text styles&#10;Second level&#10;Third level&#10;Fourth level&#10;Fifth level">
            <a:extLst>
              <a:ext uri="{FF2B5EF4-FFF2-40B4-BE49-F238E27FC236}">
                <a16:creationId xmlns:a16="http://schemas.microsoft.com/office/drawing/2014/main" id="{0EF8FBB6-4384-AD2F-B5A7-71E5868FA876}"/>
              </a:ext>
            </a:extLst>
          </p:cNvPr>
          <p:cNvSpPr txBox="1">
            <a:spLocks noChangeArrowheads="1"/>
          </p:cNvSpPr>
          <p:nvPr/>
        </p:nvSpPr>
        <p:spPr bwMode="auto">
          <a:xfrm>
            <a:off x="7069153" y="1564395"/>
            <a:ext cx="4716752" cy="49876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000" b="0" dirty="0"/>
              <a:t>Web Browser gets Smarter</a:t>
            </a:r>
          </a:p>
          <a:p>
            <a:pPr lvl="1">
              <a:lnSpc>
                <a:spcPct val="100000"/>
              </a:lnSpc>
            </a:pPr>
            <a:r>
              <a:rPr lang="en-US" sz="1350" b="0" dirty="0"/>
              <a:t>HTML can now embed or link to </a:t>
            </a:r>
            <a:r>
              <a:rPr lang="en-US" sz="1350" b="0" dirty="0" err="1"/>
              <a:t>javascript</a:t>
            </a:r>
            <a:r>
              <a:rPr lang="en-US" sz="1350" b="0" dirty="0"/>
              <a:t> that can be executed on the browser</a:t>
            </a:r>
          </a:p>
          <a:p>
            <a:pPr lvl="1">
              <a:lnSpc>
                <a:spcPct val="100000"/>
              </a:lnSpc>
            </a:pPr>
            <a:r>
              <a:rPr lang="en-US" sz="1350" b="0" dirty="0"/>
              <a:t>Code running directly in browser improves user experience</a:t>
            </a:r>
          </a:p>
          <a:p>
            <a:pPr>
              <a:lnSpc>
                <a:spcPct val="100000"/>
              </a:lnSpc>
            </a:pPr>
            <a:r>
              <a:rPr lang="en-US" sz="1800" b="0" dirty="0"/>
              <a:t>Enabled some user behavior to be processed in browser avoiding trips back to the server</a:t>
            </a:r>
          </a:p>
          <a:p>
            <a:pPr>
              <a:lnSpc>
                <a:spcPct val="100000"/>
              </a:lnSpc>
            </a:pPr>
            <a:r>
              <a:rPr lang="en-US" sz="1800" b="0" dirty="0"/>
              <a:t>Architectural challenges</a:t>
            </a:r>
          </a:p>
          <a:p>
            <a:pPr lvl="1">
              <a:lnSpc>
                <a:spcPct val="100000"/>
              </a:lnSpc>
            </a:pPr>
            <a:r>
              <a:rPr lang="en-US" sz="1350" b="0" dirty="0"/>
              <a:t>Same as 1.0.1, plus, </a:t>
            </a:r>
          </a:p>
          <a:p>
            <a:pPr lvl="1">
              <a:lnSpc>
                <a:spcPct val="100000"/>
              </a:lnSpc>
            </a:pPr>
            <a:r>
              <a:rPr lang="en-US" sz="1350" b="0" dirty="0"/>
              <a:t>Code redundancy, often checks had to be made both in the client (</a:t>
            </a:r>
            <a:r>
              <a:rPr lang="en-US" sz="1350" b="0" dirty="0" err="1"/>
              <a:t>javascript</a:t>
            </a:r>
            <a:r>
              <a:rPr lang="en-US" sz="1350" b="0" dirty="0"/>
              <a:t>) and the server (CGI)</a:t>
            </a:r>
          </a:p>
          <a:p>
            <a:pPr lvl="1">
              <a:lnSpc>
                <a:spcPct val="100000"/>
              </a:lnSpc>
            </a:pPr>
            <a:r>
              <a:rPr lang="en-US" sz="1350" b="0" dirty="0" err="1"/>
              <a:t>Javascript</a:t>
            </a:r>
            <a:r>
              <a:rPr lang="en-US" sz="1350" b="0" dirty="0"/>
              <a:t> was developed in 10 days and has always been regarded as a poor language</a:t>
            </a:r>
          </a:p>
          <a:p>
            <a:pPr lvl="1">
              <a:lnSpc>
                <a:spcPct val="100000"/>
              </a:lnSpc>
            </a:pPr>
            <a:r>
              <a:rPr lang="en-US" sz="1350" b="0" dirty="0" err="1"/>
              <a:t>Javascript</a:t>
            </a:r>
            <a:r>
              <a:rPr lang="en-US" sz="1350" b="0" dirty="0"/>
              <a:t> compatibility was very poor for the first 20 years of its existence leading to workaround solutions like jQuery becoming popular</a:t>
            </a:r>
          </a:p>
          <a:p>
            <a:pPr lvl="1">
              <a:lnSpc>
                <a:spcPct val="100000"/>
              </a:lnSpc>
            </a:pPr>
            <a:endParaRPr lang="en-US" sz="1800" b="0" dirty="0"/>
          </a:p>
        </p:txBody>
      </p:sp>
      <p:sp>
        <p:nvSpPr>
          <p:cNvPr id="29" name="TextBox 28">
            <a:extLst>
              <a:ext uri="{FF2B5EF4-FFF2-40B4-BE49-F238E27FC236}">
                <a16:creationId xmlns:a16="http://schemas.microsoft.com/office/drawing/2014/main" id="{DDD0FC7C-A31B-55AD-75AE-8280CE9721E6}"/>
              </a:ext>
            </a:extLst>
          </p:cNvPr>
          <p:cNvSpPr txBox="1"/>
          <p:nvPr/>
        </p:nvSpPr>
        <p:spPr>
          <a:xfrm>
            <a:off x="7403577" y="1107978"/>
            <a:ext cx="4047903" cy="480131"/>
          </a:xfrm>
          <a:prstGeom prst="rect">
            <a:avLst/>
          </a:prstGeom>
          <a:noFill/>
        </p:spPr>
        <p:txBody>
          <a:bodyPr wrap="none" rtlCol="0">
            <a:spAutoFit/>
          </a:bodyPr>
          <a:lstStyle/>
          <a:p>
            <a:r>
              <a:rPr lang="en-US" sz="2800" b="0" dirty="0">
                <a:latin typeface="+mn-lt"/>
              </a:rPr>
              <a:t>Architecture Changes</a:t>
            </a:r>
            <a:endParaRPr lang="en-US" sz="2000" b="0" dirty="0">
              <a:latin typeface="+mn-lt"/>
            </a:endParaRPr>
          </a:p>
        </p:txBody>
      </p:sp>
      <p:sp>
        <p:nvSpPr>
          <p:cNvPr id="17" name="Rectangle 16">
            <a:extLst>
              <a:ext uri="{FF2B5EF4-FFF2-40B4-BE49-F238E27FC236}">
                <a16:creationId xmlns:a16="http://schemas.microsoft.com/office/drawing/2014/main" id="{78CBAD25-9BAF-EA0E-4837-A799AEC3A0C6}"/>
              </a:ext>
            </a:extLst>
          </p:cNvPr>
          <p:cNvSpPr/>
          <p:nvPr/>
        </p:nvSpPr>
        <p:spPr bwMode="auto">
          <a:xfrm>
            <a:off x="406095" y="2522403"/>
            <a:ext cx="1300910" cy="52972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err="1">
                <a:ln>
                  <a:noFill/>
                </a:ln>
                <a:solidFill>
                  <a:srgbClr val="CCCC00"/>
                </a:solidFill>
                <a:effectLst/>
                <a:latin typeface="+mn-lt"/>
                <a:ea typeface="ＭＳ Ｐゴシック" charset="0"/>
              </a:rPr>
              <a:t>Javascript</a:t>
            </a:r>
            <a:br>
              <a:rPr kumimoji="0" lang="en-US" sz="1600" i="0" u="none" strike="noStrike" cap="none" normalizeH="0" baseline="0" dirty="0">
                <a:ln>
                  <a:noFill/>
                </a:ln>
                <a:solidFill>
                  <a:srgbClr val="CCCC00"/>
                </a:solidFill>
                <a:effectLst/>
                <a:latin typeface="+mn-lt"/>
                <a:ea typeface="ＭＳ Ｐゴシック" charset="0"/>
              </a:rPr>
            </a:br>
            <a:r>
              <a:rPr kumimoji="0" lang="en-US" sz="1600" i="0" u="none" strike="noStrike" cap="none" normalizeH="0" baseline="0" dirty="0">
                <a:ln>
                  <a:noFill/>
                </a:ln>
                <a:solidFill>
                  <a:srgbClr val="CCCC00"/>
                </a:solidFill>
                <a:effectLst/>
                <a:latin typeface="+mn-lt"/>
                <a:ea typeface="ＭＳ Ｐゴシック" charset="0"/>
              </a:rPr>
              <a:t>Engine</a:t>
            </a:r>
          </a:p>
        </p:txBody>
      </p:sp>
    </p:spTree>
    <p:extLst>
      <p:ext uri="{BB962C8B-B14F-4D97-AF65-F5344CB8AC3E}">
        <p14:creationId xmlns:p14="http://schemas.microsoft.com/office/powerpoint/2010/main" val="12075746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35</a:t>
            </a:fld>
            <a:endParaRPr lang="en-US"/>
          </a:p>
        </p:txBody>
      </p:sp>
      <p:sp>
        <p:nvSpPr>
          <p:cNvPr id="470018" name="Rectangle 2"/>
          <p:cNvSpPr>
            <a:spLocks noGrp="1" noChangeArrowheads="1"/>
          </p:cNvSpPr>
          <p:nvPr>
            <p:ph type="title"/>
          </p:nvPr>
        </p:nvSpPr>
        <p:spPr>
          <a:xfrm>
            <a:off x="609600" y="275035"/>
            <a:ext cx="10936077" cy="698948"/>
          </a:xfrm>
        </p:spPr>
        <p:txBody>
          <a:bodyPr/>
          <a:lstStyle/>
          <a:p>
            <a:r>
              <a:rPr lang="en-US" dirty="0"/>
              <a:t>Web 1.0.3 – The Application Server - Circa 1999</a:t>
            </a:r>
          </a:p>
        </p:txBody>
      </p:sp>
      <p:sp>
        <p:nvSpPr>
          <p:cNvPr id="16" name="Rectangle 15">
            <a:extLst>
              <a:ext uri="{FF2B5EF4-FFF2-40B4-BE49-F238E27FC236}">
                <a16:creationId xmlns:a16="http://schemas.microsoft.com/office/drawing/2014/main" id="{84FA9932-8E15-4BEF-77C5-6BD31003A012}"/>
              </a:ext>
            </a:extLst>
          </p:cNvPr>
          <p:cNvSpPr/>
          <p:nvPr/>
        </p:nvSpPr>
        <p:spPr bwMode="auto">
          <a:xfrm>
            <a:off x="275422" y="1640595"/>
            <a:ext cx="1598672" cy="15240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Browser</a:t>
            </a:r>
          </a:p>
        </p:txBody>
      </p:sp>
      <p:sp>
        <p:nvSpPr>
          <p:cNvPr id="18" name="Can 17">
            <a:extLst>
              <a:ext uri="{FF2B5EF4-FFF2-40B4-BE49-F238E27FC236}">
                <a16:creationId xmlns:a16="http://schemas.microsoft.com/office/drawing/2014/main" id="{56628371-D0F6-3D78-5ECF-DB2AD770936C}"/>
              </a:ext>
            </a:extLst>
          </p:cNvPr>
          <p:cNvSpPr/>
          <p:nvPr/>
        </p:nvSpPr>
        <p:spPr bwMode="auto">
          <a:xfrm>
            <a:off x="4993700" y="1716795"/>
            <a:ext cx="1371600" cy="1524000"/>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File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System</a:t>
            </a:r>
          </a:p>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HTML</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9" name="Straight Connector 18">
            <a:extLst>
              <a:ext uri="{FF2B5EF4-FFF2-40B4-BE49-F238E27FC236}">
                <a16:creationId xmlns:a16="http://schemas.microsoft.com/office/drawing/2014/main" id="{40BC5D17-BD85-4144-C909-F87900EBF95A}"/>
              </a:ext>
            </a:extLst>
          </p:cNvPr>
          <p:cNvCxnSpPr>
            <a:cxnSpLocks/>
            <a:stCxn id="16" idx="3"/>
            <a:endCxn id="20" idx="1"/>
          </p:cNvCxnSpPr>
          <p:nvPr/>
        </p:nvCxnSpPr>
        <p:spPr bwMode="auto">
          <a:xfrm>
            <a:off x="1874094" y="2402595"/>
            <a:ext cx="40945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0" name="Rectangle 19">
            <a:extLst>
              <a:ext uri="{FF2B5EF4-FFF2-40B4-BE49-F238E27FC236}">
                <a16:creationId xmlns:a16="http://schemas.microsoft.com/office/drawing/2014/main" id="{FE875290-6717-AA20-252D-058B2B87F7D7}"/>
              </a:ext>
            </a:extLst>
          </p:cNvPr>
          <p:cNvSpPr/>
          <p:nvPr/>
        </p:nvSpPr>
        <p:spPr bwMode="auto">
          <a:xfrm>
            <a:off x="2283552" y="1564395"/>
            <a:ext cx="2209800" cy="16764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Server</a:t>
            </a:r>
          </a:p>
        </p:txBody>
      </p:sp>
      <p:sp>
        <p:nvSpPr>
          <p:cNvPr id="21" name="Rectangle 20">
            <a:extLst>
              <a:ext uri="{FF2B5EF4-FFF2-40B4-BE49-F238E27FC236}">
                <a16:creationId xmlns:a16="http://schemas.microsoft.com/office/drawing/2014/main" id="{C17A7B12-20ED-0932-4124-FF68A3E83B49}"/>
              </a:ext>
            </a:extLst>
          </p:cNvPr>
          <p:cNvSpPr/>
          <p:nvPr/>
        </p:nvSpPr>
        <p:spPr bwMode="auto">
          <a:xfrm>
            <a:off x="2512152" y="2021595"/>
            <a:ext cx="1676400" cy="9144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Resource</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Manager</a:t>
            </a:r>
          </a:p>
        </p:txBody>
      </p:sp>
      <p:cxnSp>
        <p:nvCxnSpPr>
          <p:cNvPr id="22" name="Straight Connector 21">
            <a:extLst>
              <a:ext uri="{FF2B5EF4-FFF2-40B4-BE49-F238E27FC236}">
                <a16:creationId xmlns:a16="http://schemas.microsoft.com/office/drawing/2014/main" id="{D62A1FEA-A3C1-9B38-8FC3-D0DF2E692672}"/>
              </a:ext>
            </a:extLst>
          </p:cNvPr>
          <p:cNvCxnSpPr>
            <a:stCxn id="21" idx="3"/>
            <a:endCxn id="18" idx="2"/>
          </p:cNvCxnSpPr>
          <p:nvPr/>
        </p:nvCxnSpPr>
        <p:spPr bwMode="auto">
          <a:xfrm>
            <a:off x="4188552" y="2478795"/>
            <a:ext cx="80514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3" name="Can 22">
            <a:extLst>
              <a:ext uri="{FF2B5EF4-FFF2-40B4-BE49-F238E27FC236}">
                <a16:creationId xmlns:a16="http://schemas.microsoft.com/office/drawing/2014/main" id="{5DFD168B-FB54-B05A-F07E-B842F5556E62}"/>
              </a:ext>
            </a:extLst>
          </p:cNvPr>
          <p:cNvSpPr/>
          <p:nvPr/>
        </p:nvSpPr>
        <p:spPr bwMode="auto">
          <a:xfrm>
            <a:off x="5004718" y="3926595"/>
            <a:ext cx="1371600" cy="1524000"/>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Database</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24" name="Rectangle 23">
            <a:extLst>
              <a:ext uri="{FF2B5EF4-FFF2-40B4-BE49-F238E27FC236}">
                <a16:creationId xmlns:a16="http://schemas.microsoft.com/office/drawing/2014/main" id="{A5DF5311-CEA8-E03B-F341-C32F596D616E}"/>
              </a:ext>
            </a:extLst>
          </p:cNvPr>
          <p:cNvSpPr/>
          <p:nvPr/>
        </p:nvSpPr>
        <p:spPr bwMode="auto">
          <a:xfrm>
            <a:off x="2283552" y="3926595"/>
            <a:ext cx="2133600" cy="15240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Application</a:t>
            </a:r>
            <a:br>
              <a:rPr lang="en-US" dirty="0">
                <a:latin typeface="+mn-lt"/>
              </a:rPr>
            </a:br>
            <a:r>
              <a:rPr lang="en-US" dirty="0">
                <a:latin typeface="+mn-lt"/>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25" name="Straight Connector 24">
            <a:extLst>
              <a:ext uri="{FF2B5EF4-FFF2-40B4-BE49-F238E27FC236}">
                <a16:creationId xmlns:a16="http://schemas.microsoft.com/office/drawing/2014/main" id="{316EF7E4-D780-B37D-1866-DEFC91C36A3D}"/>
              </a:ext>
            </a:extLst>
          </p:cNvPr>
          <p:cNvCxnSpPr>
            <a:stCxn id="21" idx="2"/>
            <a:endCxn id="24" idx="0"/>
          </p:cNvCxnSpPr>
          <p:nvPr/>
        </p:nvCxnSpPr>
        <p:spPr bwMode="auto">
          <a:xfrm>
            <a:off x="3350352" y="2935995"/>
            <a:ext cx="0" cy="99060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6" name="Straight Connector 25">
            <a:extLst>
              <a:ext uri="{FF2B5EF4-FFF2-40B4-BE49-F238E27FC236}">
                <a16:creationId xmlns:a16="http://schemas.microsoft.com/office/drawing/2014/main" id="{C8BB52DF-CBC3-4735-46F3-07FA7C8F135B}"/>
              </a:ext>
            </a:extLst>
          </p:cNvPr>
          <p:cNvCxnSpPr>
            <a:stCxn id="24" idx="3"/>
            <a:endCxn id="23" idx="2"/>
          </p:cNvCxnSpPr>
          <p:nvPr/>
        </p:nvCxnSpPr>
        <p:spPr bwMode="auto">
          <a:xfrm>
            <a:off x="4417152" y="4688595"/>
            <a:ext cx="587566"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TextBox 26">
            <a:extLst>
              <a:ext uri="{FF2B5EF4-FFF2-40B4-BE49-F238E27FC236}">
                <a16:creationId xmlns:a16="http://schemas.microsoft.com/office/drawing/2014/main" id="{B6E60B73-4C58-7CF0-C44E-38C8F282DEC9}"/>
              </a:ext>
            </a:extLst>
          </p:cNvPr>
          <p:cNvSpPr txBox="1"/>
          <p:nvPr/>
        </p:nvSpPr>
        <p:spPr>
          <a:xfrm>
            <a:off x="2614253" y="3442927"/>
            <a:ext cx="736099" cy="348557"/>
          </a:xfrm>
          <a:prstGeom prst="rect">
            <a:avLst/>
          </a:prstGeom>
          <a:noFill/>
        </p:spPr>
        <p:txBody>
          <a:bodyPr wrap="none" rtlCol="0">
            <a:spAutoFit/>
          </a:bodyPr>
          <a:lstStyle/>
          <a:p>
            <a:r>
              <a:rPr lang="en-US" sz="1800" b="1" dirty="0">
                <a:latin typeface="Courier New"/>
                <a:cs typeface="Courier New"/>
              </a:rPr>
              <a:t>http</a:t>
            </a:r>
          </a:p>
        </p:txBody>
      </p:sp>
      <p:sp>
        <p:nvSpPr>
          <p:cNvPr id="28" name="Rectangle 3" descr="Rectangle: Click to edit Master text styles&#10;Second level&#10;Third level&#10;Fourth level&#10;Fifth level">
            <a:extLst>
              <a:ext uri="{FF2B5EF4-FFF2-40B4-BE49-F238E27FC236}">
                <a16:creationId xmlns:a16="http://schemas.microsoft.com/office/drawing/2014/main" id="{0EF8FBB6-4384-AD2F-B5A7-71E5868FA876}"/>
              </a:ext>
            </a:extLst>
          </p:cNvPr>
          <p:cNvSpPr txBox="1">
            <a:spLocks noChangeArrowheads="1"/>
          </p:cNvSpPr>
          <p:nvPr/>
        </p:nvSpPr>
        <p:spPr bwMode="auto">
          <a:xfrm>
            <a:off x="7069153" y="1333038"/>
            <a:ext cx="4716752" cy="49876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000" b="0" dirty="0"/>
              <a:t>The CGI handler was replaced with a totally new architecture</a:t>
            </a:r>
          </a:p>
          <a:p>
            <a:pPr lvl="1">
              <a:lnSpc>
                <a:spcPct val="100000"/>
              </a:lnSpc>
            </a:pPr>
            <a:r>
              <a:rPr lang="en-US" sz="1550" b="0" dirty="0"/>
              <a:t>CGIs were processed based</a:t>
            </a:r>
          </a:p>
          <a:p>
            <a:pPr lvl="1">
              <a:lnSpc>
                <a:spcPct val="100000"/>
              </a:lnSpc>
            </a:pPr>
            <a:r>
              <a:rPr lang="en-US" sz="1550" b="0" dirty="0"/>
              <a:t>CGIs had to communicate via stdin and </a:t>
            </a:r>
            <a:r>
              <a:rPr lang="en-US" sz="1550" b="0" dirty="0" err="1"/>
              <a:t>stdout</a:t>
            </a:r>
            <a:r>
              <a:rPr lang="en-US" sz="1550" b="0" dirty="0"/>
              <a:t> to a local file system</a:t>
            </a:r>
          </a:p>
          <a:p>
            <a:pPr>
              <a:lnSpc>
                <a:spcPct val="100000"/>
              </a:lnSpc>
            </a:pPr>
            <a:r>
              <a:rPr lang="en-US" sz="1800" b="0" dirty="0"/>
              <a:t>Application servers replaced CGI with interfaces that streamed HTTP over a network protocol (could be localhost, but could also be anywhere)</a:t>
            </a:r>
          </a:p>
          <a:p>
            <a:pPr>
              <a:lnSpc>
                <a:spcPct val="100000"/>
              </a:lnSpc>
            </a:pPr>
            <a:r>
              <a:rPr lang="en-US" sz="1800" b="0" dirty="0"/>
              <a:t>Application Server managed the </a:t>
            </a:r>
            <a:r>
              <a:rPr lang="en-US" sz="1800" b="0" dirty="0" err="1"/>
              <a:t>lifecyle</a:t>
            </a:r>
            <a:r>
              <a:rPr lang="en-US" sz="1800" b="0" dirty="0"/>
              <a:t> of applications – called webapps</a:t>
            </a:r>
          </a:p>
          <a:p>
            <a:pPr>
              <a:lnSpc>
                <a:spcPct val="100000"/>
              </a:lnSpc>
            </a:pPr>
            <a:r>
              <a:rPr lang="en-US" sz="1800" b="0" dirty="0"/>
              <a:t>Webapps could be run in threads instead of processes</a:t>
            </a:r>
          </a:p>
          <a:p>
            <a:pPr>
              <a:lnSpc>
                <a:spcPct val="100000"/>
              </a:lnSpc>
            </a:pPr>
            <a:r>
              <a:rPr lang="en-US" sz="1800" b="0" dirty="0"/>
              <a:t>Libraries were created that abstracted HTTP and HTML from developers</a:t>
            </a:r>
          </a:p>
          <a:p>
            <a:pPr lvl="1">
              <a:lnSpc>
                <a:spcPct val="100000"/>
              </a:lnSpc>
            </a:pPr>
            <a:endParaRPr lang="en-US" sz="1800" b="0" dirty="0"/>
          </a:p>
        </p:txBody>
      </p:sp>
      <p:sp>
        <p:nvSpPr>
          <p:cNvPr id="29" name="TextBox 28">
            <a:extLst>
              <a:ext uri="{FF2B5EF4-FFF2-40B4-BE49-F238E27FC236}">
                <a16:creationId xmlns:a16="http://schemas.microsoft.com/office/drawing/2014/main" id="{DDD0FC7C-A31B-55AD-75AE-8280CE9721E6}"/>
              </a:ext>
            </a:extLst>
          </p:cNvPr>
          <p:cNvSpPr txBox="1"/>
          <p:nvPr/>
        </p:nvSpPr>
        <p:spPr>
          <a:xfrm>
            <a:off x="7403577" y="876621"/>
            <a:ext cx="4047903" cy="480131"/>
          </a:xfrm>
          <a:prstGeom prst="rect">
            <a:avLst/>
          </a:prstGeom>
          <a:noFill/>
        </p:spPr>
        <p:txBody>
          <a:bodyPr wrap="none" rtlCol="0">
            <a:spAutoFit/>
          </a:bodyPr>
          <a:lstStyle/>
          <a:p>
            <a:r>
              <a:rPr lang="en-US" sz="2800" b="0" dirty="0">
                <a:latin typeface="+mn-lt"/>
              </a:rPr>
              <a:t>Architecture Changes</a:t>
            </a:r>
            <a:endParaRPr lang="en-US" sz="2000" b="0" dirty="0">
              <a:latin typeface="+mn-lt"/>
            </a:endParaRPr>
          </a:p>
        </p:txBody>
      </p:sp>
      <p:sp>
        <p:nvSpPr>
          <p:cNvPr id="17" name="Rectangle 16">
            <a:extLst>
              <a:ext uri="{FF2B5EF4-FFF2-40B4-BE49-F238E27FC236}">
                <a16:creationId xmlns:a16="http://schemas.microsoft.com/office/drawing/2014/main" id="{78CBAD25-9BAF-EA0E-4837-A799AEC3A0C6}"/>
              </a:ext>
            </a:extLst>
          </p:cNvPr>
          <p:cNvSpPr/>
          <p:nvPr/>
        </p:nvSpPr>
        <p:spPr bwMode="auto">
          <a:xfrm>
            <a:off x="406095" y="2522403"/>
            <a:ext cx="1300910" cy="52972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err="1">
                <a:ln>
                  <a:noFill/>
                </a:ln>
                <a:effectLst/>
                <a:latin typeface="+mn-lt"/>
                <a:ea typeface="ＭＳ Ｐゴシック" charset="0"/>
              </a:rPr>
              <a:t>Javascript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Engine</a:t>
            </a:r>
          </a:p>
        </p:txBody>
      </p:sp>
      <p:sp>
        <p:nvSpPr>
          <p:cNvPr id="30" name="Rectangle 29">
            <a:extLst>
              <a:ext uri="{FF2B5EF4-FFF2-40B4-BE49-F238E27FC236}">
                <a16:creationId xmlns:a16="http://schemas.microsoft.com/office/drawing/2014/main" id="{A04C5EE7-2C26-41E5-CF05-27541FDEE85E}"/>
              </a:ext>
            </a:extLst>
          </p:cNvPr>
          <p:cNvSpPr/>
          <p:nvPr/>
        </p:nvSpPr>
        <p:spPr bwMode="auto">
          <a:xfrm>
            <a:off x="2718717" y="4748270"/>
            <a:ext cx="1300910" cy="52972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solidFill>
                  <a:srgbClr val="CCCC00"/>
                </a:solidFill>
                <a:effectLst/>
                <a:latin typeface="+mn-lt"/>
                <a:ea typeface="ＭＳ Ｐゴシック" charset="0"/>
              </a:rPr>
              <a:t>WebApp</a:t>
            </a:r>
          </a:p>
        </p:txBody>
      </p:sp>
      <p:pic>
        <p:nvPicPr>
          <p:cNvPr id="7170" name="Picture 2" descr="Image result for when was apache tomcat created">
            <a:extLst>
              <a:ext uri="{FF2B5EF4-FFF2-40B4-BE49-F238E27FC236}">
                <a16:creationId xmlns:a16="http://schemas.microsoft.com/office/drawing/2014/main" id="{1BE5B689-9A0E-34E6-9D7F-4ACC6CE780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422" y="4748270"/>
            <a:ext cx="1703544" cy="1201116"/>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D4C0CF87-E526-09BD-D13D-53BFBB11E2A1}"/>
              </a:ext>
            </a:extLst>
          </p:cNvPr>
          <p:cNvSpPr txBox="1"/>
          <p:nvPr/>
        </p:nvSpPr>
        <p:spPr>
          <a:xfrm>
            <a:off x="174080" y="5949386"/>
            <a:ext cx="1906227" cy="286232"/>
          </a:xfrm>
          <a:prstGeom prst="rect">
            <a:avLst/>
          </a:prstGeom>
          <a:noFill/>
        </p:spPr>
        <p:txBody>
          <a:bodyPr wrap="none" rtlCol="0">
            <a:spAutoFit/>
          </a:bodyPr>
          <a:lstStyle/>
          <a:p>
            <a:r>
              <a:rPr lang="en-US" sz="1400" b="0" dirty="0">
                <a:latin typeface="+mn-lt"/>
              </a:rPr>
              <a:t>Apache Tomcat 1.0</a:t>
            </a:r>
          </a:p>
        </p:txBody>
      </p:sp>
    </p:spTree>
    <p:extLst>
      <p:ext uri="{BB962C8B-B14F-4D97-AF65-F5344CB8AC3E}">
        <p14:creationId xmlns:p14="http://schemas.microsoft.com/office/powerpoint/2010/main" val="3730854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36</a:t>
            </a:fld>
            <a:endParaRPr lang="en-US"/>
          </a:p>
        </p:txBody>
      </p:sp>
      <p:sp>
        <p:nvSpPr>
          <p:cNvPr id="470018" name="Rectangle 2"/>
          <p:cNvSpPr>
            <a:spLocks noGrp="1" noChangeArrowheads="1"/>
          </p:cNvSpPr>
          <p:nvPr>
            <p:ph type="title"/>
          </p:nvPr>
        </p:nvSpPr>
        <p:spPr>
          <a:xfrm>
            <a:off x="609600" y="275035"/>
            <a:ext cx="10936077" cy="698948"/>
          </a:xfrm>
        </p:spPr>
        <p:txBody>
          <a:bodyPr/>
          <a:lstStyle/>
          <a:p>
            <a:r>
              <a:rPr lang="en-US" dirty="0"/>
              <a:t>Web 1.0.4 – The Application Framework - Circa 2000-2003</a:t>
            </a:r>
          </a:p>
        </p:txBody>
      </p:sp>
      <p:sp>
        <p:nvSpPr>
          <p:cNvPr id="16" name="Rectangle 15">
            <a:extLst>
              <a:ext uri="{FF2B5EF4-FFF2-40B4-BE49-F238E27FC236}">
                <a16:creationId xmlns:a16="http://schemas.microsoft.com/office/drawing/2014/main" id="{84FA9932-8E15-4BEF-77C5-6BD31003A012}"/>
              </a:ext>
            </a:extLst>
          </p:cNvPr>
          <p:cNvSpPr/>
          <p:nvPr/>
        </p:nvSpPr>
        <p:spPr bwMode="auto">
          <a:xfrm>
            <a:off x="275422" y="1640595"/>
            <a:ext cx="1598672" cy="15240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Browser</a:t>
            </a:r>
          </a:p>
        </p:txBody>
      </p:sp>
      <p:sp>
        <p:nvSpPr>
          <p:cNvPr id="18" name="Can 17">
            <a:extLst>
              <a:ext uri="{FF2B5EF4-FFF2-40B4-BE49-F238E27FC236}">
                <a16:creationId xmlns:a16="http://schemas.microsoft.com/office/drawing/2014/main" id="{56628371-D0F6-3D78-5ECF-DB2AD770936C}"/>
              </a:ext>
            </a:extLst>
          </p:cNvPr>
          <p:cNvSpPr/>
          <p:nvPr/>
        </p:nvSpPr>
        <p:spPr bwMode="auto">
          <a:xfrm>
            <a:off x="4993700" y="1716795"/>
            <a:ext cx="1371600" cy="1524000"/>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File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System</a:t>
            </a:r>
          </a:p>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HTML</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9" name="Straight Connector 18">
            <a:extLst>
              <a:ext uri="{FF2B5EF4-FFF2-40B4-BE49-F238E27FC236}">
                <a16:creationId xmlns:a16="http://schemas.microsoft.com/office/drawing/2014/main" id="{40BC5D17-BD85-4144-C909-F87900EBF95A}"/>
              </a:ext>
            </a:extLst>
          </p:cNvPr>
          <p:cNvCxnSpPr>
            <a:cxnSpLocks/>
            <a:stCxn id="16" idx="3"/>
            <a:endCxn id="20" idx="1"/>
          </p:cNvCxnSpPr>
          <p:nvPr/>
        </p:nvCxnSpPr>
        <p:spPr bwMode="auto">
          <a:xfrm>
            <a:off x="1874094" y="2402595"/>
            <a:ext cx="40945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Rectangle 19">
            <a:extLst>
              <a:ext uri="{FF2B5EF4-FFF2-40B4-BE49-F238E27FC236}">
                <a16:creationId xmlns:a16="http://schemas.microsoft.com/office/drawing/2014/main" id="{FE875290-6717-AA20-252D-058B2B87F7D7}"/>
              </a:ext>
            </a:extLst>
          </p:cNvPr>
          <p:cNvSpPr/>
          <p:nvPr/>
        </p:nvSpPr>
        <p:spPr bwMode="auto">
          <a:xfrm>
            <a:off x="2283552" y="1564395"/>
            <a:ext cx="2209800" cy="16764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Server</a:t>
            </a:r>
          </a:p>
        </p:txBody>
      </p:sp>
      <p:sp>
        <p:nvSpPr>
          <p:cNvPr id="21" name="Rectangle 20">
            <a:extLst>
              <a:ext uri="{FF2B5EF4-FFF2-40B4-BE49-F238E27FC236}">
                <a16:creationId xmlns:a16="http://schemas.microsoft.com/office/drawing/2014/main" id="{C17A7B12-20ED-0932-4124-FF68A3E83B49}"/>
              </a:ext>
            </a:extLst>
          </p:cNvPr>
          <p:cNvSpPr/>
          <p:nvPr/>
        </p:nvSpPr>
        <p:spPr bwMode="auto">
          <a:xfrm>
            <a:off x="2512152" y="2021595"/>
            <a:ext cx="1676400" cy="9144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Resource</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Manager</a:t>
            </a:r>
          </a:p>
        </p:txBody>
      </p:sp>
      <p:cxnSp>
        <p:nvCxnSpPr>
          <p:cNvPr id="22" name="Straight Connector 21">
            <a:extLst>
              <a:ext uri="{FF2B5EF4-FFF2-40B4-BE49-F238E27FC236}">
                <a16:creationId xmlns:a16="http://schemas.microsoft.com/office/drawing/2014/main" id="{D62A1FEA-A3C1-9B38-8FC3-D0DF2E692672}"/>
              </a:ext>
            </a:extLst>
          </p:cNvPr>
          <p:cNvCxnSpPr>
            <a:stCxn id="21" idx="3"/>
            <a:endCxn id="18" idx="2"/>
          </p:cNvCxnSpPr>
          <p:nvPr/>
        </p:nvCxnSpPr>
        <p:spPr bwMode="auto">
          <a:xfrm>
            <a:off x="4188552" y="2478795"/>
            <a:ext cx="80514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3" name="Can 22">
            <a:extLst>
              <a:ext uri="{FF2B5EF4-FFF2-40B4-BE49-F238E27FC236}">
                <a16:creationId xmlns:a16="http://schemas.microsoft.com/office/drawing/2014/main" id="{5DFD168B-FB54-B05A-F07E-B842F5556E62}"/>
              </a:ext>
            </a:extLst>
          </p:cNvPr>
          <p:cNvSpPr/>
          <p:nvPr/>
        </p:nvSpPr>
        <p:spPr bwMode="auto">
          <a:xfrm>
            <a:off x="5004718" y="3926595"/>
            <a:ext cx="1371600" cy="1524000"/>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rPr>
              <a:t>Database</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24" name="Rectangle 23">
            <a:extLst>
              <a:ext uri="{FF2B5EF4-FFF2-40B4-BE49-F238E27FC236}">
                <a16:creationId xmlns:a16="http://schemas.microsoft.com/office/drawing/2014/main" id="{A5DF5311-CEA8-E03B-F341-C32F596D616E}"/>
              </a:ext>
            </a:extLst>
          </p:cNvPr>
          <p:cNvSpPr/>
          <p:nvPr/>
        </p:nvSpPr>
        <p:spPr bwMode="auto">
          <a:xfrm>
            <a:off x="2283552" y="3926595"/>
            <a:ext cx="2133600" cy="15240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rPr>
              <a:t>Application Server</a:t>
            </a:r>
            <a:endParaRPr kumimoji="0" lang="en-US" sz="1600" b="0" i="0" u="none" strike="noStrike" cap="none" normalizeH="0" baseline="0" dirty="0">
              <a:ln>
                <a:noFill/>
              </a:ln>
              <a:solidFill>
                <a:schemeClr val="tx1"/>
              </a:solidFill>
              <a:effectLst/>
              <a:latin typeface="+mn-lt"/>
              <a:ea typeface="ＭＳ Ｐゴシック" charset="0"/>
            </a:endParaRPr>
          </a:p>
        </p:txBody>
      </p:sp>
      <p:cxnSp>
        <p:nvCxnSpPr>
          <p:cNvPr id="25" name="Straight Connector 24">
            <a:extLst>
              <a:ext uri="{FF2B5EF4-FFF2-40B4-BE49-F238E27FC236}">
                <a16:creationId xmlns:a16="http://schemas.microsoft.com/office/drawing/2014/main" id="{316EF7E4-D780-B37D-1866-DEFC91C36A3D}"/>
              </a:ext>
            </a:extLst>
          </p:cNvPr>
          <p:cNvCxnSpPr>
            <a:cxnSpLocks/>
            <a:stCxn id="21" idx="2"/>
            <a:endCxn id="24" idx="0"/>
          </p:cNvCxnSpPr>
          <p:nvPr/>
        </p:nvCxnSpPr>
        <p:spPr bwMode="auto">
          <a:xfrm>
            <a:off x="3350352" y="2935995"/>
            <a:ext cx="0" cy="990600"/>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6" name="Straight Connector 25">
            <a:extLst>
              <a:ext uri="{FF2B5EF4-FFF2-40B4-BE49-F238E27FC236}">
                <a16:creationId xmlns:a16="http://schemas.microsoft.com/office/drawing/2014/main" id="{C8BB52DF-CBC3-4735-46F3-07FA7C8F135B}"/>
              </a:ext>
            </a:extLst>
          </p:cNvPr>
          <p:cNvCxnSpPr>
            <a:cxnSpLocks/>
            <a:stCxn id="24" idx="3"/>
            <a:endCxn id="23" idx="2"/>
          </p:cNvCxnSpPr>
          <p:nvPr/>
        </p:nvCxnSpPr>
        <p:spPr bwMode="auto">
          <a:xfrm>
            <a:off x="4417152" y="4688595"/>
            <a:ext cx="587566"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7" name="TextBox 26">
            <a:extLst>
              <a:ext uri="{FF2B5EF4-FFF2-40B4-BE49-F238E27FC236}">
                <a16:creationId xmlns:a16="http://schemas.microsoft.com/office/drawing/2014/main" id="{B6E60B73-4C58-7CF0-C44E-38C8F282DEC9}"/>
              </a:ext>
            </a:extLst>
          </p:cNvPr>
          <p:cNvSpPr txBox="1"/>
          <p:nvPr/>
        </p:nvSpPr>
        <p:spPr>
          <a:xfrm>
            <a:off x="2614253" y="3442927"/>
            <a:ext cx="736099" cy="348557"/>
          </a:xfrm>
          <a:prstGeom prst="rect">
            <a:avLst/>
          </a:prstGeom>
          <a:noFill/>
        </p:spPr>
        <p:txBody>
          <a:bodyPr wrap="none" rtlCol="0">
            <a:spAutoFit/>
          </a:bodyPr>
          <a:lstStyle/>
          <a:p>
            <a:r>
              <a:rPr lang="en-US" sz="1800" b="1" dirty="0">
                <a:latin typeface="Courier New"/>
                <a:cs typeface="Courier New"/>
              </a:rPr>
              <a:t>http</a:t>
            </a:r>
          </a:p>
        </p:txBody>
      </p:sp>
      <p:sp>
        <p:nvSpPr>
          <p:cNvPr id="28" name="Rectangle 3" descr="Rectangle: Click to edit Master text styles&#10;Second level&#10;Third level&#10;Fourth level&#10;Fifth level">
            <a:extLst>
              <a:ext uri="{FF2B5EF4-FFF2-40B4-BE49-F238E27FC236}">
                <a16:creationId xmlns:a16="http://schemas.microsoft.com/office/drawing/2014/main" id="{0EF8FBB6-4384-AD2F-B5A7-71E5868FA876}"/>
              </a:ext>
            </a:extLst>
          </p:cNvPr>
          <p:cNvSpPr txBox="1">
            <a:spLocks noChangeArrowheads="1"/>
          </p:cNvSpPr>
          <p:nvPr/>
        </p:nvSpPr>
        <p:spPr bwMode="auto">
          <a:xfrm>
            <a:off x="7069153" y="1333038"/>
            <a:ext cx="4716752" cy="49876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000" b="0" dirty="0"/>
              <a:t>Previous generation provided code libraries to help translate code data structures to HTML</a:t>
            </a:r>
          </a:p>
          <a:p>
            <a:pPr>
              <a:lnSpc>
                <a:spcPct val="100000"/>
              </a:lnSpc>
            </a:pPr>
            <a:r>
              <a:rPr lang="en-US" sz="2000" b="0" dirty="0"/>
              <a:t>Improvements with MVC</a:t>
            </a:r>
          </a:p>
          <a:p>
            <a:pPr lvl="1">
              <a:lnSpc>
                <a:spcPct val="100000"/>
              </a:lnSpc>
            </a:pPr>
            <a:r>
              <a:rPr lang="en-US" sz="1550" b="0" dirty="0"/>
              <a:t>Server side code could be much better modularized, which supported creating larger applications</a:t>
            </a:r>
          </a:p>
          <a:p>
            <a:pPr lvl="1">
              <a:lnSpc>
                <a:spcPct val="100000"/>
              </a:lnSpc>
            </a:pPr>
            <a:r>
              <a:rPr lang="en-US" sz="1550" b="0" dirty="0"/>
              <a:t>HTML rendering code replaced with markup files for the view that can be translated into code and pre-compiled for speed</a:t>
            </a:r>
          </a:p>
          <a:p>
            <a:pPr lvl="1">
              <a:lnSpc>
                <a:spcPct val="100000"/>
              </a:lnSpc>
            </a:pPr>
            <a:r>
              <a:rPr lang="en-US" sz="1550" b="0" dirty="0"/>
              <a:t>Behavior can be altered via configuration</a:t>
            </a:r>
          </a:p>
          <a:p>
            <a:pPr>
              <a:lnSpc>
                <a:spcPct val="100000"/>
              </a:lnSpc>
            </a:pPr>
            <a:r>
              <a:rPr lang="en-US" sz="2000" b="0" dirty="0"/>
              <a:t>Challenges</a:t>
            </a:r>
          </a:p>
          <a:p>
            <a:pPr lvl="1">
              <a:lnSpc>
                <a:spcPct val="100000"/>
              </a:lnSpc>
            </a:pPr>
            <a:r>
              <a:rPr lang="en-US" sz="1550" b="0" dirty="0"/>
              <a:t>Configuration files that controlled code execution became complex and difficult to maintain (not to mention debug) </a:t>
            </a:r>
            <a:endParaRPr lang="en-US" sz="1350" b="0" dirty="0"/>
          </a:p>
          <a:p>
            <a:pPr lvl="1">
              <a:lnSpc>
                <a:spcPct val="100000"/>
              </a:lnSpc>
            </a:pPr>
            <a:endParaRPr lang="en-US" sz="1800" b="0" dirty="0"/>
          </a:p>
        </p:txBody>
      </p:sp>
      <p:sp>
        <p:nvSpPr>
          <p:cNvPr id="29" name="TextBox 28">
            <a:extLst>
              <a:ext uri="{FF2B5EF4-FFF2-40B4-BE49-F238E27FC236}">
                <a16:creationId xmlns:a16="http://schemas.microsoft.com/office/drawing/2014/main" id="{DDD0FC7C-A31B-55AD-75AE-8280CE9721E6}"/>
              </a:ext>
            </a:extLst>
          </p:cNvPr>
          <p:cNvSpPr txBox="1"/>
          <p:nvPr/>
        </p:nvSpPr>
        <p:spPr>
          <a:xfrm>
            <a:off x="7403577" y="876621"/>
            <a:ext cx="4047903" cy="480131"/>
          </a:xfrm>
          <a:prstGeom prst="rect">
            <a:avLst/>
          </a:prstGeom>
          <a:noFill/>
        </p:spPr>
        <p:txBody>
          <a:bodyPr wrap="none" rtlCol="0">
            <a:spAutoFit/>
          </a:bodyPr>
          <a:lstStyle/>
          <a:p>
            <a:r>
              <a:rPr lang="en-US" sz="2800" b="0" dirty="0">
                <a:latin typeface="+mn-lt"/>
              </a:rPr>
              <a:t>Architecture Changes</a:t>
            </a:r>
            <a:endParaRPr lang="en-US" sz="2000" b="0" dirty="0">
              <a:latin typeface="+mn-lt"/>
            </a:endParaRPr>
          </a:p>
        </p:txBody>
      </p:sp>
      <p:sp>
        <p:nvSpPr>
          <p:cNvPr id="17" name="Rectangle 16">
            <a:extLst>
              <a:ext uri="{FF2B5EF4-FFF2-40B4-BE49-F238E27FC236}">
                <a16:creationId xmlns:a16="http://schemas.microsoft.com/office/drawing/2014/main" id="{78CBAD25-9BAF-EA0E-4837-A799AEC3A0C6}"/>
              </a:ext>
            </a:extLst>
          </p:cNvPr>
          <p:cNvSpPr/>
          <p:nvPr/>
        </p:nvSpPr>
        <p:spPr bwMode="auto">
          <a:xfrm>
            <a:off x="406095" y="2522403"/>
            <a:ext cx="1300910" cy="52972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err="1">
                <a:ln>
                  <a:noFill/>
                </a:ln>
                <a:effectLst/>
                <a:latin typeface="+mn-lt"/>
                <a:ea typeface="ＭＳ Ｐゴシック" charset="0"/>
              </a:rPr>
              <a:t>Javascript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Engine</a:t>
            </a:r>
          </a:p>
        </p:txBody>
      </p:sp>
      <p:sp>
        <p:nvSpPr>
          <p:cNvPr id="30" name="Rectangle 29">
            <a:extLst>
              <a:ext uri="{FF2B5EF4-FFF2-40B4-BE49-F238E27FC236}">
                <a16:creationId xmlns:a16="http://schemas.microsoft.com/office/drawing/2014/main" id="{A04C5EE7-2C26-41E5-CF05-27541FDEE85E}"/>
              </a:ext>
            </a:extLst>
          </p:cNvPr>
          <p:cNvSpPr/>
          <p:nvPr/>
        </p:nvSpPr>
        <p:spPr bwMode="auto">
          <a:xfrm>
            <a:off x="2379658" y="4287398"/>
            <a:ext cx="1932202" cy="109902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solidFill>
                  <a:srgbClr val="CCCC00"/>
                </a:solidFill>
                <a:effectLst/>
                <a:latin typeface="+mn-lt"/>
                <a:ea typeface="ＭＳ Ｐゴシック" charset="0"/>
              </a:rPr>
              <a:t>WebApp</a:t>
            </a:r>
          </a:p>
        </p:txBody>
      </p:sp>
      <p:sp>
        <p:nvSpPr>
          <p:cNvPr id="31" name="TextBox 30">
            <a:extLst>
              <a:ext uri="{FF2B5EF4-FFF2-40B4-BE49-F238E27FC236}">
                <a16:creationId xmlns:a16="http://schemas.microsoft.com/office/drawing/2014/main" id="{D4C0CF87-E526-09BD-D13D-53BFBB11E2A1}"/>
              </a:ext>
            </a:extLst>
          </p:cNvPr>
          <p:cNvSpPr txBox="1"/>
          <p:nvPr/>
        </p:nvSpPr>
        <p:spPr>
          <a:xfrm>
            <a:off x="768283" y="6396095"/>
            <a:ext cx="1915909" cy="286232"/>
          </a:xfrm>
          <a:prstGeom prst="rect">
            <a:avLst/>
          </a:prstGeom>
          <a:noFill/>
        </p:spPr>
        <p:txBody>
          <a:bodyPr wrap="none" rtlCol="0">
            <a:spAutoFit/>
          </a:bodyPr>
          <a:lstStyle/>
          <a:p>
            <a:r>
              <a:rPr lang="en-US" sz="1400" b="0" dirty="0">
                <a:latin typeface="+mn-lt"/>
              </a:rPr>
              <a:t>Spring MVC (2003)</a:t>
            </a:r>
          </a:p>
        </p:txBody>
      </p:sp>
      <p:pic>
        <p:nvPicPr>
          <p:cNvPr id="9218" name="Picture 2" descr="Image result for when was spring MVC created">
            <a:extLst>
              <a:ext uri="{FF2B5EF4-FFF2-40B4-BE49-F238E27FC236}">
                <a16:creationId xmlns:a16="http://schemas.microsoft.com/office/drawing/2014/main" id="{27CE0A3C-D725-C575-05D1-41D0056B71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9832" y="5680904"/>
            <a:ext cx="638991" cy="638991"/>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Image result for when was apache struts created">
            <a:extLst>
              <a:ext uri="{FF2B5EF4-FFF2-40B4-BE49-F238E27FC236}">
                <a16:creationId xmlns:a16="http://schemas.microsoft.com/office/drawing/2014/main" id="{0964C083-7012-2AFE-E6C8-BD16A9D68F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8693" y="5918735"/>
            <a:ext cx="1646027" cy="470293"/>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3EC64452-1D21-878D-59A5-139A3E12D877}"/>
              </a:ext>
            </a:extLst>
          </p:cNvPr>
          <p:cNvSpPr txBox="1"/>
          <p:nvPr/>
        </p:nvSpPr>
        <p:spPr>
          <a:xfrm>
            <a:off x="3263158" y="6366447"/>
            <a:ext cx="2133918" cy="286232"/>
          </a:xfrm>
          <a:prstGeom prst="rect">
            <a:avLst/>
          </a:prstGeom>
          <a:noFill/>
        </p:spPr>
        <p:txBody>
          <a:bodyPr wrap="none" rtlCol="0">
            <a:spAutoFit/>
          </a:bodyPr>
          <a:lstStyle/>
          <a:p>
            <a:r>
              <a:rPr lang="en-US" sz="1400" b="0" dirty="0">
                <a:latin typeface="+mn-lt"/>
              </a:rPr>
              <a:t>Apache Struts (2000)</a:t>
            </a:r>
          </a:p>
        </p:txBody>
      </p:sp>
      <p:sp>
        <p:nvSpPr>
          <p:cNvPr id="34" name="Rectangle 33">
            <a:extLst>
              <a:ext uri="{FF2B5EF4-FFF2-40B4-BE49-F238E27FC236}">
                <a16:creationId xmlns:a16="http://schemas.microsoft.com/office/drawing/2014/main" id="{CC6F74E7-85ED-509D-193B-7C576F96FB72}"/>
              </a:ext>
            </a:extLst>
          </p:cNvPr>
          <p:cNvSpPr/>
          <p:nvPr/>
        </p:nvSpPr>
        <p:spPr bwMode="auto">
          <a:xfrm>
            <a:off x="2632440" y="4671231"/>
            <a:ext cx="1426638" cy="63899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MVC</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Framework</a:t>
            </a:r>
          </a:p>
        </p:txBody>
      </p:sp>
    </p:spTree>
    <p:extLst>
      <p:ext uri="{BB962C8B-B14F-4D97-AF65-F5344CB8AC3E}">
        <p14:creationId xmlns:p14="http://schemas.microsoft.com/office/powerpoint/2010/main" val="9066212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37</a:t>
            </a:fld>
            <a:endParaRPr lang="en-US"/>
          </a:p>
        </p:txBody>
      </p:sp>
      <p:sp>
        <p:nvSpPr>
          <p:cNvPr id="680962" name="Rectangle 2"/>
          <p:cNvSpPr>
            <a:spLocks noGrp="1" noChangeArrowheads="1"/>
          </p:cNvSpPr>
          <p:nvPr>
            <p:ph type="title"/>
          </p:nvPr>
        </p:nvSpPr>
        <p:spPr/>
        <p:txBody>
          <a:bodyPr/>
          <a:lstStyle/>
          <a:p>
            <a:r>
              <a:rPr lang="en-US" dirty="0"/>
              <a:t>Web 2.0 – Circa 2005/2006</a:t>
            </a:r>
          </a:p>
        </p:txBody>
      </p:sp>
      <p:sp>
        <p:nvSpPr>
          <p:cNvPr id="7" name="Rectangle 6">
            <a:extLst>
              <a:ext uri="{FF2B5EF4-FFF2-40B4-BE49-F238E27FC236}">
                <a16:creationId xmlns:a16="http://schemas.microsoft.com/office/drawing/2014/main" id="{AD5829AF-DA25-2F9B-F61B-26337288179E}"/>
              </a:ext>
            </a:extLst>
          </p:cNvPr>
          <p:cNvSpPr/>
          <p:nvPr/>
        </p:nvSpPr>
        <p:spPr bwMode="auto">
          <a:xfrm>
            <a:off x="1301717" y="1434152"/>
            <a:ext cx="1777805" cy="1035037"/>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Browser</a:t>
            </a:r>
          </a:p>
        </p:txBody>
      </p:sp>
      <p:sp>
        <p:nvSpPr>
          <p:cNvPr id="8" name="Rectangle 7">
            <a:extLst>
              <a:ext uri="{FF2B5EF4-FFF2-40B4-BE49-F238E27FC236}">
                <a16:creationId xmlns:a16="http://schemas.microsoft.com/office/drawing/2014/main" id="{E8D4031E-E3FD-D9BE-D1C2-489D9FFFFE40}"/>
              </a:ext>
            </a:extLst>
          </p:cNvPr>
          <p:cNvSpPr/>
          <p:nvPr/>
        </p:nvSpPr>
        <p:spPr bwMode="auto">
          <a:xfrm>
            <a:off x="4165600" y="1434152"/>
            <a:ext cx="1777805" cy="1035037"/>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9" name="Straight Connector 8">
            <a:extLst>
              <a:ext uri="{FF2B5EF4-FFF2-40B4-BE49-F238E27FC236}">
                <a16:creationId xmlns:a16="http://schemas.microsoft.com/office/drawing/2014/main" id="{82C4AA98-708C-D8E0-7E46-4069E85BEC67}"/>
              </a:ext>
            </a:extLst>
          </p:cNvPr>
          <p:cNvCxnSpPr>
            <a:cxnSpLocks/>
            <a:stCxn id="7" idx="3"/>
            <a:endCxn id="8" idx="1"/>
          </p:cNvCxnSpPr>
          <p:nvPr/>
        </p:nvCxnSpPr>
        <p:spPr bwMode="auto">
          <a:xfrm>
            <a:off x="3079522" y="1951671"/>
            <a:ext cx="108607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0" name="TextBox 9">
            <a:extLst>
              <a:ext uri="{FF2B5EF4-FFF2-40B4-BE49-F238E27FC236}">
                <a16:creationId xmlns:a16="http://schemas.microsoft.com/office/drawing/2014/main" id="{DE228F2C-4740-94FD-4F3F-248CCE0D3400}"/>
              </a:ext>
            </a:extLst>
          </p:cNvPr>
          <p:cNvSpPr txBox="1"/>
          <p:nvPr/>
        </p:nvSpPr>
        <p:spPr>
          <a:xfrm>
            <a:off x="3302863" y="1608627"/>
            <a:ext cx="862737" cy="341632"/>
          </a:xfrm>
          <a:prstGeom prst="rect">
            <a:avLst/>
          </a:prstGeom>
          <a:noFill/>
        </p:spPr>
        <p:txBody>
          <a:bodyPr wrap="none" rtlCol="0">
            <a:spAutoFit/>
          </a:bodyPr>
          <a:lstStyle/>
          <a:p>
            <a:r>
              <a:rPr lang="en-US" dirty="0">
                <a:latin typeface="+mn-lt"/>
              </a:rPr>
              <a:t>HTTP</a:t>
            </a:r>
          </a:p>
        </p:txBody>
      </p:sp>
      <p:sp>
        <p:nvSpPr>
          <p:cNvPr id="11" name="Rectangle 10">
            <a:extLst>
              <a:ext uri="{FF2B5EF4-FFF2-40B4-BE49-F238E27FC236}">
                <a16:creationId xmlns:a16="http://schemas.microsoft.com/office/drawing/2014/main" id="{EB665ED7-58E1-DC8B-0D14-5B855470FFD4}"/>
              </a:ext>
            </a:extLst>
          </p:cNvPr>
          <p:cNvSpPr/>
          <p:nvPr/>
        </p:nvSpPr>
        <p:spPr bwMode="auto">
          <a:xfrm>
            <a:off x="7042836" y="1432741"/>
            <a:ext cx="1926620" cy="1035037"/>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Application</a:t>
            </a:r>
          </a:p>
        </p:txBody>
      </p:sp>
      <p:cxnSp>
        <p:nvCxnSpPr>
          <p:cNvPr id="12" name="Straight Connector 11">
            <a:extLst>
              <a:ext uri="{FF2B5EF4-FFF2-40B4-BE49-F238E27FC236}">
                <a16:creationId xmlns:a16="http://schemas.microsoft.com/office/drawing/2014/main" id="{724DC3F0-BC4E-EA18-D6C1-86E83DF0FB24}"/>
              </a:ext>
            </a:extLst>
          </p:cNvPr>
          <p:cNvCxnSpPr>
            <a:cxnSpLocks/>
            <a:stCxn id="8" idx="3"/>
            <a:endCxn id="11" idx="1"/>
          </p:cNvCxnSpPr>
          <p:nvPr/>
        </p:nvCxnSpPr>
        <p:spPr bwMode="auto">
          <a:xfrm flipV="1">
            <a:off x="5943405" y="1950260"/>
            <a:ext cx="1099431" cy="14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3" name="TextBox 12">
            <a:extLst>
              <a:ext uri="{FF2B5EF4-FFF2-40B4-BE49-F238E27FC236}">
                <a16:creationId xmlns:a16="http://schemas.microsoft.com/office/drawing/2014/main" id="{D10A15C4-97FD-B2F9-DA04-61D8BF577FC3}"/>
              </a:ext>
            </a:extLst>
          </p:cNvPr>
          <p:cNvSpPr txBox="1"/>
          <p:nvPr/>
        </p:nvSpPr>
        <p:spPr>
          <a:xfrm>
            <a:off x="6043977" y="1608627"/>
            <a:ext cx="862737" cy="341632"/>
          </a:xfrm>
          <a:prstGeom prst="rect">
            <a:avLst/>
          </a:prstGeom>
          <a:noFill/>
        </p:spPr>
        <p:txBody>
          <a:bodyPr wrap="none" rtlCol="0">
            <a:spAutoFit/>
          </a:bodyPr>
          <a:lstStyle/>
          <a:p>
            <a:r>
              <a:rPr lang="en-US" dirty="0">
                <a:latin typeface="+mn-lt"/>
              </a:rPr>
              <a:t>HTTP</a:t>
            </a:r>
          </a:p>
        </p:txBody>
      </p:sp>
      <p:sp>
        <p:nvSpPr>
          <p:cNvPr id="21" name="Can 20">
            <a:extLst>
              <a:ext uri="{FF2B5EF4-FFF2-40B4-BE49-F238E27FC236}">
                <a16:creationId xmlns:a16="http://schemas.microsoft.com/office/drawing/2014/main" id="{A09008B7-631C-95D3-7C97-E9A02B4AAC0F}"/>
              </a:ext>
            </a:extLst>
          </p:cNvPr>
          <p:cNvSpPr/>
          <p:nvPr/>
        </p:nvSpPr>
        <p:spPr bwMode="auto">
          <a:xfrm>
            <a:off x="9936683" y="1432741"/>
            <a:ext cx="1371600" cy="1035036"/>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Data</a:t>
            </a:r>
          </a:p>
        </p:txBody>
      </p:sp>
      <p:cxnSp>
        <p:nvCxnSpPr>
          <p:cNvPr id="22" name="Straight Connector 21">
            <a:extLst>
              <a:ext uri="{FF2B5EF4-FFF2-40B4-BE49-F238E27FC236}">
                <a16:creationId xmlns:a16="http://schemas.microsoft.com/office/drawing/2014/main" id="{8B2D6899-3634-6BE9-2835-E7E5D7B53A5C}"/>
              </a:ext>
            </a:extLst>
          </p:cNvPr>
          <p:cNvCxnSpPr>
            <a:cxnSpLocks/>
            <a:endCxn id="21" idx="2"/>
          </p:cNvCxnSpPr>
          <p:nvPr/>
        </p:nvCxnSpPr>
        <p:spPr bwMode="auto">
          <a:xfrm>
            <a:off x="8969456" y="1950259"/>
            <a:ext cx="967227"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3" name="TextBox 22">
            <a:extLst>
              <a:ext uri="{FF2B5EF4-FFF2-40B4-BE49-F238E27FC236}">
                <a16:creationId xmlns:a16="http://schemas.microsoft.com/office/drawing/2014/main" id="{92AA2C5E-B3CE-9902-F760-5CEE2B9190ED}"/>
              </a:ext>
            </a:extLst>
          </p:cNvPr>
          <p:cNvSpPr txBox="1"/>
          <p:nvPr/>
        </p:nvSpPr>
        <p:spPr>
          <a:xfrm>
            <a:off x="9151065" y="1567208"/>
            <a:ext cx="678391" cy="341632"/>
          </a:xfrm>
          <a:prstGeom prst="rect">
            <a:avLst/>
          </a:prstGeom>
          <a:noFill/>
        </p:spPr>
        <p:txBody>
          <a:bodyPr wrap="none" rtlCol="0">
            <a:spAutoFit/>
          </a:bodyPr>
          <a:lstStyle/>
          <a:p>
            <a:r>
              <a:rPr lang="en-US" dirty="0">
                <a:latin typeface="+mn-lt"/>
              </a:rPr>
              <a:t>TCP</a:t>
            </a:r>
          </a:p>
        </p:txBody>
      </p:sp>
      <p:sp>
        <p:nvSpPr>
          <p:cNvPr id="25" name="Rectangle 24">
            <a:extLst>
              <a:ext uri="{FF2B5EF4-FFF2-40B4-BE49-F238E27FC236}">
                <a16:creationId xmlns:a16="http://schemas.microsoft.com/office/drawing/2014/main" id="{B99F4E21-5C39-AE49-D970-1C4AB6A5907C}"/>
              </a:ext>
            </a:extLst>
          </p:cNvPr>
          <p:cNvSpPr/>
          <p:nvPr/>
        </p:nvSpPr>
        <p:spPr bwMode="auto">
          <a:xfrm>
            <a:off x="1301717" y="3353775"/>
            <a:ext cx="1777805" cy="1858614"/>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Browser/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Mobile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IOT</a:t>
            </a:r>
          </a:p>
        </p:txBody>
      </p:sp>
      <p:sp>
        <p:nvSpPr>
          <p:cNvPr id="29" name="Rectangle 28">
            <a:extLst>
              <a:ext uri="{FF2B5EF4-FFF2-40B4-BE49-F238E27FC236}">
                <a16:creationId xmlns:a16="http://schemas.microsoft.com/office/drawing/2014/main" id="{06113AC1-F410-A775-397A-7724DBA7D161}"/>
              </a:ext>
            </a:extLst>
          </p:cNvPr>
          <p:cNvSpPr/>
          <p:nvPr/>
        </p:nvSpPr>
        <p:spPr bwMode="auto">
          <a:xfrm>
            <a:off x="7042836" y="3352364"/>
            <a:ext cx="1926620" cy="1858614"/>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Services</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(APIs)</a:t>
            </a:r>
          </a:p>
        </p:txBody>
      </p:sp>
      <p:cxnSp>
        <p:nvCxnSpPr>
          <p:cNvPr id="30" name="Straight Connector 29">
            <a:extLst>
              <a:ext uri="{FF2B5EF4-FFF2-40B4-BE49-F238E27FC236}">
                <a16:creationId xmlns:a16="http://schemas.microsoft.com/office/drawing/2014/main" id="{C47A53C5-D919-6958-8D1B-E1B138AC99E6}"/>
              </a:ext>
            </a:extLst>
          </p:cNvPr>
          <p:cNvCxnSpPr>
            <a:cxnSpLocks/>
            <a:stCxn id="25" idx="3"/>
            <a:endCxn id="29" idx="1"/>
          </p:cNvCxnSpPr>
          <p:nvPr/>
        </p:nvCxnSpPr>
        <p:spPr bwMode="auto">
          <a:xfrm flipV="1">
            <a:off x="3079522" y="4281671"/>
            <a:ext cx="3963314" cy="14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1" name="TextBox 30">
            <a:extLst>
              <a:ext uri="{FF2B5EF4-FFF2-40B4-BE49-F238E27FC236}">
                <a16:creationId xmlns:a16="http://schemas.microsoft.com/office/drawing/2014/main" id="{781B77EA-B582-A9AE-47CB-FAB60BA6D2E3}"/>
              </a:ext>
            </a:extLst>
          </p:cNvPr>
          <p:cNvSpPr txBox="1"/>
          <p:nvPr/>
        </p:nvSpPr>
        <p:spPr>
          <a:xfrm>
            <a:off x="3909571" y="3664041"/>
            <a:ext cx="2709396" cy="590931"/>
          </a:xfrm>
          <a:prstGeom prst="rect">
            <a:avLst/>
          </a:prstGeom>
          <a:noFill/>
        </p:spPr>
        <p:txBody>
          <a:bodyPr wrap="none" rtlCol="0">
            <a:spAutoFit/>
          </a:bodyPr>
          <a:lstStyle/>
          <a:p>
            <a:pPr algn="ctr"/>
            <a:r>
              <a:rPr lang="en-US" dirty="0">
                <a:latin typeface="+mn-lt"/>
              </a:rPr>
              <a:t>HTTP w/JSON/XML</a:t>
            </a:r>
            <a:br>
              <a:rPr lang="en-US" dirty="0">
                <a:latin typeface="+mn-lt"/>
              </a:rPr>
            </a:br>
            <a:r>
              <a:rPr lang="en-US" dirty="0">
                <a:latin typeface="+mn-lt"/>
              </a:rPr>
              <a:t>Payload</a:t>
            </a:r>
          </a:p>
        </p:txBody>
      </p:sp>
      <p:sp>
        <p:nvSpPr>
          <p:cNvPr id="32" name="Can 31">
            <a:extLst>
              <a:ext uri="{FF2B5EF4-FFF2-40B4-BE49-F238E27FC236}">
                <a16:creationId xmlns:a16="http://schemas.microsoft.com/office/drawing/2014/main" id="{4CF660BC-AF43-934C-90A4-668388CD887B}"/>
              </a:ext>
            </a:extLst>
          </p:cNvPr>
          <p:cNvSpPr/>
          <p:nvPr/>
        </p:nvSpPr>
        <p:spPr bwMode="auto">
          <a:xfrm>
            <a:off x="9936683" y="3352364"/>
            <a:ext cx="1371600" cy="1858612"/>
          </a:xfrm>
          <a:prstGeom prst="can">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Data</a:t>
            </a:r>
          </a:p>
        </p:txBody>
      </p:sp>
      <p:cxnSp>
        <p:nvCxnSpPr>
          <p:cNvPr id="33" name="Straight Connector 32">
            <a:extLst>
              <a:ext uri="{FF2B5EF4-FFF2-40B4-BE49-F238E27FC236}">
                <a16:creationId xmlns:a16="http://schemas.microsoft.com/office/drawing/2014/main" id="{56978804-5DC4-656E-427F-45AED55E3B60}"/>
              </a:ext>
            </a:extLst>
          </p:cNvPr>
          <p:cNvCxnSpPr>
            <a:cxnSpLocks/>
            <a:stCxn id="29" idx="3"/>
            <a:endCxn id="32" idx="2"/>
          </p:cNvCxnSpPr>
          <p:nvPr/>
        </p:nvCxnSpPr>
        <p:spPr bwMode="auto">
          <a:xfrm flipV="1">
            <a:off x="8969456" y="4281670"/>
            <a:ext cx="967227" cy="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4" name="TextBox 33">
            <a:extLst>
              <a:ext uri="{FF2B5EF4-FFF2-40B4-BE49-F238E27FC236}">
                <a16:creationId xmlns:a16="http://schemas.microsoft.com/office/drawing/2014/main" id="{2AA2D67A-16E4-0A74-650D-FEE7E12CC73D}"/>
              </a:ext>
            </a:extLst>
          </p:cNvPr>
          <p:cNvSpPr txBox="1"/>
          <p:nvPr/>
        </p:nvSpPr>
        <p:spPr>
          <a:xfrm>
            <a:off x="9151065" y="3486831"/>
            <a:ext cx="678391" cy="341632"/>
          </a:xfrm>
          <a:prstGeom prst="rect">
            <a:avLst/>
          </a:prstGeom>
          <a:noFill/>
        </p:spPr>
        <p:txBody>
          <a:bodyPr wrap="none" rtlCol="0">
            <a:spAutoFit/>
          </a:bodyPr>
          <a:lstStyle/>
          <a:p>
            <a:r>
              <a:rPr lang="en-US" dirty="0">
                <a:latin typeface="+mn-lt"/>
              </a:rPr>
              <a:t>TCP</a:t>
            </a:r>
          </a:p>
        </p:txBody>
      </p:sp>
      <p:sp>
        <p:nvSpPr>
          <p:cNvPr id="37" name="Rectangle 36">
            <a:extLst>
              <a:ext uri="{FF2B5EF4-FFF2-40B4-BE49-F238E27FC236}">
                <a16:creationId xmlns:a16="http://schemas.microsoft.com/office/drawing/2014/main" id="{F6FDBDA0-B14C-2523-585B-DF59E62F6B8B}"/>
              </a:ext>
            </a:extLst>
          </p:cNvPr>
          <p:cNvSpPr/>
          <p:nvPr/>
        </p:nvSpPr>
        <p:spPr bwMode="auto">
          <a:xfrm>
            <a:off x="1438894" y="4494881"/>
            <a:ext cx="1503450" cy="597313"/>
          </a:xfrm>
          <a:prstGeom prst="rect">
            <a:avLst/>
          </a:prstGeom>
          <a:solidFill>
            <a:schemeClr val="tx2"/>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rgbClr val="FFFF00"/>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rgbClr val="FFFF00"/>
                </a:solidFill>
                <a:effectLst/>
                <a:latin typeface="+mn-lt"/>
                <a:ea typeface="ＭＳ Ｐゴシック" charset="0"/>
              </a:rPr>
              <a:t>Application</a:t>
            </a:r>
          </a:p>
        </p:txBody>
      </p:sp>
      <p:sp>
        <p:nvSpPr>
          <p:cNvPr id="41" name="TextBox 40">
            <a:extLst>
              <a:ext uri="{FF2B5EF4-FFF2-40B4-BE49-F238E27FC236}">
                <a16:creationId xmlns:a16="http://schemas.microsoft.com/office/drawing/2014/main" id="{838C4954-B4C6-2726-6D0B-95E1A1CD90D6}"/>
              </a:ext>
            </a:extLst>
          </p:cNvPr>
          <p:cNvSpPr txBox="1"/>
          <p:nvPr/>
        </p:nvSpPr>
        <p:spPr>
          <a:xfrm>
            <a:off x="193869" y="1650725"/>
            <a:ext cx="777777" cy="590931"/>
          </a:xfrm>
          <a:prstGeom prst="rect">
            <a:avLst/>
          </a:prstGeom>
          <a:noFill/>
        </p:spPr>
        <p:txBody>
          <a:bodyPr wrap="none" rtlCol="0">
            <a:spAutoFit/>
          </a:bodyPr>
          <a:lstStyle/>
          <a:p>
            <a:pPr algn="ctr"/>
            <a:r>
              <a:rPr lang="en-US" dirty="0">
                <a:latin typeface="+mn-lt"/>
              </a:rPr>
              <a:t>WEB</a:t>
            </a:r>
            <a:br>
              <a:rPr lang="en-US" dirty="0">
                <a:latin typeface="+mn-lt"/>
              </a:rPr>
            </a:br>
            <a:r>
              <a:rPr lang="en-US" dirty="0">
                <a:latin typeface="+mn-lt"/>
              </a:rPr>
              <a:t>1.0</a:t>
            </a:r>
          </a:p>
        </p:txBody>
      </p:sp>
      <p:sp>
        <p:nvSpPr>
          <p:cNvPr id="42" name="TextBox 41">
            <a:extLst>
              <a:ext uri="{FF2B5EF4-FFF2-40B4-BE49-F238E27FC236}">
                <a16:creationId xmlns:a16="http://schemas.microsoft.com/office/drawing/2014/main" id="{0B197F35-A5CB-70FB-3401-8FE0306018B8}"/>
              </a:ext>
            </a:extLst>
          </p:cNvPr>
          <p:cNvSpPr txBox="1"/>
          <p:nvPr/>
        </p:nvSpPr>
        <p:spPr>
          <a:xfrm>
            <a:off x="246092" y="4024391"/>
            <a:ext cx="777777" cy="590931"/>
          </a:xfrm>
          <a:prstGeom prst="rect">
            <a:avLst/>
          </a:prstGeom>
          <a:noFill/>
        </p:spPr>
        <p:txBody>
          <a:bodyPr wrap="none" rtlCol="0">
            <a:spAutoFit/>
          </a:bodyPr>
          <a:lstStyle/>
          <a:p>
            <a:pPr algn="ctr"/>
            <a:r>
              <a:rPr lang="en-US" dirty="0">
                <a:latin typeface="+mn-lt"/>
              </a:rPr>
              <a:t>WEB</a:t>
            </a:r>
            <a:br>
              <a:rPr lang="en-US" dirty="0">
                <a:latin typeface="+mn-lt"/>
              </a:rPr>
            </a:br>
            <a:r>
              <a:rPr lang="en-US" dirty="0">
                <a:latin typeface="+mn-lt"/>
              </a:rPr>
              <a:t>2.0</a:t>
            </a:r>
          </a:p>
        </p:txBody>
      </p:sp>
      <p:sp>
        <p:nvSpPr>
          <p:cNvPr id="43" name="TextBox 42">
            <a:extLst>
              <a:ext uri="{FF2B5EF4-FFF2-40B4-BE49-F238E27FC236}">
                <a16:creationId xmlns:a16="http://schemas.microsoft.com/office/drawing/2014/main" id="{CFC42826-C76E-1D43-98E1-76B64C1ABDD8}"/>
              </a:ext>
            </a:extLst>
          </p:cNvPr>
          <p:cNvSpPr txBox="1"/>
          <p:nvPr/>
        </p:nvSpPr>
        <p:spPr>
          <a:xfrm>
            <a:off x="337469" y="5615915"/>
            <a:ext cx="11517061" cy="646331"/>
          </a:xfrm>
          <a:prstGeom prst="rect">
            <a:avLst/>
          </a:prstGeom>
          <a:noFill/>
        </p:spPr>
        <p:txBody>
          <a:bodyPr wrap="square" rtlCol="0">
            <a:spAutoFit/>
          </a:bodyPr>
          <a:lstStyle/>
          <a:p>
            <a:r>
              <a:rPr lang="en-US" sz="2000" b="0" dirty="0">
                <a:latin typeface="+mn-lt"/>
              </a:rPr>
              <a:t>The primary architecture shift in web 2.0 is that the application itself moves to running on the client and the client types expand from just a browser to mobile and IoT</a:t>
            </a:r>
          </a:p>
        </p:txBody>
      </p:sp>
    </p:spTree>
    <p:extLst>
      <p:ext uri="{BB962C8B-B14F-4D97-AF65-F5344CB8AC3E}">
        <p14:creationId xmlns:p14="http://schemas.microsoft.com/office/powerpoint/2010/main" val="14430785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38</a:t>
            </a:fld>
            <a:endParaRPr lang="en-US"/>
          </a:p>
        </p:txBody>
      </p:sp>
      <p:sp>
        <p:nvSpPr>
          <p:cNvPr id="680962" name="Rectangle 2"/>
          <p:cNvSpPr>
            <a:spLocks noGrp="1" noChangeArrowheads="1"/>
          </p:cNvSpPr>
          <p:nvPr>
            <p:ph type="title"/>
          </p:nvPr>
        </p:nvSpPr>
        <p:spPr/>
        <p:txBody>
          <a:bodyPr/>
          <a:lstStyle/>
          <a:p>
            <a:r>
              <a:rPr lang="en-US" dirty="0"/>
              <a:t>Web 2.0 starts by exploiting a little known feature called XHTR (XML Http Request) </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371600"/>
            <a:ext cx="10024872" cy="4114800"/>
          </a:xfrm>
        </p:spPr>
        <p:txBody>
          <a:bodyPr/>
          <a:lstStyle/>
          <a:p>
            <a:r>
              <a:rPr lang="en-US" sz="2400" dirty="0"/>
              <a:t>In 1998, Microsoft developed the concept behind XHTR to support a web-based mail program which was first shipped with IE5 in 1999</a:t>
            </a:r>
          </a:p>
          <a:p>
            <a:r>
              <a:rPr lang="en-US" sz="2400" dirty="0"/>
              <a:t>This “feature” was inconsistently implemented in a variety or browsers over the early years</a:t>
            </a:r>
          </a:p>
          <a:p>
            <a:r>
              <a:rPr lang="en-US" sz="2400" dirty="0"/>
              <a:t>In 2004, Google saw the promise of XHTR and </a:t>
            </a:r>
            <a:r>
              <a:rPr lang="en-US" sz="2400" dirty="0" err="1"/>
              <a:t>creaed</a:t>
            </a:r>
            <a:r>
              <a:rPr lang="en-US" sz="2400" dirty="0"/>
              <a:t> a browser compatible </a:t>
            </a:r>
            <a:r>
              <a:rPr lang="en-US" sz="2400" dirty="0" err="1"/>
              <a:t>javascript</a:t>
            </a:r>
            <a:r>
              <a:rPr lang="en-US" sz="2400" dirty="0"/>
              <a:t> library that they needed to support a new generation of applications they were creating – Gmail in 2004, and Google Maps in 2005</a:t>
            </a:r>
          </a:p>
          <a:p>
            <a:r>
              <a:rPr lang="en-US" sz="2400" dirty="0"/>
              <a:t>In 2006, XHTR was released as a standard by the W3C - </a:t>
            </a:r>
            <a:r>
              <a:rPr lang="en-US" sz="1600" dirty="0"/>
              <a:t>https://www.w3.org/TR/2006/WD-XMLHttpRequest-20060405/  </a:t>
            </a:r>
          </a:p>
          <a:p>
            <a:endParaRPr lang="en-US" sz="2000" dirty="0"/>
          </a:p>
          <a:p>
            <a:pPr lvl="1"/>
            <a:endParaRPr lang="en-US" sz="2000" dirty="0"/>
          </a:p>
        </p:txBody>
      </p:sp>
      <p:sp>
        <p:nvSpPr>
          <p:cNvPr id="5" name="TextBox 4">
            <a:extLst>
              <a:ext uri="{FF2B5EF4-FFF2-40B4-BE49-F238E27FC236}">
                <a16:creationId xmlns:a16="http://schemas.microsoft.com/office/drawing/2014/main" id="{6C589843-E026-D125-DC3A-D22825575A0E}"/>
              </a:ext>
            </a:extLst>
          </p:cNvPr>
          <p:cNvSpPr txBox="1"/>
          <p:nvPr/>
        </p:nvSpPr>
        <p:spPr>
          <a:xfrm>
            <a:off x="337470" y="5852290"/>
            <a:ext cx="11854530" cy="646331"/>
          </a:xfrm>
          <a:prstGeom prst="rect">
            <a:avLst/>
          </a:prstGeom>
          <a:noFill/>
        </p:spPr>
        <p:txBody>
          <a:bodyPr wrap="square" rtlCol="0">
            <a:spAutoFit/>
          </a:bodyPr>
          <a:lstStyle/>
          <a:p>
            <a:pPr algn="ctr"/>
            <a:r>
              <a:rPr lang="en-US" sz="2000" dirty="0">
                <a:solidFill>
                  <a:srgbClr val="7030A0"/>
                </a:solidFill>
                <a:latin typeface="+mn-lt"/>
              </a:rPr>
              <a:t>Like most interesting things, the enabler for web 2.0 was introduced for a totally different purpose and then later exploited to enable things we use today</a:t>
            </a:r>
          </a:p>
        </p:txBody>
      </p:sp>
    </p:spTree>
    <p:extLst>
      <p:ext uri="{BB962C8B-B14F-4D97-AF65-F5344CB8AC3E}">
        <p14:creationId xmlns:p14="http://schemas.microsoft.com/office/powerpoint/2010/main" val="4215843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4" name="Picture 6" descr="Ajax Design Strategies">
            <a:extLst>
              <a:ext uri="{FF2B5EF4-FFF2-40B4-BE49-F238E27FC236}">
                <a16:creationId xmlns:a16="http://schemas.microsoft.com/office/drawing/2014/main" id="{7FC31B07-C98F-BB71-BA1D-42AC0D63D7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448" y="3213958"/>
            <a:ext cx="5728083" cy="3207726"/>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4"/>
          <p:cNvSpPr>
            <a:spLocks noGrp="1"/>
          </p:cNvSpPr>
          <p:nvPr>
            <p:ph type="sldNum" sz="quarter" idx="11"/>
          </p:nvPr>
        </p:nvSpPr>
        <p:spPr/>
        <p:txBody>
          <a:bodyPr/>
          <a:lstStyle/>
          <a:p>
            <a:fld id="{6A4E8E82-B71F-A446-92B7-F7D70F811AA7}" type="slidenum">
              <a:rPr lang="en-US"/>
              <a:pPr/>
              <a:t>39</a:t>
            </a:fld>
            <a:endParaRPr lang="en-US"/>
          </a:p>
        </p:txBody>
      </p:sp>
      <p:sp>
        <p:nvSpPr>
          <p:cNvPr id="680962" name="Rectangle 2"/>
          <p:cNvSpPr>
            <a:spLocks noGrp="1" noChangeArrowheads="1"/>
          </p:cNvSpPr>
          <p:nvPr>
            <p:ph type="title"/>
          </p:nvPr>
        </p:nvSpPr>
        <p:spPr>
          <a:xfrm>
            <a:off x="609600" y="314268"/>
            <a:ext cx="10972800" cy="698948"/>
          </a:xfrm>
        </p:spPr>
        <p:txBody>
          <a:bodyPr/>
          <a:lstStyle/>
          <a:p>
            <a:r>
              <a:rPr lang="en-US" dirty="0"/>
              <a:t>What does XHTR (and AJAX) enable along with its architecture?</a:t>
            </a:r>
          </a:p>
        </p:txBody>
      </p:sp>
      <p:sp>
        <p:nvSpPr>
          <p:cNvPr id="680963" name="Rectangle 3" descr="Rectangle: Click to edit Master text styles&#10;Second level&#10;Third level&#10;Fourth level&#10;Fifth level"/>
          <p:cNvSpPr>
            <a:spLocks noGrp="1" noChangeArrowheads="1"/>
          </p:cNvSpPr>
          <p:nvPr>
            <p:ph type="body" idx="1"/>
          </p:nvPr>
        </p:nvSpPr>
        <p:spPr>
          <a:xfrm>
            <a:off x="510448" y="1551289"/>
            <a:ext cx="10947094" cy="4114800"/>
          </a:xfrm>
        </p:spPr>
        <p:txBody>
          <a:bodyPr/>
          <a:lstStyle/>
          <a:p>
            <a:r>
              <a:rPr lang="en-US" sz="2000" dirty="0"/>
              <a:t>Terminology, XHTR is often talked about with something else called AJAX – Ajax stands for asynchronous </a:t>
            </a:r>
            <a:r>
              <a:rPr lang="en-US" sz="2000" dirty="0" err="1"/>
              <a:t>javascript</a:t>
            </a:r>
            <a:r>
              <a:rPr lang="en-US" sz="2000" dirty="0"/>
              <a:t> and XML</a:t>
            </a:r>
          </a:p>
          <a:p>
            <a:r>
              <a:rPr lang="en-US" sz="2000" dirty="0"/>
              <a:t>AJAX is the API component that the browser uses, XHTR is the structure of the object that interacts with servers over HTTP</a:t>
            </a:r>
            <a:endParaRPr lang="en-US" sz="1400" dirty="0"/>
          </a:p>
          <a:p>
            <a:endParaRPr lang="en-US" sz="1800" dirty="0"/>
          </a:p>
          <a:p>
            <a:pPr lvl="1"/>
            <a:endParaRPr lang="en-US" sz="1800" dirty="0"/>
          </a:p>
        </p:txBody>
      </p:sp>
      <p:pic>
        <p:nvPicPr>
          <p:cNvPr id="12292" name="Picture 4" descr="AJAX Web Application Model | Download Scientific Diagram">
            <a:extLst>
              <a:ext uri="{FF2B5EF4-FFF2-40B4-BE49-F238E27FC236}">
                <a16:creationId xmlns:a16="http://schemas.microsoft.com/office/drawing/2014/main" id="{6EAC59EE-B49F-FE39-10C1-E6372C8EF0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3617" y="3608689"/>
            <a:ext cx="4054436" cy="2747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0900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4</a:t>
            </a:fld>
            <a:endParaRPr lang="en-US"/>
          </a:p>
        </p:txBody>
      </p:sp>
      <p:sp>
        <p:nvSpPr>
          <p:cNvPr id="470018" name="Rectangle 2"/>
          <p:cNvSpPr>
            <a:spLocks noGrp="1" noChangeArrowheads="1"/>
          </p:cNvSpPr>
          <p:nvPr>
            <p:ph type="title"/>
          </p:nvPr>
        </p:nvSpPr>
        <p:spPr/>
        <p:txBody>
          <a:bodyPr/>
          <a:lstStyle/>
          <a:p>
            <a:r>
              <a:rPr lang="en-US" dirty="0"/>
              <a:t>Architecture Challenges addressed with modern Web-Based APIs</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2501897"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6007097"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1" name="Straight Connector 10">
            <a:extLst>
              <a:ext uri="{FF2B5EF4-FFF2-40B4-BE49-F238E27FC236}">
                <a16:creationId xmlns:a16="http://schemas.microsoft.com/office/drawing/2014/main" id="{FC51EA60-896A-A4A7-6A0B-69A6CF0A2836}"/>
              </a:ext>
            </a:extLst>
          </p:cNvPr>
          <p:cNvCxnSpPr>
            <a:cxnSpLocks/>
            <a:stCxn id="8" idx="3"/>
            <a:endCxn id="9" idx="1"/>
          </p:cNvCxnSpPr>
          <p:nvPr/>
        </p:nvCxnSpPr>
        <p:spPr bwMode="auto">
          <a:xfrm>
            <a:off x="4711697" y="5154385"/>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4928028" y="4761721"/>
            <a:ext cx="862737" cy="341632"/>
          </a:xfrm>
          <a:prstGeom prst="rect">
            <a:avLst/>
          </a:prstGeom>
          <a:noFill/>
        </p:spPr>
        <p:txBody>
          <a:bodyPr wrap="none" rtlCol="0">
            <a:spAutoFit/>
          </a:bodyPr>
          <a:lstStyle/>
          <a:p>
            <a:r>
              <a:rPr lang="en-US" dirty="0">
                <a:latin typeface="+mn-lt"/>
              </a:rPr>
              <a:t>HTTP</a:t>
            </a:r>
          </a:p>
        </p:txBody>
      </p:sp>
      <p:sp>
        <p:nvSpPr>
          <p:cNvPr id="16" name="Rectangle 15">
            <a:extLst>
              <a:ext uri="{FF2B5EF4-FFF2-40B4-BE49-F238E27FC236}">
                <a16:creationId xmlns:a16="http://schemas.microsoft.com/office/drawing/2014/main" id="{2CFE5C69-A163-9FB9-E175-5FCFD3778A72}"/>
              </a:ext>
            </a:extLst>
          </p:cNvPr>
          <p:cNvSpPr/>
          <p:nvPr/>
        </p:nvSpPr>
        <p:spPr bwMode="auto">
          <a:xfrm>
            <a:off x="25018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18" name="Rectangle 17">
            <a:extLst>
              <a:ext uri="{FF2B5EF4-FFF2-40B4-BE49-F238E27FC236}">
                <a16:creationId xmlns:a16="http://schemas.microsoft.com/office/drawing/2014/main" id="{D0492642-2280-EEE1-4378-EFC9EC49E3D0}"/>
              </a:ext>
            </a:extLst>
          </p:cNvPr>
          <p:cNvSpPr/>
          <p:nvPr/>
        </p:nvSpPr>
        <p:spPr bwMode="auto">
          <a:xfrm>
            <a:off x="60070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19" name="Straight Connector 18">
            <a:extLst>
              <a:ext uri="{FF2B5EF4-FFF2-40B4-BE49-F238E27FC236}">
                <a16:creationId xmlns:a16="http://schemas.microsoft.com/office/drawing/2014/main" id="{DC28A824-BA64-1887-9FCA-FD144CC7B60D}"/>
              </a:ext>
            </a:extLst>
          </p:cNvPr>
          <p:cNvCxnSpPr>
            <a:cxnSpLocks/>
            <a:stCxn id="16" idx="3"/>
            <a:endCxn id="18" idx="1"/>
          </p:cNvCxnSpPr>
          <p:nvPr/>
        </p:nvCxnSpPr>
        <p:spPr bwMode="auto">
          <a:xfrm>
            <a:off x="4711697" y="1798720"/>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0" name="TextBox 19">
            <a:extLst>
              <a:ext uri="{FF2B5EF4-FFF2-40B4-BE49-F238E27FC236}">
                <a16:creationId xmlns:a16="http://schemas.microsoft.com/office/drawing/2014/main" id="{533BB062-E960-9596-6B5A-5A9791F146FB}"/>
              </a:ext>
            </a:extLst>
          </p:cNvPr>
          <p:cNvSpPr txBox="1"/>
          <p:nvPr/>
        </p:nvSpPr>
        <p:spPr>
          <a:xfrm>
            <a:off x="4856840" y="1406056"/>
            <a:ext cx="1058303" cy="341632"/>
          </a:xfrm>
          <a:prstGeom prst="rect">
            <a:avLst/>
          </a:prstGeom>
          <a:noFill/>
        </p:spPr>
        <p:txBody>
          <a:bodyPr wrap="none" rtlCol="0">
            <a:spAutoFit/>
          </a:bodyPr>
          <a:lstStyle/>
          <a:p>
            <a:r>
              <a:rPr lang="en-US" dirty="0">
                <a:latin typeface="+mn-lt"/>
              </a:rPr>
              <a:t>Socket</a:t>
            </a:r>
          </a:p>
        </p:txBody>
      </p:sp>
      <p:sp>
        <p:nvSpPr>
          <p:cNvPr id="21" name="Rectangle 20">
            <a:extLst>
              <a:ext uri="{FF2B5EF4-FFF2-40B4-BE49-F238E27FC236}">
                <a16:creationId xmlns:a16="http://schemas.microsoft.com/office/drawing/2014/main" id="{1CF401DE-9A81-D8A5-B4FE-74CA81CF9EF1}"/>
              </a:ext>
            </a:extLst>
          </p:cNvPr>
          <p:cNvSpPr/>
          <p:nvPr/>
        </p:nvSpPr>
        <p:spPr bwMode="auto">
          <a:xfrm>
            <a:off x="25018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p>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22" name="Rectangle 21">
            <a:extLst>
              <a:ext uri="{FF2B5EF4-FFF2-40B4-BE49-F238E27FC236}">
                <a16:creationId xmlns:a16="http://schemas.microsoft.com/office/drawing/2014/main" id="{6E329771-3C8C-792B-29F0-5D1EDDDD2909}"/>
              </a:ext>
            </a:extLst>
          </p:cNvPr>
          <p:cNvSpPr/>
          <p:nvPr/>
        </p:nvSpPr>
        <p:spPr bwMode="auto">
          <a:xfrm>
            <a:off x="60070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23" name="Straight Connector 22">
            <a:extLst>
              <a:ext uri="{FF2B5EF4-FFF2-40B4-BE49-F238E27FC236}">
                <a16:creationId xmlns:a16="http://schemas.microsoft.com/office/drawing/2014/main" id="{FD2A35E1-70C3-F66E-18AD-71BD4429D490}"/>
              </a:ext>
            </a:extLst>
          </p:cNvPr>
          <p:cNvCxnSpPr>
            <a:cxnSpLocks/>
            <a:stCxn id="21" idx="3"/>
            <a:endCxn id="22" idx="1"/>
          </p:cNvCxnSpPr>
          <p:nvPr/>
        </p:nvCxnSpPr>
        <p:spPr bwMode="auto">
          <a:xfrm>
            <a:off x="4711697" y="338273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F095028C-1673-EB4E-911E-585DD7870F62}"/>
              </a:ext>
            </a:extLst>
          </p:cNvPr>
          <p:cNvSpPr txBox="1"/>
          <p:nvPr/>
        </p:nvSpPr>
        <p:spPr>
          <a:xfrm>
            <a:off x="4856840" y="2990072"/>
            <a:ext cx="1058303" cy="341632"/>
          </a:xfrm>
          <a:prstGeom prst="rect">
            <a:avLst/>
          </a:prstGeom>
          <a:noFill/>
        </p:spPr>
        <p:txBody>
          <a:bodyPr wrap="none" rtlCol="0">
            <a:spAutoFit/>
          </a:bodyPr>
          <a:lstStyle/>
          <a:p>
            <a:r>
              <a:rPr lang="en-US" dirty="0">
                <a:latin typeface="+mn-lt"/>
              </a:rPr>
              <a:t>Socket</a:t>
            </a:r>
          </a:p>
        </p:txBody>
      </p:sp>
      <p:sp>
        <p:nvSpPr>
          <p:cNvPr id="25" name="Rectangle 24">
            <a:extLst>
              <a:ext uri="{FF2B5EF4-FFF2-40B4-BE49-F238E27FC236}">
                <a16:creationId xmlns:a16="http://schemas.microsoft.com/office/drawing/2014/main" id="{BF329326-EEE7-3C27-263C-F624F29AE2DD}"/>
              </a:ext>
            </a:extLst>
          </p:cNvPr>
          <p:cNvSpPr/>
          <p:nvPr/>
        </p:nvSpPr>
        <p:spPr bwMode="auto">
          <a:xfrm rot="16200000">
            <a:off x="4066984" y="3244206"/>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26" name="Rectangle 25">
            <a:extLst>
              <a:ext uri="{FF2B5EF4-FFF2-40B4-BE49-F238E27FC236}">
                <a16:creationId xmlns:a16="http://schemas.microsoft.com/office/drawing/2014/main" id="{55CC5983-C1CC-94B8-6C23-8164506E636D}"/>
              </a:ext>
            </a:extLst>
          </p:cNvPr>
          <p:cNvSpPr/>
          <p:nvPr/>
        </p:nvSpPr>
        <p:spPr bwMode="auto">
          <a:xfrm rot="16200000">
            <a:off x="5646053" y="3244205"/>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27" name="TextBox 26">
            <a:extLst>
              <a:ext uri="{FF2B5EF4-FFF2-40B4-BE49-F238E27FC236}">
                <a16:creationId xmlns:a16="http://schemas.microsoft.com/office/drawing/2014/main" id="{9F21E756-E03F-7A0F-B466-1C52C402EAD2}"/>
              </a:ext>
            </a:extLst>
          </p:cNvPr>
          <p:cNvSpPr txBox="1"/>
          <p:nvPr/>
        </p:nvSpPr>
        <p:spPr>
          <a:xfrm>
            <a:off x="4666082" y="3416951"/>
            <a:ext cx="1439818" cy="674031"/>
          </a:xfrm>
          <a:prstGeom prst="rect">
            <a:avLst/>
          </a:prstGeom>
          <a:noFill/>
        </p:spPr>
        <p:txBody>
          <a:bodyPr wrap="none" rtlCol="0">
            <a:spAutoFit/>
          </a:bodyPr>
          <a:lstStyle/>
          <a:p>
            <a:pPr algn="ctr"/>
            <a:r>
              <a:rPr lang="en-US" sz="1400" dirty="0">
                <a:latin typeface="+mn-lt"/>
              </a:rPr>
              <a:t>Quasi-</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28" name="TextBox 27">
            <a:extLst>
              <a:ext uri="{FF2B5EF4-FFF2-40B4-BE49-F238E27FC236}">
                <a16:creationId xmlns:a16="http://schemas.microsoft.com/office/drawing/2014/main" id="{D68E085D-4DA4-6588-A8E2-6E1E88F849E4}"/>
              </a:ext>
            </a:extLst>
          </p:cNvPr>
          <p:cNvSpPr txBox="1"/>
          <p:nvPr/>
        </p:nvSpPr>
        <p:spPr>
          <a:xfrm>
            <a:off x="4639487" y="5154384"/>
            <a:ext cx="1439818" cy="480131"/>
          </a:xfrm>
          <a:prstGeom prst="rect">
            <a:avLst/>
          </a:prstGeom>
          <a:noFill/>
        </p:spPr>
        <p:txBody>
          <a:bodyPr wrap="none" rtlCol="0">
            <a:spAutoFit/>
          </a:bodyPr>
          <a:lstStyle/>
          <a:p>
            <a:pPr algn="ctr"/>
            <a:r>
              <a:rPr lang="en-US" sz="1400" dirty="0">
                <a:latin typeface="+mn-lt"/>
              </a:rPr>
              <a:t>Standard</a:t>
            </a:r>
            <a:br>
              <a:rPr lang="en-US" sz="1400" dirty="0">
                <a:latin typeface="+mn-lt"/>
              </a:rPr>
            </a:br>
            <a:r>
              <a:rPr lang="en-US" sz="1400" dirty="0">
                <a:latin typeface="+mn-lt"/>
              </a:rPr>
              <a:t>Wire Format</a:t>
            </a:r>
          </a:p>
        </p:txBody>
      </p:sp>
      <p:sp>
        <p:nvSpPr>
          <p:cNvPr id="29" name="TextBox 28">
            <a:extLst>
              <a:ext uri="{FF2B5EF4-FFF2-40B4-BE49-F238E27FC236}">
                <a16:creationId xmlns:a16="http://schemas.microsoft.com/office/drawing/2014/main" id="{DE3F535F-FF23-544A-F587-F54D77997511}"/>
              </a:ext>
            </a:extLst>
          </p:cNvPr>
          <p:cNvSpPr txBox="1"/>
          <p:nvPr/>
        </p:nvSpPr>
        <p:spPr>
          <a:xfrm>
            <a:off x="4666082" y="1797075"/>
            <a:ext cx="1439818" cy="674031"/>
          </a:xfrm>
          <a:prstGeom prst="rect">
            <a:avLst/>
          </a:prstGeom>
          <a:noFill/>
        </p:spPr>
        <p:txBody>
          <a:bodyPr wrap="none" rtlCol="0">
            <a:spAutoFit/>
          </a:bodyPr>
          <a:lstStyle/>
          <a:p>
            <a:pPr algn="ctr"/>
            <a:r>
              <a:rPr lang="en-US" sz="1400" dirty="0">
                <a:latin typeface="+mn-lt"/>
              </a:rPr>
              <a:t>No</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30" name="TextBox 29">
            <a:extLst>
              <a:ext uri="{FF2B5EF4-FFF2-40B4-BE49-F238E27FC236}">
                <a16:creationId xmlns:a16="http://schemas.microsoft.com/office/drawing/2014/main" id="{0172EEB0-66C9-C7E1-182C-2AD60A4802C4}"/>
              </a:ext>
            </a:extLst>
          </p:cNvPr>
          <p:cNvSpPr txBox="1"/>
          <p:nvPr/>
        </p:nvSpPr>
        <p:spPr>
          <a:xfrm>
            <a:off x="17787" y="1629801"/>
            <a:ext cx="1952779" cy="424732"/>
          </a:xfrm>
          <a:prstGeom prst="rect">
            <a:avLst/>
          </a:prstGeom>
          <a:noFill/>
        </p:spPr>
        <p:txBody>
          <a:bodyPr wrap="none" rtlCol="0">
            <a:spAutoFit/>
          </a:bodyPr>
          <a:lstStyle/>
          <a:p>
            <a:pPr algn="ctr"/>
            <a:r>
              <a:rPr lang="en-US" sz="1200" dirty="0">
                <a:latin typeface="+mn-lt"/>
              </a:rPr>
              <a:t>Roll your own</a:t>
            </a:r>
            <a:br>
              <a:rPr lang="en-US" sz="1200" dirty="0">
                <a:latin typeface="+mn-lt"/>
              </a:rPr>
            </a:br>
            <a:r>
              <a:rPr lang="en-US" sz="1200" dirty="0">
                <a:latin typeface="+mn-lt"/>
              </a:rPr>
              <a:t>Distributed Program</a:t>
            </a:r>
          </a:p>
        </p:txBody>
      </p:sp>
      <p:sp>
        <p:nvSpPr>
          <p:cNvPr id="31" name="TextBox 30">
            <a:extLst>
              <a:ext uri="{FF2B5EF4-FFF2-40B4-BE49-F238E27FC236}">
                <a16:creationId xmlns:a16="http://schemas.microsoft.com/office/drawing/2014/main" id="{A1158862-AB38-222B-E656-CC94B8CEA1C1}"/>
              </a:ext>
            </a:extLst>
          </p:cNvPr>
          <p:cNvSpPr txBox="1"/>
          <p:nvPr/>
        </p:nvSpPr>
        <p:spPr>
          <a:xfrm>
            <a:off x="390120" y="3087266"/>
            <a:ext cx="1154483" cy="424732"/>
          </a:xfrm>
          <a:prstGeom prst="rect">
            <a:avLst/>
          </a:prstGeom>
          <a:noFill/>
        </p:spPr>
        <p:txBody>
          <a:bodyPr wrap="none" rtlCol="0">
            <a:spAutoFit/>
          </a:bodyPr>
          <a:lstStyle/>
          <a:p>
            <a:pPr algn="ctr"/>
            <a:r>
              <a:rPr lang="en-US" sz="1200" dirty="0">
                <a:latin typeface="+mn-lt"/>
              </a:rPr>
              <a:t>Distributed</a:t>
            </a:r>
            <a:br>
              <a:rPr lang="en-US" sz="1200" dirty="0">
                <a:latin typeface="+mn-lt"/>
              </a:rPr>
            </a:br>
            <a:r>
              <a:rPr lang="en-US" sz="1200" dirty="0">
                <a:latin typeface="+mn-lt"/>
              </a:rPr>
              <a:t>Objects</a:t>
            </a:r>
          </a:p>
        </p:txBody>
      </p:sp>
      <p:sp>
        <p:nvSpPr>
          <p:cNvPr id="32" name="TextBox 31">
            <a:extLst>
              <a:ext uri="{FF2B5EF4-FFF2-40B4-BE49-F238E27FC236}">
                <a16:creationId xmlns:a16="http://schemas.microsoft.com/office/drawing/2014/main" id="{E9D9D469-2633-08B7-8B95-2BA9BC348CAA}"/>
              </a:ext>
            </a:extLst>
          </p:cNvPr>
          <p:cNvSpPr txBox="1"/>
          <p:nvPr/>
        </p:nvSpPr>
        <p:spPr>
          <a:xfrm>
            <a:off x="19830" y="4858918"/>
            <a:ext cx="1895070" cy="424732"/>
          </a:xfrm>
          <a:prstGeom prst="rect">
            <a:avLst/>
          </a:prstGeom>
          <a:noFill/>
        </p:spPr>
        <p:txBody>
          <a:bodyPr wrap="none" rtlCol="0">
            <a:spAutoFit/>
          </a:bodyPr>
          <a:lstStyle/>
          <a:p>
            <a:pPr algn="ctr"/>
            <a:r>
              <a:rPr lang="en-US" sz="1200" dirty="0">
                <a:latin typeface="+mn-lt"/>
              </a:rPr>
              <a:t>Client/Server</a:t>
            </a:r>
            <a:br>
              <a:rPr lang="en-US" sz="1200" dirty="0">
                <a:latin typeface="+mn-lt"/>
              </a:rPr>
            </a:br>
            <a:r>
              <a:rPr lang="en-US" sz="1200" dirty="0">
                <a:latin typeface="+mn-lt"/>
              </a:rPr>
              <a:t>Over Web Protocols</a:t>
            </a:r>
          </a:p>
        </p:txBody>
      </p:sp>
      <p:sp>
        <p:nvSpPr>
          <p:cNvPr id="33" name="TextBox 32">
            <a:extLst>
              <a:ext uri="{FF2B5EF4-FFF2-40B4-BE49-F238E27FC236}">
                <a16:creationId xmlns:a16="http://schemas.microsoft.com/office/drawing/2014/main" id="{898EE067-7184-59A6-C670-5FD931F9F7FF}"/>
              </a:ext>
            </a:extLst>
          </p:cNvPr>
          <p:cNvSpPr txBox="1"/>
          <p:nvPr/>
        </p:nvSpPr>
        <p:spPr>
          <a:xfrm>
            <a:off x="8519529" y="1169211"/>
            <a:ext cx="3454757" cy="1089529"/>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mn-lt"/>
              </a:rPr>
              <a:t>No tooling, develop at a very low level</a:t>
            </a:r>
          </a:p>
          <a:p>
            <a:pPr marL="171450" indent="-171450">
              <a:buFont typeface="Arial" panose="020B0604020202020204" pitchFamily="34" charset="0"/>
              <a:buChar char="•"/>
            </a:pPr>
            <a:r>
              <a:rPr lang="en-US" sz="1200" dirty="0">
                <a:latin typeface="+mn-lt"/>
              </a:rPr>
              <a:t>Client and server very tightly coupled because of no OSI standard layer 7 protocol</a:t>
            </a:r>
          </a:p>
          <a:p>
            <a:pPr marL="171450" indent="-171450">
              <a:buFont typeface="Arial" panose="020B0604020202020204" pitchFamily="34" charset="0"/>
              <a:buChar char="•"/>
            </a:pPr>
            <a:r>
              <a:rPr lang="en-US" sz="1200" dirty="0">
                <a:latin typeface="+mn-lt"/>
              </a:rPr>
              <a:t>No support for resilience and scale</a:t>
            </a:r>
          </a:p>
        </p:txBody>
      </p:sp>
      <p:sp>
        <p:nvSpPr>
          <p:cNvPr id="35" name="TextBox 34">
            <a:extLst>
              <a:ext uri="{FF2B5EF4-FFF2-40B4-BE49-F238E27FC236}">
                <a16:creationId xmlns:a16="http://schemas.microsoft.com/office/drawing/2014/main" id="{6B89FCB5-7B9D-97D7-18EF-A4B79902A593}"/>
              </a:ext>
            </a:extLst>
          </p:cNvPr>
          <p:cNvSpPr txBox="1"/>
          <p:nvPr/>
        </p:nvSpPr>
        <p:spPr>
          <a:xfrm>
            <a:off x="8532232" y="2678735"/>
            <a:ext cx="3454757" cy="1920526"/>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mn-lt"/>
              </a:rPr>
              <a:t>Provides some benefits, tooling to serialize/deserialize objects</a:t>
            </a:r>
          </a:p>
          <a:p>
            <a:pPr marL="171450" indent="-171450">
              <a:buFont typeface="Arial" panose="020B0604020202020204" pitchFamily="34" charset="0"/>
              <a:buChar char="•"/>
            </a:pPr>
            <a:r>
              <a:rPr lang="en-US" sz="1200" dirty="0">
                <a:latin typeface="+mn-lt"/>
              </a:rPr>
              <a:t>CORBA multi-language, EJB just Java</a:t>
            </a:r>
          </a:p>
          <a:p>
            <a:pPr marL="171450" indent="-171450">
              <a:buFont typeface="Arial" panose="020B0604020202020204" pitchFamily="34" charset="0"/>
              <a:buChar char="•"/>
            </a:pPr>
            <a:r>
              <a:rPr lang="en-US" sz="1200" dirty="0">
                <a:latin typeface="+mn-lt"/>
              </a:rPr>
              <a:t>Provides higher level lifecycle services such as transactions</a:t>
            </a:r>
          </a:p>
          <a:p>
            <a:pPr marL="171450" indent="-171450">
              <a:buFont typeface="Arial" panose="020B0604020202020204" pitchFamily="34" charset="0"/>
              <a:buChar char="•"/>
            </a:pPr>
            <a:r>
              <a:rPr lang="en-US" sz="1200" dirty="0">
                <a:latin typeface="+mn-lt"/>
              </a:rPr>
              <a:t>Interoperability was largely vendor specific / many didn’t follow standards</a:t>
            </a:r>
          </a:p>
          <a:p>
            <a:pPr marL="171450" indent="-171450">
              <a:buFont typeface="Arial" panose="020B0604020202020204" pitchFamily="34" charset="0"/>
              <a:buChar char="•"/>
            </a:pPr>
            <a:r>
              <a:rPr lang="en-US" sz="1200" dirty="0">
                <a:latin typeface="+mn-lt"/>
              </a:rPr>
              <a:t>Vendor specific ways to manage resilience and scale</a:t>
            </a:r>
          </a:p>
        </p:txBody>
      </p:sp>
      <p:sp>
        <p:nvSpPr>
          <p:cNvPr id="36" name="Rectangle 35">
            <a:extLst>
              <a:ext uri="{FF2B5EF4-FFF2-40B4-BE49-F238E27FC236}">
                <a16:creationId xmlns:a16="http://schemas.microsoft.com/office/drawing/2014/main" id="{7E96248E-2054-72F6-A586-DE02DCAAD6F9}"/>
              </a:ext>
            </a:extLst>
          </p:cNvPr>
          <p:cNvSpPr/>
          <p:nvPr/>
        </p:nvSpPr>
        <p:spPr bwMode="auto">
          <a:xfrm>
            <a:off x="6013711" y="3884825"/>
            <a:ext cx="2209800" cy="54449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Other Object Request </a:t>
            </a:r>
            <a:br>
              <a:rPr lang="en-US" sz="1200" dirty="0">
                <a:latin typeface="+mn-lt"/>
                <a:ea typeface="ＭＳ Ｐゴシック" charset="0"/>
              </a:rPr>
            </a:br>
            <a:r>
              <a:rPr lang="en-US" sz="1200" dirty="0">
                <a:latin typeface="+mn-lt"/>
                <a:ea typeface="ＭＳ Ｐゴシック" charset="0"/>
              </a:rPr>
              <a:t>Broker Services (e.g.,</a:t>
            </a:r>
            <a:br>
              <a:rPr lang="en-US" sz="1200" dirty="0">
                <a:latin typeface="+mn-lt"/>
                <a:ea typeface="ＭＳ Ｐゴシック" charset="0"/>
              </a:rPr>
            </a:br>
            <a:r>
              <a:rPr lang="en-US" sz="1200" dirty="0">
                <a:latin typeface="+mn-lt"/>
                <a:ea typeface="ＭＳ Ｐゴシック" charset="0"/>
              </a:rPr>
              <a:t>Transactions)</a:t>
            </a:r>
            <a:endParaRPr kumimoji="0" lang="en-US" sz="1200" i="0" u="none" strike="noStrike" cap="none" normalizeH="0" baseline="0" dirty="0">
              <a:ln>
                <a:noFill/>
              </a:ln>
              <a:solidFill>
                <a:schemeClr val="tx1"/>
              </a:solidFill>
              <a:effectLst/>
              <a:latin typeface="+mn-lt"/>
              <a:ea typeface="ＭＳ Ｐゴシック" charset="0"/>
            </a:endParaRPr>
          </a:p>
        </p:txBody>
      </p:sp>
      <p:sp>
        <p:nvSpPr>
          <p:cNvPr id="37" name="TextBox 36">
            <a:extLst>
              <a:ext uri="{FF2B5EF4-FFF2-40B4-BE49-F238E27FC236}">
                <a16:creationId xmlns:a16="http://schemas.microsoft.com/office/drawing/2014/main" id="{81D2CB1F-ED4D-8DBD-3BD3-E2BDB8A533B2}"/>
              </a:ext>
            </a:extLst>
          </p:cNvPr>
          <p:cNvSpPr txBox="1"/>
          <p:nvPr/>
        </p:nvSpPr>
        <p:spPr>
          <a:xfrm>
            <a:off x="8508643" y="4648199"/>
            <a:ext cx="3454757" cy="1754326"/>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B050"/>
                </a:solidFill>
                <a:latin typeface="+mn-lt"/>
              </a:rPr>
              <a:t>APIs ride over all of the innovations and scale that the internet provides</a:t>
            </a:r>
          </a:p>
          <a:p>
            <a:pPr marL="171450" indent="-171450">
              <a:buFont typeface="Arial" panose="020B0604020202020204" pitchFamily="34" charset="0"/>
              <a:buChar char="•"/>
            </a:pPr>
            <a:r>
              <a:rPr lang="en-US" sz="1200" dirty="0">
                <a:solidFill>
                  <a:srgbClr val="00B050"/>
                </a:solidFill>
                <a:latin typeface="+mn-lt"/>
              </a:rPr>
              <a:t>APIs are interoperate because the HTTP protocol is consistently implemented</a:t>
            </a:r>
          </a:p>
          <a:p>
            <a:pPr marL="171450" indent="-171450">
              <a:buFont typeface="Arial" panose="020B0604020202020204" pitchFamily="34" charset="0"/>
              <a:buChar char="•"/>
            </a:pPr>
            <a:r>
              <a:rPr lang="en-US" sz="1200" dirty="0">
                <a:solidFill>
                  <a:srgbClr val="00B050"/>
                </a:solidFill>
                <a:latin typeface="+mn-lt"/>
              </a:rPr>
              <a:t>Vendor differentiation moved to tooling and injecting API specific features into middleware that don’t impact interoperability (e.g., Load Balancing, Traffic Routing, </a:t>
            </a:r>
            <a:r>
              <a:rPr lang="en-US" sz="1200" dirty="0" err="1">
                <a:solidFill>
                  <a:srgbClr val="00B050"/>
                </a:solidFill>
                <a:latin typeface="+mn-lt"/>
              </a:rPr>
              <a:t>etc</a:t>
            </a:r>
            <a:r>
              <a:rPr lang="en-US" sz="1200" dirty="0">
                <a:solidFill>
                  <a:srgbClr val="00B050"/>
                </a:solidFill>
                <a:latin typeface="+mn-lt"/>
              </a:rPr>
              <a:t>) </a:t>
            </a:r>
          </a:p>
        </p:txBody>
      </p:sp>
    </p:spTree>
    <p:extLst>
      <p:ext uri="{BB962C8B-B14F-4D97-AF65-F5344CB8AC3E}">
        <p14:creationId xmlns:p14="http://schemas.microsoft.com/office/powerpoint/2010/main" val="29947610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40</a:t>
            </a:fld>
            <a:endParaRPr lang="en-US"/>
          </a:p>
        </p:txBody>
      </p:sp>
      <p:sp>
        <p:nvSpPr>
          <p:cNvPr id="680962" name="Rectangle 2"/>
          <p:cNvSpPr>
            <a:spLocks noGrp="1" noChangeArrowheads="1"/>
          </p:cNvSpPr>
          <p:nvPr>
            <p:ph type="title"/>
          </p:nvPr>
        </p:nvSpPr>
        <p:spPr>
          <a:xfrm>
            <a:off x="354376" y="291467"/>
            <a:ext cx="11483248" cy="698948"/>
          </a:xfrm>
        </p:spPr>
        <p:txBody>
          <a:bodyPr/>
          <a:lstStyle/>
          <a:p>
            <a:r>
              <a:rPr lang="en-US" dirty="0"/>
              <a:t>Capabilities enabled by the Web 2.0 Architecture</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371600"/>
            <a:ext cx="10024872" cy="4114800"/>
          </a:xfrm>
        </p:spPr>
        <p:txBody>
          <a:bodyPr/>
          <a:lstStyle/>
          <a:p>
            <a:r>
              <a:rPr lang="en-US" sz="2400" dirty="0"/>
              <a:t>Web 1.0 was about the evolution from static content to dynamic content</a:t>
            </a:r>
          </a:p>
          <a:p>
            <a:r>
              <a:rPr lang="en-US" sz="2400" dirty="0"/>
              <a:t>Web 2.0 is about running fully featured applications over the web protocols</a:t>
            </a:r>
          </a:p>
          <a:p>
            <a:pPr lvl="1"/>
            <a:r>
              <a:rPr lang="en-US" sz="2000" dirty="0"/>
              <a:t>Multi-Client – not just web browsers but mobile and IoT devices</a:t>
            </a:r>
          </a:p>
          <a:p>
            <a:r>
              <a:rPr lang="en-US" sz="2450" dirty="0"/>
              <a:t>Web 2.0 also brought with it extensions to the underlying HTTP protocol</a:t>
            </a:r>
          </a:p>
          <a:p>
            <a:pPr lvl="1"/>
            <a:r>
              <a:rPr lang="en-US" sz="2000" dirty="0"/>
              <a:t>HTTP/2.0 – Switch from non-persistent to persistent connections; Switch from text to binary payloads</a:t>
            </a:r>
          </a:p>
          <a:p>
            <a:pPr lvl="1"/>
            <a:r>
              <a:rPr lang="en-US" sz="2000" dirty="0"/>
              <a:t>MQTT – A queue based lightweight, low-energy protocol suitable to support fleets of IoT devices running embedded web 2.0 applications</a:t>
            </a:r>
          </a:p>
          <a:p>
            <a:endParaRPr lang="en-US" sz="2000" dirty="0"/>
          </a:p>
          <a:p>
            <a:pPr lvl="1"/>
            <a:endParaRPr lang="en-US" sz="2000" dirty="0"/>
          </a:p>
        </p:txBody>
      </p:sp>
      <p:sp>
        <p:nvSpPr>
          <p:cNvPr id="5" name="TextBox 4">
            <a:extLst>
              <a:ext uri="{FF2B5EF4-FFF2-40B4-BE49-F238E27FC236}">
                <a16:creationId xmlns:a16="http://schemas.microsoft.com/office/drawing/2014/main" id="{6C589843-E026-D125-DC3A-D22825575A0E}"/>
              </a:ext>
            </a:extLst>
          </p:cNvPr>
          <p:cNvSpPr txBox="1"/>
          <p:nvPr/>
        </p:nvSpPr>
        <p:spPr>
          <a:xfrm>
            <a:off x="0" y="5709822"/>
            <a:ext cx="12192000" cy="646331"/>
          </a:xfrm>
          <a:prstGeom prst="rect">
            <a:avLst/>
          </a:prstGeom>
          <a:noFill/>
        </p:spPr>
        <p:txBody>
          <a:bodyPr wrap="square" rtlCol="0">
            <a:spAutoFit/>
          </a:bodyPr>
          <a:lstStyle/>
          <a:p>
            <a:pPr algn="ctr"/>
            <a:r>
              <a:rPr lang="en-US" sz="2000" dirty="0">
                <a:solidFill>
                  <a:srgbClr val="7030A0"/>
                </a:solidFill>
                <a:latin typeface="+mn-lt"/>
              </a:rPr>
              <a:t>Most basically stated – </a:t>
            </a:r>
            <a:br>
              <a:rPr lang="en-US" sz="2000" dirty="0">
                <a:solidFill>
                  <a:srgbClr val="7030A0"/>
                </a:solidFill>
                <a:latin typeface="+mn-lt"/>
              </a:rPr>
            </a:br>
            <a:r>
              <a:rPr lang="en-US" sz="2000" dirty="0">
                <a:solidFill>
                  <a:srgbClr val="7030A0"/>
                </a:solidFill>
                <a:latin typeface="+mn-lt"/>
              </a:rPr>
              <a:t>Web 2.0 is about being able to do useful things over the Web</a:t>
            </a:r>
          </a:p>
        </p:txBody>
      </p:sp>
    </p:spTree>
    <p:extLst>
      <p:ext uri="{BB962C8B-B14F-4D97-AF65-F5344CB8AC3E}">
        <p14:creationId xmlns:p14="http://schemas.microsoft.com/office/powerpoint/2010/main" val="33637812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41</a:t>
            </a:fld>
            <a:endParaRPr lang="en-US" dirty="0"/>
          </a:p>
        </p:txBody>
      </p:sp>
      <p:sp>
        <p:nvSpPr>
          <p:cNvPr id="470018" name="Rectangle 2"/>
          <p:cNvSpPr>
            <a:spLocks noGrp="1" noChangeArrowheads="1"/>
          </p:cNvSpPr>
          <p:nvPr>
            <p:ph type="title"/>
          </p:nvPr>
        </p:nvSpPr>
        <p:spPr>
          <a:xfrm>
            <a:off x="609600" y="120797"/>
            <a:ext cx="10936077" cy="698948"/>
          </a:xfrm>
        </p:spPr>
        <p:txBody>
          <a:bodyPr/>
          <a:lstStyle/>
          <a:p>
            <a:r>
              <a:rPr lang="en-US" dirty="0"/>
              <a:t>Web 2.0 – Circa 2005</a:t>
            </a:r>
          </a:p>
        </p:txBody>
      </p:sp>
      <p:sp>
        <p:nvSpPr>
          <p:cNvPr id="16" name="Rectangle 15">
            <a:extLst>
              <a:ext uri="{FF2B5EF4-FFF2-40B4-BE49-F238E27FC236}">
                <a16:creationId xmlns:a16="http://schemas.microsoft.com/office/drawing/2014/main" id="{84FA9932-8E15-4BEF-77C5-6BD31003A012}"/>
              </a:ext>
            </a:extLst>
          </p:cNvPr>
          <p:cNvSpPr/>
          <p:nvPr/>
        </p:nvSpPr>
        <p:spPr bwMode="auto">
          <a:xfrm>
            <a:off x="275422" y="1849918"/>
            <a:ext cx="1598672" cy="256739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Browser</a:t>
            </a:r>
          </a:p>
        </p:txBody>
      </p:sp>
      <p:sp>
        <p:nvSpPr>
          <p:cNvPr id="18" name="Can 17">
            <a:extLst>
              <a:ext uri="{FF2B5EF4-FFF2-40B4-BE49-F238E27FC236}">
                <a16:creationId xmlns:a16="http://schemas.microsoft.com/office/drawing/2014/main" id="{56628371-D0F6-3D78-5ECF-DB2AD770936C}"/>
              </a:ext>
            </a:extLst>
          </p:cNvPr>
          <p:cNvSpPr/>
          <p:nvPr/>
        </p:nvSpPr>
        <p:spPr bwMode="auto">
          <a:xfrm>
            <a:off x="4993700" y="2378728"/>
            <a:ext cx="1371600" cy="1071390"/>
          </a:xfrm>
          <a:prstGeom prst="can">
            <a:avLst>
              <a:gd name="adj" fmla="val 18830"/>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mn-lt"/>
                <a:ea typeface="ＭＳ Ｐゴシック" charset="0"/>
              </a:rPr>
              <a:t>File </a:t>
            </a:r>
            <a:br>
              <a:rPr kumimoji="0" lang="en-US" sz="1400" b="0" i="0" u="none" strike="noStrike" cap="none" normalizeH="0" baseline="0" dirty="0">
                <a:ln>
                  <a:noFill/>
                </a:ln>
                <a:solidFill>
                  <a:schemeClr val="tx1"/>
                </a:solidFill>
                <a:effectLst/>
                <a:latin typeface="+mn-lt"/>
                <a:ea typeface="ＭＳ Ｐゴシック" charset="0"/>
              </a:rPr>
            </a:br>
            <a:r>
              <a:rPr kumimoji="0" lang="en-US" sz="1400" b="0" i="0" u="none" strike="noStrike" cap="none" normalizeH="0" baseline="0" dirty="0">
                <a:ln>
                  <a:noFill/>
                </a:ln>
                <a:solidFill>
                  <a:schemeClr val="tx1"/>
                </a:solidFill>
                <a:effectLst/>
                <a:latin typeface="+mn-lt"/>
                <a:ea typeface="ＭＳ Ｐゴシック" charset="0"/>
              </a:rPr>
              <a:t>System</a:t>
            </a:r>
          </a:p>
          <a:p>
            <a:pPr marL="0" marR="0" indent="0" algn="ctr" defTabSz="914400" rtl="0" eaLnBrk="1" fontAlgn="base" latinLnBrk="0" hangingPunct="1">
              <a:lnSpc>
                <a:spcPct val="100000"/>
              </a:lnSpc>
              <a:spcBef>
                <a:spcPct val="0"/>
              </a:spcBef>
              <a:spcAft>
                <a:spcPct val="0"/>
              </a:spcAft>
              <a:buClrTx/>
              <a:buSzTx/>
              <a:buFontTx/>
              <a:buNone/>
              <a:tabLst/>
            </a:pPr>
            <a:r>
              <a:rPr lang="en-US" sz="1100" dirty="0" err="1">
                <a:latin typeface="+mn-lt"/>
              </a:rPr>
              <a:t>Javascript</a:t>
            </a:r>
            <a:br>
              <a:rPr lang="en-US" sz="1100" dirty="0">
                <a:latin typeface="+mn-lt"/>
              </a:rPr>
            </a:br>
            <a:r>
              <a:rPr lang="en-US" sz="1100" dirty="0">
                <a:latin typeface="+mn-lt"/>
              </a:rPr>
              <a:t>Bundle</a:t>
            </a:r>
            <a:endParaRPr kumimoji="0" lang="en-US" sz="1400" b="0" i="0" u="none" strike="noStrike" cap="none" normalizeH="0" baseline="0" dirty="0">
              <a:ln>
                <a:noFill/>
              </a:ln>
              <a:solidFill>
                <a:schemeClr val="tx1"/>
              </a:solidFill>
              <a:effectLst/>
              <a:latin typeface="+mn-lt"/>
              <a:ea typeface="ＭＳ Ｐゴシック" charset="0"/>
            </a:endParaRPr>
          </a:p>
        </p:txBody>
      </p:sp>
      <p:cxnSp>
        <p:nvCxnSpPr>
          <p:cNvPr id="19" name="Straight Connector 18">
            <a:extLst>
              <a:ext uri="{FF2B5EF4-FFF2-40B4-BE49-F238E27FC236}">
                <a16:creationId xmlns:a16="http://schemas.microsoft.com/office/drawing/2014/main" id="{40BC5D17-BD85-4144-C909-F87900EBF95A}"/>
              </a:ext>
            </a:extLst>
          </p:cNvPr>
          <p:cNvCxnSpPr>
            <a:cxnSpLocks/>
            <a:stCxn id="16" idx="3"/>
            <a:endCxn id="20" idx="1"/>
          </p:cNvCxnSpPr>
          <p:nvPr/>
        </p:nvCxnSpPr>
        <p:spPr bwMode="auto">
          <a:xfrm flipV="1">
            <a:off x="1874094" y="1872769"/>
            <a:ext cx="451540" cy="126084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Rectangle 19">
            <a:extLst>
              <a:ext uri="{FF2B5EF4-FFF2-40B4-BE49-F238E27FC236}">
                <a16:creationId xmlns:a16="http://schemas.microsoft.com/office/drawing/2014/main" id="{FE875290-6717-AA20-252D-058B2B87F7D7}"/>
              </a:ext>
            </a:extLst>
          </p:cNvPr>
          <p:cNvSpPr/>
          <p:nvPr/>
        </p:nvSpPr>
        <p:spPr bwMode="auto">
          <a:xfrm>
            <a:off x="2325634" y="1144871"/>
            <a:ext cx="2209800" cy="1455795"/>
          </a:xfrm>
          <a:prstGeom prst="rect">
            <a:avLst/>
          </a:prstGeom>
          <a:solidFill>
            <a:srgbClr val="00206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rgbClr val="FFFF00"/>
                </a:solidFill>
                <a:effectLst/>
                <a:latin typeface="+mn-lt"/>
                <a:ea typeface="ＭＳ Ｐゴシック" charset="0"/>
              </a:rPr>
              <a:t>Content Provider</a:t>
            </a:r>
          </a:p>
        </p:txBody>
      </p:sp>
      <p:sp>
        <p:nvSpPr>
          <p:cNvPr id="21" name="Rectangle 20">
            <a:extLst>
              <a:ext uri="{FF2B5EF4-FFF2-40B4-BE49-F238E27FC236}">
                <a16:creationId xmlns:a16="http://schemas.microsoft.com/office/drawing/2014/main" id="{C17A7B12-20ED-0932-4124-FF68A3E83B49}"/>
              </a:ext>
            </a:extLst>
          </p:cNvPr>
          <p:cNvSpPr/>
          <p:nvPr/>
        </p:nvSpPr>
        <p:spPr bwMode="auto">
          <a:xfrm>
            <a:off x="2595438" y="2080306"/>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Web Server</a:t>
            </a:r>
          </a:p>
        </p:txBody>
      </p:sp>
      <p:cxnSp>
        <p:nvCxnSpPr>
          <p:cNvPr id="22" name="Straight Connector 21">
            <a:extLst>
              <a:ext uri="{FF2B5EF4-FFF2-40B4-BE49-F238E27FC236}">
                <a16:creationId xmlns:a16="http://schemas.microsoft.com/office/drawing/2014/main" id="{D62A1FEA-A3C1-9B38-8FC3-D0DF2E692672}"/>
              </a:ext>
            </a:extLst>
          </p:cNvPr>
          <p:cNvCxnSpPr>
            <a:cxnSpLocks/>
            <a:stCxn id="43" idx="2"/>
            <a:endCxn id="48" idx="0"/>
          </p:cNvCxnSpPr>
          <p:nvPr/>
        </p:nvCxnSpPr>
        <p:spPr bwMode="auto">
          <a:xfrm flipV="1">
            <a:off x="2695585" y="4417316"/>
            <a:ext cx="348207" cy="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5" name="Straight Connector 24">
            <a:extLst>
              <a:ext uri="{FF2B5EF4-FFF2-40B4-BE49-F238E27FC236}">
                <a16:creationId xmlns:a16="http://schemas.microsoft.com/office/drawing/2014/main" id="{316EF7E4-D780-B37D-1866-DEFC91C36A3D}"/>
              </a:ext>
            </a:extLst>
          </p:cNvPr>
          <p:cNvCxnSpPr>
            <a:cxnSpLocks/>
          </p:cNvCxnSpPr>
          <p:nvPr/>
        </p:nvCxnSpPr>
        <p:spPr bwMode="auto">
          <a:xfrm>
            <a:off x="5945744" y="4135918"/>
            <a:ext cx="0" cy="990601"/>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8" name="Rectangle 3" descr="Rectangle: Click to edit Master text styles&#10;Second level&#10;Third level&#10;Fourth level&#10;Fifth level">
            <a:extLst>
              <a:ext uri="{FF2B5EF4-FFF2-40B4-BE49-F238E27FC236}">
                <a16:creationId xmlns:a16="http://schemas.microsoft.com/office/drawing/2014/main" id="{0EF8FBB6-4384-AD2F-B5A7-71E5868FA876}"/>
              </a:ext>
            </a:extLst>
          </p:cNvPr>
          <p:cNvSpPr txBox="1">
            <a:spLocks noChangeArrowheads="1"/>
          </p:cNvSpPr>
          <p:nvPr/>
        </p:nvSpPr>
        <p:spPr bwMode="auto">
          <a:xfrm>
            <a:off x="7069153" y="1333038"/>
            <a:ext cx="4716752" cy="49876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000" b="0" dirty="0"/>
              <a:t>Introduction of multiple new components</a:t>
            </a:r>
          </a:p>
          <a:p>
            <a:pPr lvl="1">
              <a:lnSpc>
                <a:spcPct val="100000"/>
              </a:lnSpc>
            </a:pPr>
            <a:r>
              <a:rPr lang="en-US" sz="1550" b="0" dirty="0"/>
              <a:t>Content provider: Browser downloads application code either via a web server or a content delivery network</a:t>
            </a:r>
          </a:p>
          <a:p>
            <a:pPr lvl="1">
              <a:lnSpc>
                <a:spcPct val="100000"/>
              </a:lnSpc>
            </a:pPr>
            <a:r>
              <a:rPr lang="en-US" sz="1550" b="0" dirty="0"/>
              <a:t>Once application is downloaded, it is bootstrapped and executed 100% in browser</a:t>
            </a:r>
          </a:p>
          <a:p>
            <a:pPr lvl="1">
              <a:lnSpc>
                <a:spcPct val="100000"/>
              </a:lnSpc>
            </a:pPr>
            <a:r>
              <a:rPr lang="en-US" sz="1550" b="0" dirty="0"/>
              <a:t>Application makes requests over HTTP to APIs using Ajax</a:t>
            </a:r>
          </a:p>
          <a:p>
            <a:pPr lvl="1">
              <a:lnSpc>
                <a:spcPct val="100000"/>
              </a:lnSpc>
            </a:pPr>
            <a:r>
              <a:rPr lang="en-US" sz="1550" b="0" dirty="0"/>
              <a:t>To manage scale and security, purpose built proxies are deployed; a WAF for security, and an API gateway to manage the APIs </a:t>
            </a:r>
          </a:p>
          <a:p>
            <a:pPr>
              <a:lnSpc>
                <a:spcPct val="100000"/>
              </a:lnSpc>
            </a:pPr>
            <a:r>
              <a:rPr lang="en-US" sz="1800" b="0" dirty="0"/>
              <a:t>Challenges</a:t>
            </a:r>
          </a:p>
          <a:p>
            <a:pPr lvl="1">
              <a:lnSpc>
                <a:spcPct val="100000"/>
              </a:lnSpc>
            </a:pPr>
            <a:r>
              <a:rPr lang="en-US" sz="1350" b="0" dirty="0" err="1"/>
              <a:t>Javascript</a:t>
            </a:r>
            <a:r>
              <a:rPr lang="en-US" sz="1350" b="0" dirty="0"/>
              <a:t> is complex to create and maintain these types of applications</a:t>
            </a:r>
          </a:p>
          <a:p>
            <a:pPr lvl="1">
              <a:lnSpc>
                <a:spcPct val="100000"/>
              </a:lnSpc>
            </a:pPr>
            <a:endParaRPr lang="en-US" sz="1800" b="0" dirty="0"/>
          </a:p>
        </p:txBody>
      </p:sp>
      <p:sp>
        <p:nvSpPr>
          <p:cNvPr id="29" name="TextBox 28">
            <a:extLst>
              <a:ext uri="{FF2B5EF4-FFF2-40B4-BE49-F238E27FC236}">
                <a16:creationId xmlns:a16="http://schemas.microsoft.com/office/drawing/2014/main" id="{DDD0FC7C-A31B-55AD-75AE-8280CE9721E6}"/>
              </a:ext>
            </a:extLst>
          </p:cNvPr>
          <p:cNvSpPr txBox="1"/>
          <p:nvPr/>
        </p:nvSpPr>
        <p:spPr>
          <a:xfrm>
            <a:off x="7403577" y="876621"/>
            <a:ext cx="4047903" cy="480131"/>
          </a:xfrm>
          <a:prstGeom prst="rect">
            <a:avLst/>
          </a:prstGeom>
          <a:noFill/>
        </p:spPr>
        <p:txBody>
          <a:bodyPr wrap="none" rtlCol="0">
            <a:spAutoFit/>
          </a:bodyPr>
          <a:lstStyle/>
          <a:p>
            <a:r>
              <a:rPr lang="en-US" sz="2800" b="0" dirty="0">
                <a:latin typeface="+mn-lt"/>
              </a:rPr>
              <a:t>Architecture Changes</a:t>
            </a:r>
            <a:endParaRPr lang="en-US" sz="2000" b="0" dirty="0">
              <a:latin typeface="+mn-lt"/>
            </a:endParaRPr>
          </a:p>
        </p:txBody>
      </p:sp>
      <p:sp>
        <p:nvSpPr>
          <p:cNvPr id="17" name="Rectangle 16">
            <a:extLst>
              <a:ext uri="{FF2B5EF4-FFF2-40B4-BE49-F238E27FC236}">
                <a16:creationId xmlns:a16="http://schemas.microsoft.com/office/drawing/2014/main" id="{78CBAD25-9BAF-EA0E-4837-A799AEC3A0C6}"/>
              </a:ext>
            </a:extLst>
          </p:cNvPr>
          <p:cNvSpPr/>
          <p:nvPr/>
        </p:nvSpPr>
        <p:spPr bwMode="auto">
          <a:xfrm>
            <a:off x="406095" y="2731726"/>
            <a:ext cx="1300910" cy="52972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err="1">
                <a:ln>
                  <a:noFill/>
                </a:ln>
                <a:effectLst/>
                <a:latin typeface="+mn-lt"/>
                <a:ea typeface="ＭＳ Ｐゴシック" charset="0"/>
              </a:rPr>
              <a:t>Javascript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Engine</a:t>
            </a:r>
          </a:p>
        </p:txBody>
      </p:sp>
      <p:sp>
        <p:nvSpPr>
          <p:cNvPr id="33" name="Can 32">
            <a:extLst>
              <a:ext uri="{FF2B5EF4-FFF2-40B4-BE49-F238E27FC236}">
                <a16:creationId xmlns:a16="http://schemas.microsoft.com/office/drawing/2014/main" id="{E367673A-9595-6089-147D-618B131849F8}"/>
              </a:ext>
            </a:extLst>
          </p:cNvPr>
          <p:cNvSpPr/>
          <p:nvPr/>
        </p:nvSpPr>
        <p:spPr bwMode="auto">
          <a:xfrm>
            <a:off x="4988498" y="1134132"/>
            <a:ext cx="1371600" cy="1071390"/>
          </a:xfrm>
          <a:prstGeom prst="can">
            <a:avLst>
              <a:gd name="adj" fmla="val 16774"/>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mn-lt"/>
                <a:ea typeface="ＭＳ Ｐゴシック" charset="0"/>
              </a:rPr>
              <a:t>Cloud</a:t>
            </a:r>
            <a:br>
              <a:rPr kumimoji="0" lang="en-US" sz="1400" b="0" i="0" u="none" strike="noStrike" cap="none" normalizeH="0" baseline="0" dirty="0">
                <a:ln>
                  <a:noFill/>
                </a:ln>
                <a:solidFill>
                  <a:schemeClr val="tx1"/>
                </a:solidFill>
                <a:effectLst/>
                <a:latin typeface="+mn-lt"/>
                <a:ea typeface="ＭＳ Ｐゴシック" charset="0"/>
              </a:rPr>
            </a:br>
            <a:r>
              <a:rPr kumimoji="0" lang="en-US" sz="1400" b="0" i="0" u="none" strike="noStrike" cap="none" normalizeH="0" baseline="0" dirty="0">
                <a:ln>
                  <a:noFill/>
                </a:ln>
                <a:solidFill>
                  <a:schemeClr val="tx1"/>
                </a:solidFill>
                <a:effectLst/>
                <a:latin typeface="+mn-lt"/>
                <a:ea typeface="ＭＳ Ｐゴシック" charset="0"/>
              </a:rPr>
              <a:t>CDN</a:t>
            </a:r>
          </a:p>
          <a:p>
            <a:pPr marL="0" marR="0" indent="0" algn="ctr" defTabSz="914400" rtl="0" eaLnBrk="1" fontAlgn="base" latinLnBrk="0" hangingPunct="1">
              <a:lnSpc>
                <a:spcPct val="100000"/>
              </a:lnSpc>
              <a:spcBef>
                <a:spcPct val="0"/>
              </a:spcBef>
              <a:spcAft>
                <a:spcPct val="0"/>
              </a:spcAft>
              <a:buClrTx/>
              <a:buSzTx/>
              <a:buFontTx/>
              <a:buNone/>
              <a:tabLst/>
            </a:pPr>
            <a:r>
              <a:rPr lang="en-US" sz="1100" dirty="0" err="1">
                <a:latin typeface="+mn-lt"/>
              </a:rPr>
              <a:t>Javascript</a:t>
            </a:r>
            <a:br>
              <a:rPr lang="en-US" sz="1100" dirty="0">
                <a:latin typeface="+mn-lt"/>
              </a:rPr>
            </a:br>
            <a:r>
              <a:rPr lang="en-US" sz="1100" dirty="0">
                <a:latin typeface="+mn-lt"/>
              </a:rPr>
              <a:t>Bundle</a:t>
            </a:r>
            <a:endParaRPr kumimoji="0" lang="en-US" sz="1400" b="0" i="0" u="none" strike="noStrike" cap="none" normalizeH="0" baseline="0" dirty="0">
              <a:ln>
                <a:noFill/>
              </a:ln>
              <a:solidFill>
                <a:schemeClr val="tx1"/>
              </a:solidFill>
              <a:effectLst/>
              <a:latin typeface="+mn-lt"/>
              <a:ea typeface="ＭＳ Ｐゴシック" charset="0"/>
            </a:endParaRPr>
          </a:p>
        </p:txBody>
      </p:sp>
      <p:sp>
        <p:nvSpPr>
          <p:cNvPr id="35" name="Rectangle 34">
            <a:extLst>
              <a:ext uri="{FF2B5EF4-FFF2-40B4-BE49-F238E27FC236}">
                <a16:creationId xmlns:a16="http://schemas.microsoft.com/office/drawing/2014/main" id="{2D94A1E5-53AD-CA4A-47EE-C4DC5DAF2CC7}"/>
              </a:ext>
            </a:extLst>
          </p:cNvPr>
          <p:cNvSpPr/>
          <p:nvPr/>
        </p:nvSpPr>
        <p:spPr bwMode="auto">
          <a:xfrm>
            <a:off x="425327" y="3396960"/>
            <a:ext cx="1300910" cy="949795"/>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err="1">
                <a:ln>
                  <a:noFill/>
                </a:ln>
                <a:solidFill>
                  <a:srgbClr val="FFFF00"/>
                </a:solidFill>
                <a:effectLst/>
                <a:latin typeface="+mn-lt"/>
                <a:ea typeface="ＭＳ Ｐゴシック" charset="0"/>
              </a:rPr>
              <a:t>Javascript</a:t>
            </a:r>
            <a:br>
              <a:rPr kumimoji="0" lang="en-US" sz="1600" i="0" u="none" strike="noStrike" cap="none" normalizeH="0" baseline="0" dirty="0">
                <a:ln>
                  <a:noFill/>
                </a:ln>
                <a:solidFill>
                  <a:srgbClr val="FFFF00"/>
                </a:solidFill>
                <a:effectLst/>
                <a:latin typeface="+mn-lt"/>
                <a:ea typeface="ＭＳ Ｐゴシック" charset="0"/>
              </a:rPr>
            </a:br>
            <a:r>
              <a:rPr kumimoji="0" lang="en-US" sz="1600" i="0" u="none" strike="noStrike" cap="none" normalizeH="0" baseline="0" dirty="0">
                <a:ln>
                  <a:noFill/>
                </a:ln>
                <a:solidFill>
                  <a:srgbClr val="FFFF00"/>
                </a:solidFill>
                <a:effectLst/>
                <a:latin typeface="+mn-lt"/>
                <a:ea typeface="ＭＳ Ｐゴシック" charset="0"/>
              </a:rPr>
              <a:t>Application</a:t>
            </a:r>
            <a:br>
              <a:rPr kumimoji="0" lang="en-US" sz="1600" i="0" u="none" strike="noStrike" cap="none" normalizeH="0" baseline="0" dirty="0">
                <a:ln>
                  <a:noFill/>
                </a:ln>
                <a:solidFill>
                  <a:srgbClr val="FFFF00"/>
                </a:solidFill>
                <a:effectLst/>
                <a:latin typeface="+mn-lt"/>
                <a:ea typeface="ＭＳ Ｐゴシック" charset="0"/>
              </a:rPr>
            </a:br>
            <a:r>
              <a:rPr kumimoji="0" lang="en-US" sz="1600" i="0" u="none" strike="noStrike" cap="none" normalizeH="0" baseline="0" dirty="0">
                <a:ln>
                  <a:noFill/>
                </a:ln>
                <a:solidFill>
                  <a:srgbClr val="FFFF00"/>
                </a:solidFill>
                <a:effectLst/>
                <a:latin typeface="Courier" pitchFamily="2" charset="0"/>
                <a:ea typeface="ＭＳ Ｐゴシック" charset="0"/>
              </a:rPr>
              <a:t>Ajax()</a:t>
            </a:r>
          </a:p>
        </p:txBody>
      </p:sp>
      <p:sp>
        <p:nvSpPr>
          <p:cNvPr id="36" name="Rectangle 35">
            <a:extLst>
              <a:ext uri="{FF2B5EF4-FFF2-40B4-BE49-F238E27FC236}">
                <a16:creationId xmlns:a16="http://schemas.microsoft.com/office/drawing/2014/main" id="{AC3DE476-F309-7243-9F83-BCBBA03FDB26}"/>
              </a:ext>
            </a:extLst>
          </p:cNvPr>
          <p:cNvSpPr/>
          <p:nvPr/>
        </p:nvSpPr>
        <p:spPr bwMode="auto">
          <a:xfrm>
            <a:off x="2595438" y="1557544"/>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Cloud</a:t>
            </a:r>
          </a:p>
        </p:txBody>
      </p:sp>
      <p:cxnSp>
        <p:nvCxnSpPr>
          <p:cNvPr id="38" name="Straight Connector 37">
            <a:extLst>
              <a:ext uri="{FF2B5EF4-FFF2-40B4-BE49-F238E27FC236}">
                <a16:creationId xmlns:a16="http://schemas.microsoft.com/office/drawing/2014/main" id="{0794F646-CE09-8100-D8E5-7F42632F7CA7}"/>
              </a:ext>
            </a:extLst>
          </p:cNvPr>
          <p:cNvCxnSpPr>
            <a:cxnSpLocks/>
            <a:stCxn id="36" idx="3"/>
            <a:endCxn id="33" idx="2"/>
          </p:cNvCxnSpPr>
          <p:nvPr/>
        </p:nvCxnSpPr>
        <p:spPr bwMode="auto">
          <a:xfrm flipV="1">
            <a:off x="4271838" y="1669827"/>
            <a:ext cx="716660" cy="94513"/>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40" name="Straight Connector 39">
            <a:extLst>
              <a:ext uri="{FF2B5EF4-FFF2-40B4-BE49-F238E27FC236}">
                <a16:creationId xmlns:a16="http://schemas.microsoft.com/office/drawing/2014/main" id="{5A41C704-0068-A416-E887-FAD7FDA770CF}"/>
              </a:ext>
            </a:extLst>
          </p:cNvPr>
          <p:cNvCxnSpPr>
            <a:cxnSpLocks/>
            <a:endCxn id="18" idx="2"/>
          </p:cNvCxnSpPr>
          <p:nvPr/>
        </p:nvCxnSpPr>
        <p:spPr bwMode="auto">
          <a:xfrm>
            <a:off x="4271838" y="2317805"/>
            <a:ext cx="721862" cy="59661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2" name="TextBox 41">
            <a:extLst>
              <a:ext uri="{FF2B5EF4-FFF2-40B4-BE49-F238E27FC236}">
                <a16:creationId xmlns:a16="http://schemas.microsoft.com/office/drawing/2014/main" id="{A0BC2A9A-8D5F-369A-EEDB-CA6AD4B4F130}"/>
              </a:ext>
            </a:extLst>
          </p:cNvPr>
          <p:cNvSpPr txBox="1"/>
          <p:nvPr/>
        </p:nvSpPr>
        <p:spPr>
          <a:xfrm rot="16200000">
            <a:off x="1304964" y="1583135"/>
            <a:ext cx="1479892" cy="341632"/>
          </a:xfrm>
          <a:prstGeom prst="rect">
            <a:avLst/>
          </a:prstGeom>
          <a:noFill/>
        </p:spPr>
        <p:txBody>
          <a:bodyPr wrap="none" rtlCol="0">
            <a:spAutoFit/>
          </a:bodyPr>
          <a:lstStyle/>
          <a:p>
            <a:r>
              <a:rPr lang="en-US" dirty="0">
                <a:latin typeface="+mn-lt"/>
              </a:rPr>
              <a:t>Download</a:t>
            </a:r>
          </a:p>
        </p:txBody>
      </p:sp>
      <p:sp>
        <p:nvSpPr>
          <p:cNvPr id="43" name="Rectangle 42">
            <a:extLst>
              <a:ext uri="{FF2B5EF4-FFF2-40B4-BE49-F238E27FC236}">
                <a16:creationId xmlns:a16="http://schemas.microsoft.com/office/drawing/2014/main" id="{D5EDB9DF-7D28-46F5-A8BF-0CE0A85CA0B2}"/>
              </a:ext>
            </a:extLst>
          </p:cNvPr>
          <p:cNvSpPr/>
          <p:nvPr/>
        </p:nvSpPr>
        <p:spPr bwMode="auto">
          <a:xfrm rot="16200000">
            <a:off x="1002981" y="4232342"/>
            <a:ext cx="3015257" cy="369951"/>
          </a:xfrm>
          <a:prstGeom prst="rect">
            <a:avLst/>
          </a:prstGeom>
          <a:solidFill>
            <a:srgbClr val="00206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rgbClr val="FFFF00"/>
                </a:solidFill>
                <a:effectLst/>
                <a:latin typeface="+mn-lt"/>
                <a:ea typeface="ＭＳ Ｐゴシック" charset="0"/>
              </a:rPr>
              <a:t>Web Application Firewall</a:t>
            </a:r>
          </a:p>
        </p:txBody>
      </p:sp>
      <p:sp>
        <p:nvSpPr>
          <p:cNvPr id="48" name="Rectangle 47">
            <a:extLst>
              <a:ext uri="{FF2B5EF4-FFF2-40B4-BE49-F238E27FC236}">
                <a16:creationId xmlns:a16="http://schemas.microsoft.com/office/drawing/2014/main" id="{EC3E0B84-57B3-A143-C90D-DCEA8E0A5F55}"/>
              </a:ext>
            </a:extLst>
          </p:cNvPr>
          <p:cNvSpPr/>
          <p:nvPr/>
        </p:nvSpPr>
        <p:spPr bwMode="auto">
          <a:xfrm rot="16200000">
            <a:off x="1721139" y="4232341"/>
            <a:ext cx="3015257" cy="369951"/>
          </a:xfrm>
          <a:prstGeom prst="rect">
            <a:avLst/>
          </a:prstGeom>
          <a:solidFill>
            <a:srgbClr val="00206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rgbClr val="FFFF00"/>
                </a:solidFill>
                <a:effectLst/>
                <a:latin typeface="+mn-lt"/>
                <a:ea typeface="ＭＳ Ｐゴシック" charset="0"/>
              </a:rPr>
              <a:t>API Gateway</a:t>
            </a:r>
          </a:p>
        </p:txBody>
      </p:sp>
      <p:sp>
        <p:nvSpPr>
          <p:cNvPr id="51" name="Rectangle 50">
            <a:extLst>
              <a:ext uri="{FF2B5EF4-FFF2-40B4-BE49-F238E27FC236}">
                <a16:creationId xmlns:a16="http://schemas.microsoft.com/office/drawing/2014/main" id="{3A5F0462-5660-A2C7-239E-FC1052707749}"/>
              </a:ext>
            </a:extLst>
          </p:cNvPr>
          <p:cNvSpPr/>
          <p:nvPr/>
        </p:nvSpPr>
        <p:spPr bwMode="auto">
          <a:xfrm>
            <a:off x="3687587" y="3623324"/>
            <a:ext cx="2672511" cy="2301621"/>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solidFill>
                  <a:srgbClr val="FFFF00"/>
                </a:solidFill>
                <a:effectLst/>
                <a:latin typeface="+mn-lt"/>
                <a:ea typeface="ＭＳ Ｐゴシック" charset="0"/>
              </a:rPr>
              <a:t>API Runtime</a:t>
            </a:r>
            <a:br>
              <a:rPr kumimoji="0" lang="en-US" sz="1600" i="0" u="none" strike="noStrike" cap="none" normalizeH="0" baseline="0" dirty="0">
                <a:ln>
                  <a:noFill/>
                </a:ln>
                <a:solidFill>
                  <a:srgbClr val="FFFF00"/>
                </a:solidFill>
                <a:effectLst/>
                <a:latin typeface="+mn-lt"/>
                <a:ea typeface="ＭＳ Ｐゴシック" charset="0"/>
              </a:rPr>
            </a:br>
            <a:r>
              <a:rPr kumimoji="0" lang="en-US" sz="1600" i="0" u="none" strike="noStrike" cap="none" normalizeH="0" baseline="0" dirty="0">
                <a:ln>
                  <a:noFill/>
                </a:ln>
                <a:solidFill>
                  <a:srgbClr val="FFFF00"/>
                </a:solidFill>
                <a:effectLst/>
                <a:latin typeface="+mn-lt"/>
                <a:ea typeface="ＭＳ Ｐゴシック" charset="0"/>
              </a:rPr>
              <a:t>(K8s, VM, Serverless)</a:t>
            </a:r>
          </a:p>
        </p:txBody>
      </p:sp>
      <p:sp>
        <p:nvSpPr>
          <p:cNvPr id="53" name="Rectangle 52">
            <a:extLst>
              <a:ext uri="{FF2B5EF4-FFF2-40B4-BE49-F238E27FC236}">
                <a16:creationId xmlns:a16="http://schemas.microsoft.com/office/drawing/2014/main" id="{32586566-5707-0088-A94B-2854079B9495}"/>
              </a:ext>
            </a:extLst>
          </p:cNvPr>
          <p:cNvSpPr/>
          <p:nvPr/>
        </p:nvSpPr>
        <p:spPr bwMode="auto">
          <a:xfrm>
            <a:off x="3945246" y="4346756"/>
            <a:ext cx="653184"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4" name="Rectangle 53">
            <a:extLst>
              <a:ext uri="{FF2B5EF4-FFF2-40B4-BE49-F238E27FC236}">
                <a16:creationId xmlns:a16="http://schemas.microsoft.com/office/drawing/2014/main" id="{EF22E644-52BA-2E16-C78C-1C543C60E16D}"/>
              </a:ext>
            </a:extLst>
          </p:cNvPr>
          <p:cNvSpPr/>
          <p:nvPr/>
        </p:nvSpPr>
        <p:spPr bwMode="auto">
          <a:xfrm>
            <a:off x="4717364" y="4346756"/>
            <a:ext cx="653184"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5" name="Rectangle 54">
            <a:extLst>
              <a:ext uri="{FF2B5EF4-FFF2-40B4-BE49-F238E27FC236}">
                <a16:creationId xmlns:a16="http://schemas.microsoft.com/office/drawing/2014/main" id="{AFDBD5E1-F9C3-412A-1CF1-8A2CACCE5B75}"/>
              </a:ext>
            </a:extLst>
          </p:cNvPr>
          <p:cNvSpPr/>
          <p:nvPr/>
        </p:nvSpPr>
        <p:spPr bwMode="auto">
          <a:xfrm>
            <a:off x="5475702" y="4346756"/>
            <a:ext cx="653184"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6" name="Rectangle 55">
            <a:extLst>
              <a:ext uri="{FF2B5EF4-FFF2-40B4-BE49-F238E27FC236}">
                <a16:creationId xmlns:a16="http://schemas.microsoft.com/office/drawing/2014/main" id="{09E1E619-AD76-CB65-9A1B-8DEBF1DE2EDD}"/>
              </a:ext>
            </a:extLst>
          </p:cNvPr>
          <p:cNvSpPr/>
          <p:nvPr/>
        </p:nvSpPr>
        <p:spPr bwMode="auto">
          <a:xfrm>
            <a:off x="3945246" y="4833800"/>
            <a:ext cx="653184"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7" name="Rectangle 56">
            <a:extLst>
              <a:ext uri="{FF2B5EF4-FFF2-40B4-BE49-F238E27FC236}">
                <a16:creationId xmlns:a16="http://schemas.microsoft.com/office/drawing/2014/main" id="{1BD36291-666B-0702-3CA0-480F1B0F8D4F}"/>
              </a:ext>
            </a:extLst>
          </p:cNvPr>
          <p:cNvSpPr/>
          <p:nvPr/>
        </p:nvSpPr>
        <p:spPr bwMode="auto">
          <a:xfrm>
            <a:off x="4717364" y="4833800"/>
            <a:ext cx="653184"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8" name="Rectangle 57">
            <a:extLst>
              <a:ext uri="{FF2B5EF4-FFF2-40B4-BE49-F238E27FC236}">
                <a16:creationId xmlns:a16="http://schemas.microsoft.com/office/drawing/2014/main" id="{6AE831A1-3EA6-E1DB-80D9-D083368F4BA9}"/>
              </a:ext>
            </a:extLst>
          </p:cNvPr>
          <p:cNvSpPr/>
          <p:nvPr/>
        </p:nvSpPr>
        <p:spPr bwMode="auto">
          <a:xfrm>
            <a:off x="5475702" y="4833800"/>
            <a:ext cx="653184"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9" name="Rectangle 58">
            <a:extLst>
              <a:ext uri="{FF2B5EF4-FFF2-40B4-BE49-F238E27FC236}">
                <a16:creationId xmlns:a16="http://schemas.microsoft.com/office/drawing/2014/main" id="{C72F9FA9-3552-26C8-3E23-C96CFFD1318E}"/>
              </a:ext>
            </a:extLst>
          </p:cNvPr>
          <p:cNvSpPr/>
          <p:nvPr/>
        </p:nvSpPr>
        <p:spPr bwMode="auto">
          <a:xfrm>
            <a:off x="3945246" y="5320844"/>
            <a:ext cx="653184"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60" name="Rectangle 59">
            <a:extLst>
              <a:ext uri="{FF2B5EF4-FFF2-40B4-BE49-F238E27FC236}">
                <a16:creationId xmlns:a16="http://schemas.microsoft.com/office/drawing/2014/main" id="{12B47219-D74E-60FB-B63D-6FAC158350FE}"/>
              </a:ext>
            </a:extLst>
          </p:cNvPr>
          <p:cNvSpPr/>
          <p:nvPr/>
        </p:nvSpPr>
        <p:spPr bwMode="auto">
          <a:xfrm>
            <a:off x="4717364" y="5320844"/>
            <a:ext cx="653184"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61" name="Rectangle 60">
            <a:extLst>
              <a:ext uri="{FF2B5EF4-FFF2-40B4-BE49-F238E27FC236}">
                <a16:creationId xmlns:a16="http://schemas.microsoft.com/office/drawing/2014/main" id="{92038214-523F-994C-513E-B27668066BA8}"/>
              </a:ext>
            </a:extLst>
          </p:cNvPr>
          <p:cNvSpPr/>
          <p:nvPr/>
        </p:nvSpPr>
        <p:spPr bwMode="auto">
          <a:xfrm>
            <a:off x="5475702" y="5320844"/>
            <a:ext cx="653184"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cxnSp>
        <p:nvCxnSpPr>
          <p:cNvPr id="62" name="Straight Connector 61">
            <a:extLst>
              <a:ext uri="{FF2B5EF4-FFF2-40B4-BE49-F238E27FC236}">
                <a16:creationId xmlns:a16="http://schemas.microsoft.com/office/drawing/2014/main" id="{7FE40A54-86BC-B7E5-FC57-F8890CEC556D}"/>
              </a:ext>
            </a:extLst>
          </p:cNvPr>
          <p:cNvCxnSpPr>
            <a:cxnSpLocks/>
            <a:endCxn id="48" idx="2"/>
          </p:cNvCxnSpPr>
          <p:nvPr/>
        </p:nvCxnSpPr>
        <p:spPr bwMode="auto">
          <a:xfrm flipH="1">
            <a:off x="3413743" y="4417316"/>
            <a:ext cx="265752"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67" name="Straight Connector 66">
            <a:extLst>
              <a:ext uri="{FF2B5EF4-FFF2-40B4-BE49-F238E27FC236}">
                <a16:creationId xmlns:a16="http://schemas.microsoft.com/office/drawing/2014/main" id="{5859329D-0693-1B75-6A83-09749E80A667}"/>
              </a:ext>
            </a:extLst>
          </p:cNvPr>
          <p:cNvCxnSpPr>
            <a:cxnSpLocks/>
            <a:endCxn id="43" idx="0"/>
          </p:cNvCxnSpPr>
          <p:nvPr/>
        </p:nvCxnSpPr>
        <p:spPr bwMode="auto">
          <a:xfrm>
            <a:off x="1756172" y="3823080"/>
            <a:ext cx="569462" cy="59423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pic>
        <p:nvPicPr>
          <p:cNvPr id="19458" name="Picture 2" descr="Image result for gmail logo">
            <a:extLst>
              <a:ext uri="{FF2B5EF4-FFF2-40B4-BE49-F238E27FC236}">
                <a16:creationId xmlns:a16="http://schemas.microsoft.com/office/drawing/2014/main" id="{0CE28F44-26E5-66A3-11F4-8FBB4D7077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859" y="5978023"/>
            <a:ext cx="1089295" cy="612126"/>
          </a:xfrm>
          <a:prstGeom prst="rect">
            <a:avLst/>
          </a:prstGeom>
          <a:noFill/>
          <a:extLst>
            <a:ext uri="{909E8E84-426E-40DD-AFC4-6F175D3DCCD1}">
              <a14:hiddenFill xmlns:a14="http://schemas.microsoft.com/office/drawing/2010/main">
                <a:solidFill>
                  <a:srgbClr val="FFFFFF"/>
                </a:solidFill>
              </a14:hiddenFill>
            </a:ext>
          </a:extLst>
        </p:spPr>
      </p:pic>
      <p:pic>
        <p:nvPicPr>
          <p:cNvPr id="19460" name="Picture 4" descr="Image result for google maps logo">
            <a:extLst>
              <a:ext uri="{FF2B5EF4-FFF2-40B4-BE49-F238E27FC236}">
                <a16:creationId xmlns:a16="http://schemas.microsoft.com/office/drawing/2014/main" id="{6788DCFE-9AB1-0C56-B511-FDFF1855E0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1734" y="5932129"/>
            <a:ext cx="726043" cy="726043"/>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08CE383A-27E3-3764-302E-BF41A8E17FB7}"/>
              </a:ext>
            </a:extLst>
          </p:cNvPr>
          <p:cNvSpPr txBox="1"/>
          <p:nvPr/>
        </p:nvSpPr>
        <p:spPr>
          <a:xfrm>
            <a:off x="22363" y="6523288"/>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1442334" y="6542828"/>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37" name="TextBox 36">
            <a:extLst>
              <a:ext uri="{FF2B5EF4-FFF2-40B4-BE49-F238E27FC236}">
                <a16:creationId xmlns:a16="http://schemas.microsoft.com/office/drawing/2014/main" id="{624EF96E-8545-F67F-E1DD-761193BE778D}"/>
              </a:ext>
            </a:extLst>
          </p:cNvPr>
          <p:cNvSpPr txBox="1"/>
          <p:nvPr/>
        </p:nvSpPr>
        <p:spPr>
          <a:xfrm rot="16200000">
            <a:off x="975444" y="4963662"/>
            <a:ext cx="2069797" cy="286232"/>
          </a:xfrm>
          <a:prstGeom prst="rect">
            <a:avLst/>
          </a:prstGeom>
          <a:noFill/>
        </p:spPr>
        <p:txBody>
          <a:bodyPr wrap="none" rtlCol="0">
            <a:spAutoFit/>
          </a:bodyPr>
          <a:lstStyle/>
          <a:p>
            <a:r>
              <a:rPr lang="en-US" sz="1400" dirty="0">
                <a:latin typeface="+mn-lt"/>
              </a:rPr>
              <a:t>XHTR (XML/JSON)</a:t>
            </a:r>
          </a:p>
        </p:txBody>
      </p:sp>
    </p:spTree>
    <p:extLst>
      <p:ext uri="{BB962C8B-B14F-4D97-AF65-F5344CB8AC3E}">
        <p14:creationId xmlns:p14="http://schemas.microsoft.com/office/powerpoint/2010/main" val="32867340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42</a:t>
            </a:fld>
            <a:endParaRPr lang="en-US" dirty="0"/>
          </a:p>
        </p:txBody>
      </p:sp>
      <p:sp>
        <p:nvSpPr>
          <p:cNvPr id="470018" name="Rectangle 2"/>
          <p:cNvSpPr>
            <a:spLocks noGrp="1" noChangeArrowheads="1"/>
          </p:cNvSpPr>
          <p:nvPr>
            <p:ph type="title"/>
          </p:nvPr>
        </p:nvSpPr>
        <p:spPr>
          <a:xfrm>
            <a:off x="557989" y="44431"/>
            <a:ext cx="10936077" cy="698948"/>
          </a:xfrm>
        </p:spPr>
        <p:txBody>
          <a:bodyPr/>
          <a:lstStyle/>
          <a:p>
            <a:r>
              <a:rPr lang="en-US" dirty="0"/>
              <a:t>Web 2.x – Circa 2008-today</a:t>
            </a:r>
          </a:p>
        </p:txBody>
      </p:sp>
      <p:sp>
        <p:nvSpPr>
          <p:cNvPr id="16" name="Rectangle 15">
            <a:extLst>
              <a:ext uri="{FF2B5EF4-FFF2-40B4-BE49-F238E27FC236}">
                <a16:creationId xmlns:a16="http://schemas.microsoft.com/office/drawing/2014/main" id="{84FA9932-8E15-4BEF-77C5-6BD31003A012}"/>
              </a:ext>
            </a:extLst>
          </p:cNvPr>
          <p:cNvSpPr/>
          <p:nvPr/>
        </p:nvSpPr>
        <p:spPr bwMode="auto">
          <a:xfrm>
            <a:off x="92302" y="797313"/>
            <a:ext cx="1598672" cy="261201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Browser</a:t>
            </a:r>
          </a:p>
        </p:txBody>
      </p:sp>
      <p:sp>
        <p:nvSpPr>
          <p:cNvPr id="18" name="Can 17">
            <a:extLst>
              <a:ext uri="{FF2B5EF4-FFF2-40B4-BE49-F238E27FC236}">
                <a16:creationId xmlns:a16="http://schemas.microsoft.com/office/drawing/2014/main" id="{56628371-D0F6-3D78-5ECF-DB2AD770936C}"/>
              </a:ext>
            </a:extLst>
          </p:cNvPr>
          <p:cNvSpPr/>
          <p:nvPr/>
        </p:nvSpPr>
        <p:spPr bwMode="auto">
          <a:xfrm>
            <a:off x="5037262" y="2041240"/>
            <a:ext cx="1371600" cy="1071390"/>
          </a:xfrm>
          <a:prstGeom prst="can">
            <a:avLst>
              <a:gd name="adj" fmla="val 18830"/>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mn-lt"/>
                <a:ea typeface="ＭＳ Ｐゴシック" charset="0"/>
              </a:rPr>
              <a:t>File </a:t>
            </a:r>
            <a:br>
              <a:rPr kumimoji="0" lang="en-US" sz="1400" b="0" i="0" u="none" strike="noStrike" cap="none" normalizeH="0" baseline="0" dirty="0">
                <a:ln>
                  <a:noFill/>
                </a:ln>
                <a:solidFill>
                  <a:schemeClr val="tx1"/>
                </a:solidFill>
                <a:effectLst/>
                <a:latin typeface="+mn-lt"/>
                <a:ea typeface="ＭＳ Ｐゴシック" charset="0"/>
              </a:rPr>
            </a:br>
            <a:r>
              <a:rPr kumimoji="0" lang="en-US" sz="1400" b="0" i="0" u="none" strike="noStrike" cap="none" normalizeH="0" baseline="0" dirty="0">
                <a:ln>
                  <a:noFill/>
                </a:ln>
                <a:solidFill>
                  <a:schemeClr val="tx1"/>
                </a:solidFill>
                <a:effectLst/>
                <a:latin typeface="+mn-lt"/>
                <a:ea typeface="ＭＳ Ｐゴシック" charset="0"/>
              </a:rPr>
              <a:t>System</a:t>
            </a:r>
          </a:p>
          <a:p>
            <a:pPr marL="0" marR="0" indent="0" algn="ctr" defTabSz="914400" rtl="0" eaLnBrk="1" fontAlgn="base" latinLnBrk="0" hangingPunct="1">
              <a:lnSpc>
                <a:spcPct val="100000"/>
              </a:lnSpc>
              <a:spcBef>
                <a:spcPct val="0"/>
              </a:spcBef>
              <a:spcAft>
                <a:spcPct val="0"/>
              </a:spcAft>
              <a:buClrTx/>
              <a:buSzTx/>
              <a:buFontTx/>
              <a:buNone/>
              <a:tabLst/>
            </a:pPr>
            <a:r>
              <a:rPr lang="en-US" sz="1100" dirty="0" err="1">
                <a:latin typeface="+mn-lt"/>
              </a:rPr>
              <a:t>Javascript</a:t>
            </a:r>
            <a:br>
              <a:rPr lang="en-US" sz="1100" dirty="0">
                <a:latin typeface="+mn-lt"/>
              </a:rPr>
            </a:br>
            <a:r>
              <a:rPr lang="en-US" sz="1100" dirty="0">
                <a:latin typeface="+mn-lt"/>
              </a:rPr>
              <a:t>Bundle</a:t>
            </a:r>
            <a:endParaRPr kumimoji="0" lang="en-US" sz="1400" b="0" i="0" u="none" strike="noStrike" cap="none" normalizeH="0" baseline="0" dirty="0">
              <a:ln>
                <a:noFill/>
              </a:ln>
              <a:solidFill>
                <a:schemeClr val="tx1"/>
              </a:solidFill>
              <a:effectLst/>
              <a:latin typeface="+mn-lt"/>
              <a:ea typeface="ＭＳ Ｐゴシック" charset="0"/>
            </a:endParaRPr>
          </a:p>
        </p:txBody>
      </p:sp>
      <p:cxnSp>
        <p:nvCxnSpPr>
          <p:cNvPr id="19" name="Straight Connector 18">
            <a:extLst>
              <a:ext uri="{FF2B5EF4-FFF2-40B4-BE49-F238E27FC236}">
                <a16:creationId xmlns:a16="http://schemas.microsoft.com/office/drawing/2014/main" id="{40BC5D17-BD85-4144-C909-F87900EBF95A}"/>
              </a:ext>
            </a:extLst>
          </p:cNvPr>
          <p:cNvCxnSpPr>
            <a:cxnSpLocks/>
            <a:stCxn id="16" idx="3"/>
            <a:endCxn id="20" idx="1"/>
          </p:cNvCxnSpPr>
          <p:nvPr/>
        </p:nvCxnSpPr>
        <p:spPr bwMode="auto">
          <a:xfrm flipV="1">
            <a:off x="1690974" y="1508504"/>
            <a:ext cx="685827" cy="594814"/>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0" name="Rectangle 19">
            <a:extLst>
              <a:ext uri="{FF2B5EF4-FFF2-40B4-BE49-F238E27FC236}">
                <a16:creationId xmlns:a16="http://schemas.microsoft.com/office/drawing/2014/main" id="{FE875290-6717-AA20-252D-058B2B87F7D7}"/>
              </a:ext>
            </a:extLst>
          </p:cNvPr>
          <p:cNvSpPr/>
          <p:nvPr/>
        </p:nvSpPr>
        <p:spPr bwMode="auto">
          <a:xfrm>
            <a:off x="2376801" y="780606"/>
            <a:ext cx="2209800" cy="145579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Content Provider</a:t>
            </a:r>
          </a:p>
        </p:txBody>
      </p:sp>
      <p:sp>
        <p:nvSpPr>
          <p:cNvPr id="21" name="Rectangle 20">
            <a:extLst>
              <a:ext uri="{FF2B5EF4-FFF2-40B4-BE49-F238E27FC236}">
                <a16:creationId xmlns:a16="http://schemas.microsoft.com/office/drawing/2014/main" id="{C17A7B12-20ED-0932-4124-FF68A3E83B49}"/>
              </a:ext>
            </a:extLst>
          </p:cNvPr>
          <p:cNvSpPr/>
          <p:nvPr/>
        </p:nvSpPr>
        <p:spPr bwMode="auto">
          <a:xfrm>
            <a:off x="2646605" y="1716041"/>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Web Server</a:t>
            </a:r>
          </a:p>
        </p:txBody>
      </p:sp>
      <p:cxnSp>
        <p:nvCxnSpPr>
          <p:cNvPr id="22" name="Straight Connector 21">
            <a:extLst>
              <a:ext uri="{FF2B5EF4-FFF2-40B4-BE49-F238E27FC236}">
                <a16:creationId xmlns:a16="http://schemas.microsoft.com/office/drawing/2014/main" id="{D62A1FEA-A3C1-9B38-8FC3-D0DF2E692672}"/>
              </a:ext>
            </a:extLst>
          </p:cNvPr>
          <p:cNvCxnSpPr>
            <a:cxnSpLocks/>
            <a:stCxn id="43" idx="2"/>
            <a:endCxn id="48" idx="0"/>
          </p:cNvCxnSpPr>
          <p:nvPr/>
        </p:nvCxnSpPr>
        <p:spPr bwMode="auto">
          <a:xfrm>
            <a:off x="3060843" y="4127485"/>
            <a:ext cx="312193" cy="4"/>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5" name="Straight Connector 24">
            <a:extLst>
              <a:ext uri="{FF2B5EF4-FFF2-40B4-BE49-F238E27FC236}">
                <a16:creationId xmlns:a16="http://schemas.microsoft.com/office/drawing/2014/main" id="{316EF7E4-D780-B37D-1866-DEFC91C36A3D}"/>
              </a:ext>
            </a:extLst>
          </p:cNvPr>
          <p:cNvCxnSpPr>
            <a:cxnSpLocks/>
          </p:cNvCxnSpPr>
          <p:nvPr/>
        </p:nvCxnSpPr>
        <p:spPr bwMode="auto">
          <a:xfrm>
            <a:off x="6378650" y="3960746"/>
            <a:ext cx="0" cy="990601"/>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8" name="Rectangle 3" descr="Rectangle: Click to edit Master text styles&#10;Second level&#10;Third level&#10;Fourth level&#10;Fifth level">
            <a:extLst>
              <a:ext uri="{FF2B5EF4-FFF2-40B4-BE49-F238E27FC236}">
                <a16:creationId xmlns:a16="http://schemas.microsoft.com/office/drawing/2014/main" id="{0EF8FBB6-4384-AD2F-B5A7-71E5868FA876}"/>
              </a:ext>
            </a:extLst>
          </p:cNvPr>
          <p:cNvSpPr txBox="1">
            <a:spLocks noChangeArrowheads="1"/>
          </p:cNvSpPr>
          <p:nvPr/>
        </p:nvSpPr>
        <p:spPr bwMode="auto">
          <a:xfrm>
            <a:off x="7069153" y="1333038"/>
            <a:ext cx="4716752" cy="49876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000" b="0" dirty="0"/>
              <a:t>Introduction of multiple new components</a:t>
            </a:r>
          </a:p>
          <a:p>
            <a:pPr lvl="1">
              <a:lnSpc>
                <a:spcPct val="100000"/>
              </a:lnSpc>
            </a:pPr>
            <a:r>
              <a:rPr lang="en-US" sz="1550" b="0" dirty="0"/>
              <a:t>Single Page Application (SPA) Frameworks mature to make developing modern web applications significantly easier</a:t>
            </a:r>
          </a:p>
          <a:p>
            <a:pPr lvl="1">
              <a:lnSpc>
                <a:spcPct val="100000"/>
              </a:lnSpc>
            </a:pPr>
            <a:r>
              <a:rPr lang="en-US" sz="1550" b="0" dirty="0"/>
              <a:t>Mobile Apps arise with nice SDKs that reuse the web platform for data exchange</a:t>
            </a:r>
          </a:p>
          <a:p>
            <a:pPr lvl="1">
              <a:lnSpc>
                <a:spcPct val="100000"/>
              </a:lnSpc>
            </a:pPr>
            <a:r>
              <a:rPr lang="en-US" sz="1550" b="0" dirty="0"/>
              <a:t>IoT devices become very popular – IoT devices have varying capabilities and power thus multiple integration paths are supported – direct HTTP/JSON, MQTT over TCP, or specialized low power protocols such as Z-Wave, ZigBee, Bluetooth, </a:t>
            </a:r>
            <a:r>
              <a:rPr lang="en-US" sz="1550" b="0" dirty="0" err="1"/>
              <a:t>etc</a:t>
            </a:r>
            <a:endParaRPr lang="en-US" sz="1550" b="0" dirty="0"/>
          </a:p>
          <a:p>
            <a:pPr marL="514350" lvl="1" indent="0">
              <a:lnSpc>
                <a:spcPct val="100000"/>
              </a:lnSpc>
              <a:buNone/>
            </a:pPr>
            <a:endParaRPr lang="en-US" sz="1800" b="0" dirty="0"/>
          </a:p>
        </p:txBody>
      </p:sp>
      <p:sp>
        <p:nvSpPr>
          <p:cNvPr id="29" name="TextBox 28">
            <a:extLst>
              <a:ext uri="{FF2B5EF4-FFF2-40B4-BE49-F238E27FC236}">
                <a16:creationId xmlns:a16="http://schemas.microsoft.com/office/drawing/2014/main" id="{DDD0FC7C-A31B-55AD-75AE-8280CE9721E6}"/>
              </a:ext>
            </a:extLst>
          </p:cNvPr>
          <p:cNvSpPr txBox="1"/>
          <p:nvPr/>
        </p:nvSpPr>
        <p:spPr>
          <a:xfrm>
            <a:off x="7403577" y="876621"/>
            <a:ext cx="4047903" cy="480131"/>
          </a:xfrm>
          <a:prstGeom prst="rect">
            <a:avLst/>
          </a:prstGeom>
          <a:noFill/>
        </p:spPr>
        <p:txBody>
          <a:bodyPr wrap="none" rtlCol="0">
            <a:spAutoFit/>
          </a:bodyPr>
          <a:lstStyle/>
          <a:p>
            <a:r>
              <a:rPr lang="en-US" sz="2800" b="0" dirty="0">
                <a:latin typeface="+mn-lt"/>
              </a:rPr>
              <a:t>Architecture Changes</a:t>
            </a:r>
            <a:endParaRPr lang="en-US" sz="2000" b="0" dirty="0">
              <a:latin typeface="+mn-lt"/>
            </a:endParaRPr>
          </a:p>
        </p:txBody>
      </p:sp>
      <p:sp>
        <p:nvSpPr>
          <p:cNvPr id="17" name="Rectangle 16">
            <a:extLst>
              <a:ext uri="{FF2B5EF4-FFF2-40B4-BE49-F238E27FC236}">
                <a16:creationId xmlns:a16="http://schemas.microsoft.com/office/drawing/2014/main" id="{78CBAD25-9BAF-EA0E-4837-A799AEC3A0C6}"/>
              </a:ext>
            </a:extLst>
          </p:cNvPr>
          <p:cNvSpPr/>
          <p:nvPr/>
        </p:nvSpPr>
        <p:spPr bwMode="auto">
          <a:xfrm>
            <a:off x="222975" y="1480914"/>
            <a:ext cx="1300910" cy="52972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err="1">
                <a:ln>
                  <a:noFill/>
                </a:ln>
                <a:effectLst/>
                <a:latin typeface="+mn-lt"/>
                <a:ea typeface="ＭＳ Ｐゴシック" charset="0"/>
              </a:rPr>
              <a:t>Javascript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Engine</a:t>
            </a:r>
          </a:p>
        </p:txBody>
      </p:sp>
      <p:sp>
        <p:nvSpPr>
          <p:cNvPr id="33" name="Can 32">
            <a:extLst>
              <a:ext uri="{FF2B5EF4-FFF2-40B4-BE49-F238E27FC236}">
                <a16:creationId xmlns:a16="http://schemas.microsoft.com/office/drawing/2014/main" id="{E367673A-9595-6089-147D-618B131849F8}"/>
              </a:ext>
            </a:extLst>
          </p:cNvPr>
          <p:cNvSpPr/>
          <p:nvPr/>
        </p:nvSpPr>
        <p:spPr bwMode="auto">
          <a:xfrm>
            <a:off x="5032060" y="796644"/>
            <a:ext cx="1371600" cy="1071390"/>
          </a:xfrm>
          <a:prstGeom prst="can">
            <a:avLst>
              <a:gd name="adj" fmla="val 16774"/>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mn-lt"/>
                <a:ea typeface="ＭＳ Ｐゴシック" charset="0"/>
              </a:rPr>
              <a:t>Cloud</a:t>
            </a:r>
            <a:br>
              <a:rPr kumimoji="0" lang="en-US" sz="1400" b="0" i="0" u="none" strike="noStrike" cap="none" normalizeH="0" baseline="0" dirty="0">
                <a:ln>
                  <a:noFill/>
                </a:ln>
                <a:solidFill>
                  <a:schemeClr val="tx1"/>
                </a:solidFill>
                <a:effectLst/>
                <a:latin typeface="+mn-lt"/>
                <a:ea typeface="ＭＳ Ｐゴシック" charset="0"/>
              </a:rPr>
            </a:br>
            <a:r>
              <a:rPr kumimoji="0" lang="en-US" sz="1400" b="0" i="0" u="none" strike="noStrike" cap="none" normalizeH="0" baseline="0" dirty="0">
                <a:ln>
                  <a:noFill/>
                </a:ln>
                <a:solidFill>
                  <a:schemeClr val="tx1"/>
                </a:solidFill>
                <a:effectLst/>
                <a:latin typeface="+mn-lt"/>
                <a:ea typeface="ＭＳ Ｐゴシック" charset="0"/>
              </a:rPr>
              <a:t>CDN</a:t>
            </a:r>
          </a:p>
          <a:p>
            <a:pPr marL="0" marR="0" indent="0" algn="ctr" defTabSz="914400" rtl="0" eaLnBrk="1" fontAlgn="base" latinLnBrk="0" hangingPunct="1">
              <a:lnSpc>
                <a:spcPct val="100000"/>
              </a:lnSpc>
              <a:spcBef>
                <a:spcPct val="0"/>
              </a:spcBef>
              <a:spcAft>
                <a:spcPct val="0"/>
              </a:spcAft>
              <a:buClrTx/>
              <a:buSzTx/>
              <a:buFontTx/>
              <a:buNone/>
              <a:tabLst/>
            </a:pPr>
            <a:r>
              <a:rPr lang="en-US" sz="1100" dirty="0" err="1">
                <a:latin typeface="+mn-lt"/>
              </a:rPr>
              <a:t>Javascript</a:t>
            </a:r>
            <a:br>
              <a:rPr lang="en-US" sz="1100" dirty="0">
                <a:latin typeface="+mn-lt"/>
              </a:rPr>
            </a:br>
            <a:r>
              <a:rPr lang="en-US" sz="1100" dirty="0">
                <a:latin typeface="+mn-lt"/>
              </a:rPr>
              <a:t>Bundle</a:t>
            </a:r>
            <a:endParaRPr kumimoji="0" lang="en-US" sz="1400" b="0" i="0" u="none" strike="noStrike" cap="none" normalizeH="0" baseline="0" dirty="0">
              <a:ln>
                <a:noFill/>
              </a:ln>
              <a:solidFill>
                <a:schemeClr val="tx1"/>
              </a:solidFill>
              <a:effectLst/>
              <a:latin typeface="+mn-lt"/>
              <a:ea typeface="ＭＳ Ｐゴシック" charset="0"/>
            </a:endParaRPr>
          </a:p>
        </p:txBody>
      </p:sp>
      <p:sp>
        <p:nvSpPr>
          <p:cNvPr id="35" name="Rectangle 34">
            <a:extLst>
              <a:ext uri="{FF2B5EF4-FFF2-40B4-BE49-F238E27FC236}">
                <a16:creationId xmlns:a16="http://schemas.microsoft.com/office/drawing/2014/main" id="{2D94A1E5-53AD-CA4A-47EE-C4DC5DAF2CC7}"/>
              </a:ext>
            </a:extLst>
          </p:cNvPr>
          <p:cNvSpPr/>
          <p:nvPr/>
        </p:nvSpPr>
        <p:spPr bwMode="auto">
          <a:xfrm>
            <a:off x="242207" y="2146149"/>
            <a:ext cx="1300910" cy="529728"/>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SPA</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Framework</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sp>
        <p:nvSpPr>
          <p:cNvPr id="36" name="Rectangle 35">
            <a:extLst>
              <a:ext uri="{FF2B5EF4-FFF2-40B4-BE49-F238E27FC236}">
                <a16:creationId xmlns:a16="http://schemas.microsoft.com/office/drawing/2014/main" id="{AC3DE476-F309-7243-9F83-BCBBA03FDB26}"/>
              </a:ext>
            </a:extLst>
          </p:cNvPr>
          <p:cNvSpPr/>
          <p:nvPr/>
        </p:nvSpPr>
        <p:spPr bwMode="auto">
          <a:xfrm>
            <a:off x="2646605" y="1193279"/>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Cloud</a:t>
            </a:r>
          </a:p>
        </p:txBody>
      </p:sp>
      <p:cxnSp>
        <p:nvCxnSpPr>
          <p:cNvPr id="38" name="Straight Connector 37">
            <a:extLst>
              <a:ext uri="{FF2B5EF4-FFF2-40B4-BE49-F238E27FC236}">
                <a16:creationId xmlns:a16="http://schemas.microsoft.com/office/drawing/2014/main" id="{0794F646-CE09-8100-D8E5-7F42632F7CA7}"/>
              </a:ext>
            </a:extLst>
          </p:cNvPr>
          <p:cNvCxnSpPr>
            <a:cxnSpLocks/>
            <a:stCxn id="36" idx="3"/>
            <a:endCxn id="33" idx="2"/>
          </p:cNvCxnSpPr>
          <p:nvPr/>
        </p:nvCxnSpPr>
        <p:spPr bwMode="auto">
          <a:xfrm flipV="1">
            <a:off x="4323005" y="1332339"/>
            <a:ext cx="709055" cy="6773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0" name="Straight Connector 39">
            <a:extLst>
              <a:ext uri="{FF2B5EF4-FFF2-40B4-BE49-F238E27FC236}">
                <a16:creationId xmlns:a16="http://schemas.microsoft.com/office/drawing/2014/main" id="{5A41C704-0068-A416-E887-FAD7FDA770CF}"/>
              </a:ext>
            </a:extLst>
          </p:cNvPr>
          <p:cNvCxnSpPr>
            <a:cxnSpLocks/>
            <a:stCxn id="21" idx="3"/>
            <a:endCxn id="18" idx="2"/>
          </p:cNvCxnSpPr>
          <p:nvPr/>
        </p:nvCxnSpPr>
        <p:spPr bwMode="auto">
          <a:xfrm>
            <a:off x="4323005" y="1922837"/>
            <a:ext cx="714257" cy="65409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3" name="Rectangle 42">
            <a:extLst>
              <a:ext uri="{FF2B5EF4-FFF2-40B4-BE49-F238E27FC236}">
                <a16:creationId xmlns:a16="http://schemas.microsoft.com/office/drawing/2014/main" id="{D5EDB9DF-7D28-46F5-A8BF-0CE0A85CA0B2}"/>
              </a:ext>
            </a:extLst>
          </p:cNvPr>
          <p:cNvSpPr/>
          <p:nvPr/>
        </p:nvSpPr>
        <p:spPr bwMode="auto">
          <a:xfrm rot="16200000">
            <a:off x="1086184" y="3942510"/>
            <a:ext cx="3579367" cy="369951"/>
          </a:xfrm>
          <a:prstGeom prst="rect">
            <a:avLst/>
          </a:prstGeom>
          <a:solidFill>
            <a:schemeClr val="tx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effectLst/>
                <a:latin typeface="+mn-lt"/>
                <a:ea typeface="ＭＳ Ｐゴシック" charset="0"/>
              </a:rPr>
              <a:t>Web Application Firewall</a:t>
            </a:r>
          </a:p>
        </p:txBody>
      </p:sp>
      <p:sp>
        <p:nvSpPr>
          <p:cNvPr id="48" name="Rectangle 47">
            <a:extLst>
              <a:ext uri="{FF2B5EF4-FFF2-40B4-BE49-F238E27FC236}">
                <a16:creationId xmlns:a16="http://schemas.microsoft.com/office/drawing/2014/main" id="{EC3E0B84-57B3-A143-C90D-DCEA8E0A5F55}"/>
              </a:ext>
            </a:extLst>
          </p:cNvPr>
          <p:cNvSpPr/>
          <p:nvPr/>
        </p:nvSpPr>
        <p:spPr bwMode="auto">
          <a:xfrm rot="16200000">
            <a:off x="1768325" y="3942514"/>
            <a:ext cx="3579373" cy="369951"/>
          </a:xfrm>
          <a:prstGeom prst="rect">
            <a:avLst/>
          </a:prstGeom>
          <a:solidFill>
            <a:schemeClr val="tx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effectLst/>
                <a:latin typeface="+mn-lt"/>
                <a:ea typeface="ＭＳ Ｐゴシック" charset="0"/>
              </a:rPr>
              <a:t>API Gateway</a:t>
            </a:r>
          </a:p>
        </p:txBody>
      </p:sp>
      <p:sp>
        <p:nvSpPr>
          <p:cNvPr id="51" name="Rectangle 50">
            <a:extLst>
              <a:ext uri="{FF2B5EF4-FFF2-40B4-BE49-F238E27FC236}">
                <a16:creationId xmlns:a16="http://schemas.microsoft.com/office/drawing/2014/main" id="{3A5F0462-5660-A2C7-239E-FC1052707749}"/>
              </a:ext>
            </a:extLst>
          </p:cNvPr>
          <p:cNvSpPr/>
          <p:nvPr/>
        </p:nvSpPr>
        <p:spPr bwMode="auto">
          <a:xfrm>
            <a:off x="4120493" y="3448152"/>
            <a:ext cx="2672511" cy="2301621"/>
          </a:xfrm>
          <a:prstGeom prst="rect">
            <a:avLst/>
          </a:prstGeom>
          <a:solidFill>
            <a:schemeClr val="tx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 Runtime</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(K8s, VM, Serverless)</a:t>
            </a:r>
          </a:p>
        </p:txBody>
      </p:sp>
      <p:sp>
        <p:nvSpPr>
          <p:cNvPr id="53" name="Rectangle 52">
            <a:extLst>
              <a:ext uri="{FF2B5EF4-FFF2-40B4-BE49-F238E27FC236}">
                <a16:creationId xmlns:a16="http://schemas.microsoft.com/office/drawing/2014/main" id="{32586566-5707-0088-A94B-2854079B9495}"/>
              </a:ext>
            </a:extLst>
          </p:cNvPr>
          <p:cNvSpPr/>
          <p:nvPr/>
        </p:nvSpPr>
        <p:spPr bwMode="auto">
          <a:xfrm>
            <a:off x="4378152" y="4171584"/>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4" name="Rectangle 53">
            <a:extLst>
              <a:ext uri="{FF2B5EF4-FFF2-40B4-BE49-F238E27FC236}">
                <a16:creationId xmlns:a16="http://schemas.microsoft.com/office/drawing/2014/main" id="{EF22E644-52BA-2E16-C78C-1C543C60E16D}"/>
              </a:ext>
            </a:extLst>
          </p:cNvPr>
          <p:cNvSpPr/>
          <p:nvPr/>
        </p:nvSpPr>
        <p:spPr bwMode="auto">
          <a:xfrm>
            <a:off x="5150270" y="4171584"/>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5" name="Rectangle 54">
            <a:extLst>
              <a:ext uri="{FF2B5EF4-FFF2-40B4-BE49-F238E27FC236}">
                <a16:creationId xmlns:a16="http://schemas.microsoft.com/office/drawing/2014/main" id="{AFDBD5E1-F9C3-412A-1CF1-8A2CACCE5B75}"/>
              </a:ext>
            </a:extLst>
          </p:cNvPr>
          <p:cNvSpPr/>
          <p:nvPr/>
        </p:nvSpPr>
        <p:spPr bwMode="auto">
          <a:xfrm>
            <a:off x="5908608" y="4171584"/>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6" name="Rectangle 55">
            <a:extLst>
              <a:ext uri="{FF2B5EF4-FFF2-40B4-BE49-F238E27FC236}">
                <a16:creationId xmlns:a16="http://schemas.microsoft.com/office/drawing/2014/main" id="{09E1E619-AD76-CB65-9A1B-8DEBF1DE2EDD}"/>
              </a:ext>
            </a:extLst>
          </p:cNvPr>
          <p:cNvSpPr/>
          <p:nvPr/>
        </p:nvSpPr>
        <p:spPr bwMode="auto">
          <a:xfrm>
            <a:off x="4378152" y="4658628"/>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7" name="Rectangle 56">
            <a:extLst>
              <a:ext uri="{FF2B5EF4-FFF2-40B4-BE49-F238E27FC236}">
                <a16:creationId xmlns:a16="http://schemas.microsoft.com/office/drawing/2014/main" id="{1BD36291-666B-0702-3CA0-480F1B0F8D4F}"/>
              </a:ext>
            </a:extLst>
          </p:cNvPr>
          <p:cNvSpPr/>
          <p:nvPr/>
        </p:nvSpPr>
        <p:spPr bwMode="auto">
          <a:xfrm>
            <a:off x="5150270" y="4658628"/>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8" name="Rectangle 57">
            <a:extLst>
              <a:ext uri="{FF2B5EF4-FFF2-40B4-BE49-F238E27FC236}">
                <a16:creationId xmlns:a16="http://schemas.microsoft.com/office/drawing/2014/main" id="{6AE831A1-3EA6-E1DB-80D9-D083368F4BA9}"/>
              </a:ext>
            </a:extLst>
          </p:cNvPr>
          <p:cNvSpPr/>
          <p:nvPr/>
        </p:nvSpPr>
        <p:spPr bwMode="auto">
          <a:xfrm>
            <a:off x="5908608" y="4658628"/>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9" name="Rectangle 58">
            <a:extLst>
              <a:ext uri="{FF2B5EF4-FFF2-40B4-BE49-F238E27FC236}">
                <a16:creationId xmlns:a16="http://schemas.microsoft.com/office/drawing/2014/main" id="{C72F9FA9-3552-26C8-3E23-C96CFFD1318E}"/>
              </a:ext>
            </a:extLst>
          </p:cNvPr>
          <p:cNvSpPr/>
          <p:nvPr/>
        </p:nvSpPr>
        <p:spPr bwMode="auto">
          <a:xfrm>
            <a:off x="4378152" y="5145672"/>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60" name="Rectangle 59">
            <a:extLst>
              <a:ext uri="{FF2B5EF4-FFF2-40B4-BE49-F238E27FC236}">
                <a16:creationId xmlns:a16="http://schemas.microsoft.com/office/drawing/2014/main" id="{12B47219-D74E-60FB-B63D-6FAC158350FE}"/>
              </a:ext>
            </a:extLst>
          </p:cNvPr>
          <p:cNvSpPr/>
          <p:nvPr/>
        </p:nvSpPr>
        <p:spPr bwMode="auto">
          <a:xfrm>
            <a:off x="5150270" y="5145672"/>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61" name="Rectangle 60">
            <a:extLst>
              <a:ext uri="{FF2B5EF4-FFF2-40B4-BE49-F238E27FC236}">
                <a16:creationId xmlns:a16="http://schemas.microsoft.com/office/drawing/2014/main" id="{92038214-523F-994C-513E-B27668066BA8}"/>
              </a:ext>
            </a:extLst>
          </p:cNvPr>
          <p:cNvSpPr/>
          <p:nvPr/>
        </p:nvSpPr>
        <p:spPr bwMode="auto">
          <a:xfrm>
            <a:off x="5908608" y="5145672"/>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cxnSp>
        <p:nvCxnSpPr>
          <p:cNvPr id="62" name="Straight Connector 61">
            <a:extLst>
              <a:ext uri="{FF2B5EF4-FFF2-40B4-BE49-F238E27FC236}">
                <a16:creationId xmlns:a16="http://schemas.microsoft.com/office/drawing/2014/main" id="{7FE40A54-86BC-B7E5-FC57-F8890CEC556D}"/>
              </a:ext>
            </a:extLst>
          </p:cNvPr>
          <p:cNvCxnSpPr>
            <a:cxnSpLocks/>
            <a:endCxn id="48" idx="2"/>
          </p:cNvCxnSpPr>
          <p:nvPr/>
        </p:nvCxnSpPr>
        <p:spPr bwMode="auto">
          <a:xfrm flipH="1">
            <a:off x="3742987" y="4127489"/>
            <a:ext cx="331121"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7" name="Straight Connector 66">
            <a:extLst>
              <a:ext uri="{FF2B5EF4-FFF2-40B4-BE49-F238E27FC236}">
                <a16:creationId xmlns:a16="http://schemas.microsoft.com/office/drawing/2014/main" id="{5859329D-0693-1B75-6A83-09749E80A667}"/>
              </a:ext>
            </a:extLst>
          </p:cNvPr>
          <p:cNvCxnSpPr>
            <a:cxnSpLocks/>
            <a:stCxn id="45" idx="3"/>
          </p:cNvCxnSpPr>
          <p:nvPr/>
        </p:nvCxnSpPr>
        <p:spPr bwMode="auto">
          <a:xfrm>
            <a:off x="1542093" y="3018684"/>
            <a:ext cx="1156015" cy="69402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45" name="Rectangle 44">
            <a:extLst>
              <a:ext uri="{FF2B5EF4-FFF2-40B4-BE49-F238E27FC236}">
                <a16:creationId xmlns:a16="http://schemas.microsoft.com/office/drawing/2014/main" id="{781B3F6D-9AAF-4473-4E1C-C4B5E60595B0}"/>
              </a:ext>
            </a:extLst>
          </p:cNvPr>
          <p:cNvSpPr/>
          <p:nvPr/>
        </p:nvSpPr>
        <p:spPr bwMode="auto">
          <a:xfrm>
            <a:off x="241183" y="2753820"/>
            <a:ext cx="1300910" cy="529728"/>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effectLst/>
                <a:latin typeface="+mn-lt"/>
                <a:ea typeface="ＭＳ Ｐゴシック" charset="0"/>
              </a:rPr>
              <a:t>SPA</a:t>
            </a:r>
            <a:br>
              <a:rPr kumimoji="0" lang="en-US" sz="1400" i="0" u="none" strike="noStrike" cap="none" normalizeH="0" baseline="0" dirty="0">
                <a:ln>
                  <a:noFill/>
                </a:ln>
                <a:effectLst/>
                <a:latin typeface="+mn-lt"/>
                <a:ea typeface="ＭＳ Ｐゴシック" charset="0"/>
              </a:rPr>
            </a:br>
            <a:r>
              <a:rPr kumimoji="0" lang="en-US" sz="1400" i="0" u="none" strike="noStrike" cap="none" normalizeH="0" baseline="0" dirty="0">
                <a:ln>
                  <a:noFill/>
                </a:ln>
                <a:effectLst/>
                <a:latin typeface="+mn-lt"/>
                <a:ea typeface="ＭＳ Ｐゴシック" charset="0"/>
              </a:rPr>
              <a:t>Application</a:t>
            </a:r>
            <a:endParaRPr kumimoji="0" lang="en-US" sz="1400" i="0" u="none" strike="noStrike" cap="none" normalizeH="0" baseline="0" dirty="0">
              <a:ln>
                <a:noFill/>
              </a:ln>
              <a:effectLst/>
              <a:latin typeface="Courier" pitchFamily="2" charset="0"/>
              <a:ea typeface="ＭＳ Ｐゴシック" charset="0"/>
            </a:endParaRPr>
          </a:p>
        </p:txBody>
      </p:sp>
      <p:sp>
        <p:nvSpPr>
          <p:cNvPr id="63" name="Rectangle 62">
            <a:extLst>
              <a:ext uri="{FF2B5EF4-FFF2-40B4-BE49-F238E27FC236}">
                <a16:creationId xmlns:a16="http://schemas.microsoft.com/office/drawing/2014/main" id="{292F5746-07AF-8C23-D174-DA2E7493B5F9}"/>
              </a:ext>
            </a:extLst>
          </p:cNvPr>
          <p:cNvSpPr/>
          <p:nvPr/>
        </p:nvSpPr>
        <p:spPr bwMode="auto">
          <a:xfrm rot="16200000">
            <a:off x="1760441" y="4940220"/>
            <a:ext cx="943092" cy="529728"/>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MQTT</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Gateway</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cxnSp>
        <p:nvCxnSpPr>
          <p:cNvPr id="64" name="Straight Connector 63">
            <a:extLst>
              <a:ext uri="{FF2B5EF4-FFF2-40B4-BE49-F238E27FC236}">
                <a16:creationId xmlns:a16="http://schemas.microsoft.com/office/drawing/2014/main" id="{1CB00902-22B2-DAB4-F7F8-0DFB67A4CEBE}"/>
              </a:ext>
            </a:extLst>
          </p:cNvPr>
          <p:cNvCxnSpPr>
            <a:cxnSpLocks/>
            <a:stCxn id="63" idx="2"/>
          </p:cNvCxnSpPr>
          <p:nvPr/>
        </p:nvCxnSpPr>
        <p:spPr bwMode="auto">
          <a:xfrm flipV="1">
            <a:off x="2496851" y="5196118"/>
            <a:ext cx="194039" cy="896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66" name="Rectangle 65">
            <a:extLst>
              <a:ext uri="{FF2B5EF4-FFF2-40B4-BE49-F238E27FC236}">
                <a16:creationId xmlns:a16="http://schemas.microsoft.com/office/drawing/2014/main" id="{71EF1832-BB2B-132F-C4BD-C07F2747AF51}"/>
              </a:ext>
            </a:extLst>
          </p:cNvPr>
          <p:cNvSpPr/>
          <p:nvPr/>
        </p:nvSpPr>
        <p:spPr bwMode="auto">
          <a:xfrm>
            <a:off x="85086" y="3507476"/>
            <a:ext cx="1598671" cy="811431"/>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Mobile</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sp>
        <p:nvSpPr>
          <p:cNvPr id="68" name="Rectangle 67">
            <a:extLst>
              <a:ext uri="{FF2B5EF4-FFF2-40B4-BE49-F238E27FC236}">
                <a16:creationId xmlns:a16="http://schemas.microsoft.com/office/drawing/2014/main" id="{0FA4ED11-25B5-AD02-B396-4894EC16DC9C}"/>
              </a:ext>
            </a:extLst>
          </p:cNvPr>
          <p:cNvSpPr/>
          <p:nvPr/>
        </p:nvSpPr>
        <p:spPr bwMode="auto">
          <a:xfrm>
            <a:off x="173669" y="3800247"/>
            <a:ext cx="1435937"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Mobile App</a:t>
            </a:r>
          </a:p>
        </p:txBody>
      </p:sp>
      <p:sp>
        <p:nvSpPr>
          <p:cNvPr id="69" name="Rectangle 68">
            <a:extLst>
              <a:ext uri="{FF2B5EF4-FFF2-40B4-BE49-F238E27FC236}">
                <a16:creationId xmlns:a16="http://schemas.microsoft.com/office/drawing/2014/main" id="{ECE680A6-0BA0-C45B-F750-B4D47D78FB44}"/>
              </a:ext>
            </a:extLst>
          </p:cNvPr>
          <p:cNvSpPr/>
          <p:nvPr/>
        </p:nvSpPr>
        <p:spPr bwMode="auto">
          <a:xfrm>
            <a:off x="92303" y="4417060"/>
            <a:ext cx="1598671" cy="811431"/>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IoT Device</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sp>
        <p:nvSpPr>
          <p:cNvPr id="70" name="Rectangle 69">
            <a:extLst>
              <a:ext uri="{FF2B5EF4-FFF2-40B4-BE49-F238E27FC236}">
                <a16:creationId xmlns:a16="http://schemas.microsoft.com/office/drawing/2014/main" id="{FC39483E-0B6F-1634-0053-86E8E4161F14}"/>
              </a:ext>
            </a:extLst>
          </p:cNvPr>
          <p:cNvSpPr/>
          <p:nvPr/>
        </p:nvSpPr>
        <p:spPr bwMode="auto">
          <a:xfrm>
            <a:off x="147044" y="4696809"/>
            <a:ext cx="1435937"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IoT App</a:t>
            </a:r>
          </a:p>
        </p:txBody>
      </p:sp>
      <p:sp>
        <p:nvSpPr>
          <p:cNvPr id="71" name="Rectangle 70">
            <a:extLst>
              <a:ext uri="{FF2B5EF4-FFF2-40B4-BE49-F238E27FC236}">
                <a16:creationId xmlns:a16="http://schemas.microsoft.com/office/drawing/2014/main" id="{12005102-1F73-BF5B-C81B-08C4F50373E3}"/>
              </a:ext>
            </a:extLst>
          </p:cNvPr>
          <p:cNvSpPr/>
          <p:nvPr/>
        </p:nvSpPr>
        <p:spPr bwMode="auto">
          <a:xfrm>
            <a:off x="85086" y="5484909"/>
            <a:ext cx="945807" cy="529728"/>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IoT </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Gateway</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sp>
        <p:nvSpPr>
          <p:cNvPr id="73" name="TextBox 72">
            <a:extLst>
              <a:ext uri="{FF2B5EF4-FFF2-40B4-BE49-F238E27FC236}">
                <a16:creationId xmlns:a16="http://schemas.microsoft.com/office/drawing/2014/main" id="{22929F63-CD52-E905-23E5-456803CF2279}"/>
              </a:ext>
            </a:extLst>
          </p:cNvPr>
          <p:cNvSpPr txBox="1"/>
          <p:nvPr/>
        </p:nvSpPr>
        <p:spPr>
          <a:xfrm>
            <a:off x="492763" y="5241284"/>
            <a:ext cx="979755" cy="230832"/>
          </a:xfrm>
          <a:prstGeom prst="rect">
            <a:avLst/>
          </a:prstGeom>
          <a:noFill/>
        </p:spPr>
        <p:txBody>
          <a:bodyPr wrap="none" rtlCol="0">
            <a:spAutoFit/>
          </a:bodyPr>
          <a:lstStyle/>
          <a:p>
            <a:r>
              <a:rPr lang="en-US" sz="1000" dirty="0">
                <a:latin typeface="+mn-lt"/>
              </a:rPr>
              <a:t>Low Power</a:t>
            </a:r>
          </a:p>
        </p:txBody>
      </p:sp>
      <p:cxnSp>
        <p:nvCxnSpPr>
          <p:cNvPr id="74" name="Straight Connector 73">
            <a:extLst>
              <a:ext uri="{FF2B5EF4-FFF2-40B4-BE49-F238E27FC236}">
                <a16:creationId xmlns:a16="http://schemas.microsoft.com/office/drawing/2014/main" id="{DDBD589F-BFDD-201F-7AF5-EAFB10090C08}"/>
              </a:ext>
            </a:extLst>
          </p:cNvPr>
          <p:cNvCxnSpPr>
            <a:cxnSpLocks/>
          </p:cNvCxnSpPr>
          <p:nvPr/>
        </p:nvCxnSpPr>
        <p:spPr bwMode="auto">
          <a:xfrm>
            <a:off x="396607" y="5241284"/>
            <a:ext cx="0" cy="26726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7" name="Straight Connector 76">
            <a:extLst>
              <a:ext uri="{FF2B5EF4-FFF2-40B4-BE49-F238E27FC236}">
                <a16:creationId xmlns:a16="http://schemas.microsoft.com/office/drawing/2014/main" id="{08D15093-D7A8-5CEE-49EA-5267E5FFF7BD}"/>
              </a:ext>
            </a:extLst>
          </p:cNvPr>
          <p:cNvCxnSpPr>
            <a:cxnSpLocks/>
            <a:endCxn id="63" idx="0"/>
          </p:cNvCxnSpPr>
          <p:nvPr/>
        </p:nvCxnSpPr>
        <p:spPr bwMode="auto">
          <a:xfrm>
            <a:off x="1701915" y="4974634"/>
            <a:ext cx="265208" cy="23045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83" name="Straight Connector 82">
            <a:extLst>
              <a:ext uri="{FF2B5EF4-FFF2-40B4-BE49-F238E27FC236}">
                <a16:creationId xmlns:a16="http://schemas.microsoft.com/office/drawing/2014/main" id="{10E29E18-851C-6B9F-2118-F0DEF01B4D68}"/>
              </a:ext>
            </a:extLst>
          </p:cNvPr>
          <p:cNvCxnSpPr>
            <a:cxnSpLocks/>
            <a:endCxn id="71" idx="3"/>
          </p:cNvCxnSpPr>
          <p:nvPr/>
        </p:nvCxnSpPr>
        <p:spPr bwMode="auto">
          <a:xfrm flipH="1">
            <a:off x="1030893" y="5749773"/>
            <a:ext cx="1667215"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87" name="Straight Connector 86">
            <a:extLst>
              <a:ext uri="{FF2B5EF4-FFF2-40B4-BE49-F238E27FC236}">
                <a16:creationId xmlns:a16="http://schemas.microsoft.com/office/drawing/2014/main" id="{24F91359-E13E-082E-FEA7-1EEED550A433}"/>
              </a:ext>
            </a:extLst>
          </p:cNvPr>
          <p:cNvCxnSpPr>
            <a:cxnSpLocks/>
            <a:stCxn id="66" idx="3"/>
            <a:endCxn id="43" idx="0"/>
          </p:cNvCxnSpPr>
          <p:nvPr/>
        </p:nvCxnSpPr>
        <p:spPr bwMode="auto">
          <a:xfrm>
            <a:off x="1683757" y="3913192"/>
            <a:ext cx="1007135" cy="214293"/>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pic>
        <p:nvPicPr>
          <p:cNvPr id="21506" name="Picture 2" descr="Image result for ios logo">
            <a:extLst>
              <a:ext uri="{FF2B5EF4-FFF2-40B4-BE49-F238E27FC236}">
                <a16:creationId xmlns:a16="http://schemas.microsoft.com/office/drawing/2014/main" id="{6A863A9A-2073-1BE4-0776-DBD2DE96DA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5386" y="6115010"/>
            <a:ext cx="451405" cy="451405"/>
          </a:xfrm>
          <a:prstGeom prst="rect">
            <a:avLst/>
          </a:prstGeom>
          <a:noFill/>
          <a:extLst>
            <a:ext uri="{909E8E84-426E-40DD-AFC4-6F175D3DCCD1}">
              <a14:hiddenFill xmlns:a14="http://schemas.microsoft.com/office/drawing/2010/main">
                <a:solidFill>
                  <a:srgbClr val="FFFFFF"/>
                </a:solidFill>
              </a14:hiddenFill>
            </a:ext>
          </a:extLst>
        </p:spPr>
      </p:pic>
      <p:pic>
        <p:nvPicPr>
          <p:cNvPr id="21508" name="Picture 4" descr="Image result for android logo">
            <a:extLst>
              <a:ext uri="{FF2B5EF4-FFF2-40B4-BE49-F238E27FC236}">
                <a16:creationId xmlns:a16="http://schemas.microsoft.com/office/drawing/2014/main" id="{6913216A-FC3D-C95C-D5D7-003C912FD8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2836" y="6063455"/>
            <a:ext cx="525053" cy="616576"/>
          </a:xfrm>
          <a:prstGeom prst="rect">
            <a:avLst/>
          </a:prstGeom>
          <a:noFill/>
          <a:extLst>
            <a:ext uri="{909E8E84-426E-40DD-AFC4-6F175D3DCCD1}">
              <a14:hiddenFill xmlns:a14="http://schemas.microsoft.com/office/drawing/2010/main">
                <a:solidFill>
                  <a:srgbClr val="FFFFFF"/>
                </a:solidFill>
              </a14:hiddenFill>
            </a:ext>
          </a:extLst>
        </p:spPr>
      </p:pic>
      <p:pic>
        <p:nvPicPr>
          <p:cNvPr id="21510" name="Picture 6" descr="Image result for react logo">
            <a:extLst>
              <a:ext uri="{FF2B5EF4-FFF2-40B4-BE49-F238E27FC236}">
                <a16:creationId xmlns:a16="http://schemas.microsoft.com/office/drawing/2014/main" id="{17ADFEA9-4A75-D4EA-61C2-5F818290F3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54606" y="6133105"/>
            <a:ext cx="594259" cy="516391"/>
          </a:xfrm>
          <a:prstGeom prst="rect">
            <a:avLst/>
          </a:prstGeom>
          <a:noFill/>
          <a:extLst>
            <a:ext uri="{909E8E84-426E-40DD-AFC4-6F175D3DCCD1}">
              <a14:hiddenFill xmlns:a14="http://schemas.microsoft.com/office/drawing/2010/main">
                <a:solidFill>
                  <a:srgbClr val="FFFFFF"/>
                </a:solidFill>
              </a14:hiddenFill>
            </a:ext>
          </a:extLst>
        </p:spPr>
      </p:pic>
      <p:pic>
        <p:nvPicPr>
          <p:cNvPr id="21512" name="Picture 8" descr="Image result for angular logo">
            <a:extLst>
              <a:ext uri="{FF2B5EF4-FFF2-40B4-BE49-F238E27FC236}">
                <a16:creationId xmlns:a16="http://schemas.microsoft.com/office/drawing/2014/main" id="{14B30B83-98E6-635B-6351-100B41C0020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9756" y="6131890"/>
            <a:ext cx="518851" cy="548141"/>
          </a:xfrm>
          <a:prstGeom prst="rect">
            <a:avLst/>
          </a:prstGeom>
          <a:noFill/>
          <a:extLst>
            <a:ext uri="{909E8E84-426E-40DD-AFC4-6F175D3DCCD1}">
              <a14:hiddenFill xmlns:a14="http://schemas.microsoft.com/office/drawing/2010/main">
                <a:solidFill>
                  <a:srgbClr val="FFFFFF"/>
                </a:solidFill>
              </a14:hiddenFill>
            </a:ext>
          </a:extLst>
        </p:spPr>
      </p:pic>
      <p:pic>
        <p:nvPicPr>
          <p:cNvPr id="21514" name="Picture 10" descr="Image result for vue logo">
            <a:extLst>
              <a:ext uri="{FF2B5EF4-FFF2-40B4-BE49-F238E27FC236}">
                <a16:creationId xmlns:a16="http://schemas.microsoft.com/office/drawing/2014/main" id="{3C625348-592C-D422-E945-AB9541BEDAF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80155" y="6081042"/>
            <a:ext cx="633192" cy="550222"/>
          </a:xfrm>
          <a:prstGeom prst="rect">
            <a:avLst/>
          </a:prstGeom>
          <a:noFill/>
          <a:extLst>
            <a:ext uri="{909E8E84-426E-40DD-AFC4-6F175D3DCCD1}">
              <a14:hiddenFill xmlns:a14="http://schemas.microsoft.com/office/drawing/2010/main">
                <a:solidFill>
                  <a:srgbClr val="FFFFFF"/>
                </a:solidFill>
              </a14:hiddenFill>
            </a:ext>
          </a:extLst>
        </p:spPr>
      </p:pic>
      <p:cxnSp>
        <p:nvCxnSpPr>
          <p:cNvPr id="104" name="Straight Connector 103">
            <a:extLst>
              <a:ext uri="{FF2B5EF4-FFF2-40B4-BE49-F238E27FC236}">
                <a16:creationId xmlns:a16="http://schemas.microsoft.com/office/drawing/2014/main" id="{60479C21-C752-BC4E-9B7C-4977F6A99216}"/>
              </a:ext>
            </a:extLst>
          </p:cNvPr>
          <p:cNvCxnSpPr>
            <a:cxnSpLocks/>
          </p:cNvCxnSpPr>
          <p:nvPr/>
        </p:nvCxnSpPr>
        <p:spPr bwMode="auto">
          <a:xfrm flipV="1">
            <a:off x="1698189" y="4553249"/>
            <a:ext cx="999919" cy="6609"/>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8469226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43</a:t>
            </a:fld>
            <a:endParaRPr lang="en-US" dirty="0"/>
          </a:p>
        </p:txBody>
      </p:sp>
      <p:sp>
        <p:nvSpPr>
          <p:cNvPr id="470018" name="Rectangle 2"/>
          <p:cNvSpPr>
            <a:spLocks noGrp="1" noChangeArrowheads="1"/>
          </p:cNvSpPr>
          <p:nvPr>
            <p:ph type="title"/>
          </p:nvPr>
        </p:nvSpPr>
        <p:spPr>
          <a:xfrm>
            <a:off x="557989" y="44431"/>
            <a:ext cx="10936077" cy="698948"/>
          </a:xfrm>
        </p:spPr>
        <p:txBody>
          <a:bodyPr/>
          <a:lstStyle/>
          <a:p>
            <a:r>
              <a:rPr lang="en-US" dirty="0"/>
              <a:t>Web 2.x Summary</a:t>
            </a:r>
          </a:p>
        </p:txBody>
      </p:sp>
      <p:sp>
        <p:nvSpPr>
          <p:cNvPr id="16" name="Rectangle 15">
            <a:extLst>
              <a:ext uri="{FF2B5EF4-FFF2-40B4-BE49-F238E27FC236}">
                <a16:creationId xmlns:a16="http://schemas.microsoft.com/office/drawing/2014/main" id="{84FA9932-8E15-4BEF-77C5-6BD31003A012}"/>
              </a:ext>
            </a:extLst>
          </p:cNvPr>
          <p:cNvSpPr/>
          <p:nvPr/>
        </p:nvSpPr>
        <p:spPr bwMode="auto">
          <a:xfrm>
            <a:off x="92302" y="797313"/>
            <a:ext cx="1598672" cy="261201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Browser</a:t>
            </a:r>
          </a:p>
        </p:txBody>
      </p:sp>
      <p:sp>
        <p:nvSpPr>
          <p:cNvPr id="18" name="Can 17">
            <a:extLst>
              <a:ext uri="{FF2B5EF4-FFF2-40B4-BE49-F238E27FC236}">
                <a16:creationId xmlns:a16="http://schemas.microsoft.com/office/drawing/2014/main" id="{56628371-D0F6-3D78-5ECF-DB2AD770936C}"/>
              </a:ext>
            </a:extLst>
          </p:cNvPr>
          <p:cNvSpPr/>
          <p:nvPr/>
        </p:nvSpPr>
        <p:spPr bwMode="auto">
          <a:xfrm>
            <a:off x="5037262" y="2041240"/>
            <a:ext cx="1371600" cy="1071390"/>
          </a:xfrm>
          <a:prstGeom prst="can">
            <a:avLst>
              <a:gd name="adj" fmla="val 18830"/>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mn-lt"/>
                <a:ea typeface="ＭＳ Ｐゴシック" charset="0"/>
              </a:rPr>
              <a:t>File </a:t>
            </a:r>
            <a:br>
              <a:rPr kumimoji="0" lang="en-US" sz="1400" b="0" i="0" u="none" strike="noStrike" cap="none" normalizeH="0" baseline="0" dirty="0">
                <a:ln>
                  <a:noFill/>
                </a:ln>
                <a:solidFill>
                  <a:schemeClr val="tx1"/>
                </a:solidFill>
                <a:effectLst/>
                <a:latin typeface="+mn-lt"/>
                <a:ea typeface="ＭＳ Ｐゴシック" charset="0"/>
              </a:rPr>
            </a:br>
            <a:r>
              <a:rPr kumimoji="0" lang="en-US" sz="1400" b="0" i="0" u="none" strike="noStrike" cap="none" normalizeH="0" baseline="0" dirty="0">
                <a:ln>
                  <a:noFill/>
                </a:ln>
                <a:solidFill>
                  <a:schemeClr val="tx1"/>
                </a:solidFill>
                <a:effectLst/>
                <a:latin typeface="+mn-lt"/>
                <a:ea typeface="ＭＳ Ｐゴシック" charset="0"/>
              </a:rPr>
              <a:t>System</a:t>
            </a:r>
          </a:p>
          <a:p>
            <a:pPr marL="0" marR="0" indent="0" algn="ctr" defTabSz="914400" rtl="0" eaLnBrk="1" fontAlgn="base" latinLnBrk="0" hangingPunct="1">
              <a:lnSpc>
                <a:spcPct val="100000"/>
              </a:lnSpc>
              <a:spcBef>
                <a:spcPct val="0"/>
              </a:spcBef>
              <a:spcAft>
                <a:spcPct val="0"/>
              </a:spcAft>
              <a:buClrTx/>
              <a:buSzTx/>
              <a:buFontTx/>
              <a:buNone/>
              <a:tabLst/>
            </a:pPr>
            <a:r>
              <a:rPr lang="en-US" sz="1100" dirty="0" err="1">
                <a:latin typeface="+mn-lt"/>
              </a:rPr>
              <a:t>Javascript</a:t>
            </a:r>
            <a:br>
              <a:rPr lang="en-US" sz="1100" dirty="0">
                <a:latin typeface="+mn-lt"/>
              </a:rPr>
            </a:br>
            <a:r>
              <a:rPr lang="en-US" sz="1100" dirty="0">
                <a:latin typeface="+mn-lt"/>
              </a:rPr>
              <a:t>Bundle</a:t>
            </a:r>
            <a:endParaRPr kumimoji="0" lang="en-US" sz="1400" b="0" i="0" u="none" strike="noStrike" cap="none" normalizeH="0" baseline="0" dirty="0">
              <a:ln>
                <a:noFill/>
              </a:ln>
              <a:solidFill>
                <a:schemeClr val="tx1"/>
              </a:solidFill>
              <a:effectLst/>
              <a:latin typeface="+mn-lt"/>
              <a:ea typeface="ＭＳ Ｐゴシック" charset="0"/>
            </a:endParaRPr>
          </a:p>
        </p:txBody>
      </p:sp>
      <p:cxnSp>
        <p:nvCxnSpPr>
          <p:cNvPr id="19" name="Straight Connector 18">
            <a:extLst>
              <a:ext uri="{FF2B5EF4-FFF2-40B4-BE49-F238E27FC236}">
                <a16:creationId xmlns:a16="http://schemas.microsoft.com/office/drawing/2014/main" id="{40BC5D17-BD85-4144-C909-F87900EBF95A}"/>
              </a:ext>
            </a:extLst>
          </p:cNvPr>
          <p:cNvCxnSpPr>
            <a:cxnSpLocks/>
            <a:stCxn id="16" idx="3"/>
            <a:endCxn id="20" idx="1"/>
          </p:cNvCxnSpPr>
          <p:nvPr/>
        </p:nvCxnSpPr>
        <p:spPr bwMode="auto">
          <a:xfrm flipV="1">
            <a:off x="1690974" y="1508504"/>
            <a:ext cx="685827" cy="594814"/>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Rectangle 19">
            <a:extLst>
              <a:ext uri="{FF2B5EF4-FFF2-40B4-BE49-F238E27FC236}">
                <a16:creationId xmlns:a16="http://schemas.microsoft.com/office/drawing/2014/main" id="{FE875290-6717-AA20-252D-058B2B87F7D7}"/>
              </a:ext>
            </a:extLst>
          </p:cNvPr>
          <p:cNvSpPr/>
          <p:nvPr/>
        </p:nvSpPr>
        <p:spPr bwMode="auto">
          <a:xfrm>
            <a:off x="2376801" y="780606"/>
            <a:ext cx="2209800" cy="145579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Content Provider</a:t>
            </a:r>
          </a:p>
        </p:txBody>
      </p:sp>
      <p:sp>
        <p:nvSpPr>
          <p:cNvPr id="21" name="Rectangle 20">
            <a:extLst>
              <a:ext uri="{FF2B5EF4-FFF2-40B4-BE49-F238E27FC236}">
                <a16:creationId xmlns:a16="http://schemas.microsoft.com/office/drawing/2014/main" id="{C17A7B12-20ED-0932-4124-FF68A3E83B49}"/>
              </a:ext>
            </a:extLst>
          </p:cNvPr>
          <p:cNvSpPr/>
          <p:nvPr/>
        </p:nvSpPr>
        <p:spPr bwMode="auto">
          <a:xfrm>
            <a:off x="2646605" y="1716041"/>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Web Server</a:t>
            </a:r>
          </a:p>
        </p:txBody>
      </p:sp>
      <p:cxnSp>
        <p:nvCxnSpPr>
          <p:cNvPr id="22" name="Straight Connector 21">
            <a:extLst>
              <a:ext uri="{FF2B5EF4-FFF2-40B4-BE49-F238E27FC236}">
                <a16:creationId xmlns:a16="http://schemas.microsoft.com/office/drawing/2014/main" id="{D62A1FEA-A3C1-9B38-8FC3-D0DF2E692672}"/>
              </a:ext>
            </a:extLst>
          </p:cNvPr>
          <p:cNvCxnSpPr>
            <a:cxnSpLocks/>
            <a:stCxn id="43" idx="2"/>
            <a:endCxn id="48" idx="0"/>
          </p:cNvCxnSpPr>
          <p:nvPr/>
        </p:nvCxnSpPr>
        <p:spPr bwMode="auto">
          <a:xfrm>
            <a:off x="3060843" y="4127485"/>
            <a:ext cx="312193" cy="4"/>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5" name="Straight Connector 24">
            <a:extLst>
              <a:ext uri="{FF2B5EF4-FFF2-40B4-BE49-F238E27FC236}">
                <a16:creationId xmlns:a16="http://schemas.microsoft.com/office/drawing/2014/main" id="{316EF7E4-D780-B37D-1866-DEFC91C36A3D}"/>
              </a:ext>
            </a:extLst>
          </p:cNvPr>
          <p:cNvCxnSpPr>
            <a:cxnSpLocks/>
          </p:cNvCxnSpPr>
          <p:nvPr/>
        </p:nvCxnSpPr>
        <p:spPr bwMode="auto">
          <a:xfrm>
            <a:off x="6378650" y="3960746"/>
            <a:ext cx="0" cy="990601"/>
          </a:xfrm>
          <a:prstGeom prst="line">
            <a:avLst/>
          </a:prstGeom>
          <a:solidFill>
            <a:schemeClr val="accent1"/>
          </a:solidFill>
          <a:ln w="9525" cap="flat" cmpd="sng" algn="ctr">
            <a:solidFill>
              <a:schemeClr val="tx1"/>
            </a:solidFill>
            <a:prstDash val="solid"/>
            <a:round/>
            <a:headEnd type="triangle" w="med" len="med"/>
            <a:tailEnd type="triangl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8" name="Rectangle 3" descr="Rectangle: Click to edit Master text styles&#10;Second level&#10;Third level&#10;Fourth level&#10;Fifth level">
            <a:extLst>
              <a:ext uri="{FF2B5EF4-FFF2-40B4-BE49-F238E27FC236}">
                <a16:creationId xmlns:a16="http://schemas.microsoft.com/office/drawing/2014/main" id="{0EF8FBB6-4384-AD2F-B5A7-71E5868FA876}"/>
              </a:ext>
            </a:extLst>
          </p:cNvPr>
          <p:cNvSpPr txBox="1">
            <a:spLocks noChangeArrowheads="1"/>
          </p:cNvSpPr>
          <p:nvPr/>
        </p:nvSpPr>
        <p:spPr bwMode="auto">
          <a:xfrm>
            <a:off x="7117917" y="1047820"/>
            <a:ext cx="4716752" cy="49876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000" b="0" dirty="0"/>
              <a:t>For all practical purposes this is the current state of the web</a:t>
            </a:r>
          </a:p>
          <a:p>
            <a:pPr lvl="1">
              <a:lnSpc>
                <a:spcPct val="100000"/>
              </a:lnSpc>
            </a:pPr>
            <a:r>
              <a:rPr lang="en-US" sz="1550" b="0" dirty="0"/>
              <a:t>Web 1.0 was about delivering rich content</a:t>
            </a:r>
          </a:p>
          <a:p>
            <a:pPr lvl="1">
              <a:lnSpc>
                <a:spcPct val="100000"/>
              </a:lnSpc>
            </a:pPr>
            <a:r>
              <a:rPr lang="en-US" sz="1550" b="0" dirty="0"/>
              <a:t>Web 2.0 is about using the web architecture to do useful things</a:t>
            </a:r>
          </a:p>
          <a:p>
            <a:pPr>
              <a:lnSpc>
                <a:spcPct val="100000"/>
              </a:lnSpc>
            </a:pPr>
            <a:r>
              <a:rPr lang="en-US" sz="2000" b="0" dirty="0"/>
              <a:t>Architecture Pivots</a:t>
            </a:r>
          </a:p>
          <a:p>
            <a:pPr lvl="1">
              <a:lnSpc>
                <a:spcPct val="100000"/>
              </a:lnSpc>
            </a:pPr>
            <a:r>
              <a:rPr lang="en-US" sz="1550" b="0" dirty="0"/>
              <a:t>Application code delivered to client remotely – benefits, easy patching and updates</a:t>
            </a:r>
          </a:p>
          <a:p>
            <a:pPr lvl="1">
              <a:lnSpc>
                <a:spcPct val="100000"/>
              </a:lnSpc>
            </a:pPr>
            <a:r>
              <a:rPr lang="en-US" sz="1550" b="0" dirty="0"/>
              <a:t>Application runs locally on client – provides limitless scale </a:t>
            </a:r>
          </a:p>
          <a:p>
            <a:pPr lvl="1">
              <a:lnSpc>
                <a:spcPct val="100000"/>
              </a:lnSpc>
            </a:pPr>
            <a:r>
              <a:rPr lang="en-US" sz="1550" b="0" dirty="0"/>
              <a:t>Data and remote functions provided by APIs – numerous architectural innovations here as well (more to come on this topic)</a:t>
            </a:r>
          </a:p>
          <a:p>
            <a:pPr marL="514350" lvl="1" indent="0">
              <a:lnSpc>
                <a:spcPct val="100000"/>
              </a:lnSpc>
              <a:buNone/>
            </a:pPr>
            <a:endParaRPr lang="en-US" sz="1800" b="0" dirty="0"/>
          </a:p>
        </p:txBody>
      </p:sp>
      <p:sp>
        <p:nvSpPr>
          <p:cNvPr id="17" name="Rectangle 16">
            <a:extLst>
              <a:ext uri="{FF2B5EF4-FFF2-40B4-BE49-F238E27FC236}">
                <a16:creationId xmlns:a16="http://schemas.microsoft.com/office/drawing/2014/main" id="{78CBAD25-9BAF-EA0E-4837-A799AEC3A0C6}"/>
              </a:ext>
            </a:extLst>
          </p:cNvPr>
          <p:cNvSpPr/>
          <p:nvPr/>
        </p:nvSpPr>
        <p:spPr bwMode="auto">
          <a:xfrm>
            <a:off x="222975" y="1480914"/>
            <a:ext cx="1300910" cy="52972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err="1">
                <a:ln>
                  <a:noFill/>
                </a:ln>
                <a:effectLst/>
                <a:latin typeface="+mn-lt"/>
                <a:ea typeface="ＭＳ Ｐゴシック" charset="0"/>
              </a:rPr>
              <a:t>Javascript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Engine</a:t>
            </a:r>
          </a:p>
        </p:txBody>
      </p:sp>
      <p:sp>
        <p:nvSpPr>
          <p:cNvPr id="33" name="Can 32">
            <a:extLst>
              <a:ext uri="{FF2B5EF4-FFF2-40B4-BE49-F238E27FC236}">
                <a16:creationId xmlns:a16="http://schemas.microsoft.com/office/drawing/2014/main" id="{E367673A-9595-6089-147D-618B131849F8}"/>
              </a:ext>
            </a:extLst>
          </p:cNvPr>
          <p:cNvSpPr/>
          <p:nvPr/>
        </p:nvSpPr>
        <p:spPr bwMode="auto">
          <a:xfrm>
            <a:off x="5032060" y="796644"/>
            <a:ext cx="1371600" cy="1071390"/>
          </a:xfrm>
          <a:prstGeom prst="can">
            <a:avLst>
              <a:gd name="adj" fmla="val 16774"/>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mn-lt"/>
                <a:ea typeface="ＭＳ Ｐゴシック" charset="0"/>
              </a:rPr>
              <a:t>Cloud</a:t>
            </a:r>
            <a:br>
              <a:rPr kumimoji="0" lang="en-US" sz="1400" b="0" i="0" u="none" strike="noStrike" cap="none" normalizeH="0" baseline="0" dirty="0">
                <a:ln>
                  <a:noFill/>
                </a:ln>
                <a:solidFill>
                  <a:schemeClr val="tx1"/>
                </a:solidFill>
                <a:effectLst/>
                <a:latin typeface="+mn-lt"/>
                <a:ea typeface="ＭＳ Ｐゴシック" charset="0"/>
              </a:rPr>
            </a:br>
            <a:r>
              <a:rPr kumimoji="0" lang="en-US" sz="1400" b="0" i="0" u="none" strike="noStrike" cap="none" normalizeH="0" baseline="0" dirty="0">
                <a:ln>
                  <a:noFill/>
                </a:ln>
                <a:solidFill>
                  <a:schemeClr val="tx1"/>
                </a:solidFill>
                <a:effectLst/>
                <a:latin typeface="+mn-lt"/>
                <a:ea typeface="ＭＳ Ｐゴシック" charset="0"/>
              </a:rPr>
              <a:t>CDN</a:t>
            </a:r>
          </a:p>
          <a:p>
            <a:pPr marL="0" marR="0" indent="0" algn="ctr" defTabSz="914400" rtl="0" eaLnBrk="1" fontAlgn="base" latinLnBrk="0" hangingPunct="1">
              <a:lnSpc>
                <a:spcPct val="100000"/>
              </a:lnSpc>
              <a:spcBef>
                <a:spcPct val="0"/>
              </a:spcBef>
              <a:spcAft>
                <a:spcPct val="0"/>
              </a:spcAft>
              <a:buClrTx/>
              <a:buSzTx/>
              <a:buFontTx/>
              <a:buNone/>
              <a:tabLst/>
            </a:pPr>
            <a:r>
              <a:rPr lang="en-US" sz="1100" dirty="0" err="1">
                <a:latin typeface="+mn-lt"/>
              </a:rPr>
              <a:t>Javascript</a:t>
            </a:r>
            <a:br>
              <a:rPr lang="en-US" sz="1100" dirty="0">
                <a:latin typeface="+mn-lt"/>
              </a:rPr>
            </a:br>
            <a:r>
              <a:rPr lang="en-US" sz="1100" dirty="0">
                <a:latin typeface="+mn-lt"/>
              </a:rPr>
              <a:t>Bundle</a:t>
            </a:r>
            <a:endParaRPr kumimoji="0" lang="en-US" sz="1400" b="0" i="0" u="none" strike="noStrike" cap="none" normalizeH="0" baseline="0" dirty="0">
              <a:ln>
                <a:noFill/>
              </a:ln>
              <a:solidFill>
                <a:schemeClr val="tx1"/>
              </a:solidFill>
              <a:effectLst/>
              <a:latin typeface="+mn-lt"/>
              <a:ea typeface="ＭＳ Ｐゴシック" charset="0"/>
            </a:endParaRPr>
          </a:p>
        </p:txBody>
      </p:sp>
      <p:sp>
        <p:nvSpPr>
          <p:cNvPr id="35" name="Rectangle 34">
            <a:extLst>
              <a:ext uri="{FF2B5EF4-FFF2-40B4-BE49-F238E27FC236}">
                <a16:creationId xmlns:a16="http://schemas.microsoft.com/office/drawing/2014/main" id="{2D94A1E5-53AD-CA4A-47EE-C4DC5DAF2CC7}"/>
              </a:ext>
            </a:extLst>
          </p:cNvPr>
          <p:cNvSpPr/>
          <p:nvPr/>
        </p:nvSpPr>
        <p:spPr bwMode="auto">
          <a:xfrm>
            <a:off x="242207" y="2146149"/>
            <a:ext cx="1300910" cy="529728"/>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SPA</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Framework</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sp>
        <p:nvSpPr>
          <p:cNvPr id="36" name="Rectangle 35">
            <a:extLst>
              <a:ext uri="{FF2B5EF4-FFF2-40B4-BE49-F238E27FC236}">
                <a16:creationId xmlns:a16="http://schemas.microsoft.com/office/drawing/2014/main" id="{AC3DE476-F309-7243-9F83-BCBBA03FDB26}"/>
              </a:ext>
            </a:extLst>
          </p:cNvPr>
          <p:cNvSpPr/>
          <p:nvPr/>
        </p:nvSpPr>
        <p:spPr bwMode="auto">
          <a:xfrm>
            <a:off x="2646605" y="1193279"/>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Cloud</a:t>
            </a:r>
          </a:p>
        </p:txBody>
      </p:sp>
      <p:cxnSp>
        <p:nvCxnSpPr>
          <p:cNvPr id="38" name="Straight Connector 37">
            <a:extLst>
              <a:ext uri="{FF2B5EF4-FFF2-40B4-BE49-F238E27FC236}">
                <a16:creationId xmlns:a16="http://schemas.microsoft.com/office/drawing/2014/main" id="{0794F646-CE09-8100-D8E5-7F42632F7CA7}"/>
              </a:ext>
            </a:extLst>
          </p:cNvPr>
          <p:cNvCxnSpPr>
            <a:cxnSpLocks/>
            <a:stCxn id="36" idx="3"/>
            <a:endCxn id="33" idx="2"/>
          </p:cNvCxnSpPr>
          <p:nvPr/>
        </p:nvCxnSpPr>
        <p:spPr bwMode="auto">
          <a:xfrm flipV="1">
            <a:off x="4323005" y="1332339"/>
            <a:ext cx="709055" cy="6773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40" name="Straight Connector 39">
            <a:extLst>
              <a:ext uri="{FF2B5EF4-FFF2-40B4-BE49-F238E27FC236}">
                <a16:creationId xmlns:a16="http://schemas.microsoft.com/office/drawing/2014/main" id="{5A41C704-0068-A416-E887-FAD7FDA770CF}"/>
              </a:ext>
            </a:extLst>
          </p:cNvPr>
          <p:cNvCxnSpPr>
            <a:cxnSpLocks/>
            <a:stCxn id="21" idx="3"/>
            <a:endCxn id="18" idx="2"/>
          </p:cNvCxnSpPr>
          <p:nvPr/>
        </p:nvCxnSpPr>
        <p:spPr bwMode="auto">
          <a:xfrm>
            <a:off x="4323005" y="1922837"/>
            <a:ext cx="714257" cy="65409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3" name="Rectangle 42">
            <a:extLst>
              <a:ext uri="{FF2B5EF4-FFF2-40B4-BE49-F238E27FC236}">
                <a16:creationId xmlns:a16="http://schemas.microsoft.com/office/drawing/2014/main" id="{D5EDB9DF-7D28-46F5-A8BF-0CE0A85CA0B2}"/>
              </a:ext>
            </a:extLst>
          </p:cNvPr>
          <p:cNvSpPr/>
          <p:nvPr/>
        </p:nvSpPr>
        <p:spPr bwMode="auto">
          <a:xfrm rot="16200000">
            <a:off x="1086184" y="3942510"/>
            <a:ext cx="3579367" cy="369951"/>
          </a:xfrm>
          <a:prstGeom prst="rect">
            <a:avLst/>
          </a:prstGeom>
          <a:solidFill>
            <a:schemeClr val="tx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effectLst/>
                <a:latin typeface="+mn-lt"/>
                <a:ea typeface="ＭＳ Ｐゴシック" charset="0"/>
              </a:rPr>
              <a:t>Web Application Firewall</a:t>
            </a:r>
          </a:p>
        </p:txBody>
      </p:sp>
      <p:sp>
        <p:nvSpPr>
          <p:cNvPr id="48" name="Rectangle 47">
            <a:extLst>
              <a:ext uri="{FF2B5EF4-FFF2-40B4-BE49-F238E27FC236}">
                <a16:creationId xmlns:a16="http://schemas.microsoft.com/office/drawing/2014/main" id="{EC3E0B84-57B3-A143-C90D-DCEA8E0A5F55}"/>
              </a:ext>
            </a:extLst>
          </p:cNvPr>
          <p:cNvSpPr/>
          <p:nvPr/>
        </p:nvSpPr>
        <p:spPr bwMode="auto">
          <a:xfrm rot="16200000">
            <a:off x="1768325" y="3942514"/>
            <a:ext cx="3579373" cy="369951"/>
          </a:xfrm>
          <a:prstGeom prst="rect">
            <a:avLst/>
          </a:prstGeom>
          <a:solidFill>
            <a:schemeClr val="tx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effectLst/>
                <a:latin typeface="+mn-lt"/>
                <a:ea typeface="ＭＳ Ｐゴシック" charset="0"/>
              </a:rPr>
              <a:t>API Gateway</a:t>
            </a:r>
          </a:p>
        </p:txBody>
      </p:sp>
      <p:sp>
        <p:nvSpPr>
          <p:cNvPr id="51" name="Rectangle 50">
            <a:extLst>
              <a:ext uri="{FF2B5EF4-FFF2-40B4-BE49-F238E27FC236}">
                <a16:creationId xmlns:a16="http://schemas.microsoft.com/office/drawing/2014/main" id="{3A5F0462-5660-A2C7-239E-FC1052707749}"/>
              </a:ext>
            </a:extLst>
          </p:cNvPr>
          <p:cNvSpPr/>
          <p:nvPr/>
        </p:nvSpPr>
        <p:spPr bwMode="auto">
          <a:xfrm>
            <a:off x="4120493" y="3448152"/>
            <a:ext cx="2672511" cy="2301621"/>
          </a:xfrm>
          <a:prstGeom prst="rect">
            <a:avLst/>
          </a:prstGeom>
          <a:solidFill>
            <a:schemeClr val="tx2">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 Runtime</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(K8s, VM, Serverless)</a:t>
            </a:r>
          </a:p>
        </p:txBody>
      </p:sp>
      <p:sp>
        <p:nvSpPr>
          <p:cNvPr id="53" name="Rectangle 52">
            <a:extLst>
              <a:ext uri="{FF2B5EF4-FFF2-40B4-BE49-F238E27FC236}">
                <a16:creationId xmlns:a16="http://schemas.microsoft.com/office/drawing/2014/main" id="{32586566-5707-0088-A94B-2854079B9495}"/>
              </a:ext>
            </a:extLst>
          </p:cNvPr>
          <p:cNvSpPr/>
          <p:nvPr/>
        </p:nvSpPr>
        <p:spPr bwMode="auto">
          <a:xfrm>
            <a:off x="4378152" y="4171584"/>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4" name="Rectangle 53">
            <a:extLst>
              <a:ext uri="{FF2B5EF4-FFF2-40B4-BE49-F238E27FC236}">
                <a16:creationId xmlns:a16="http://schemas.microsoft.com/office/drawing/2014/main" id="{EF22E644-52BA-2E16-C78C-1C543C60E16D}"/>
              </a:ext>
            </a:extLst>
          </p:cNvPr>
          <p:cNvSpPr/>
          <p:nvPr/>
        </p:nvSpPr>
        <p:spPr bwMode="auto">
          <a:xfrm>
            <a:off x="5150270" y="4171584"/>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5" name="Rectangle 54">
            <a:extLst>
              <a:ext uri="{FF2B5EF4-FFF2-40B4-BE49-F238E27FC236}">
                <a16:creationId xmlns:a16="http://schemas.microsoft.com/office/drawing/2014/main" id="{AFDBD5E1-F9C3-412A-1CF1-8A2CACCE5B75}"/>
              </a:ext>
            </a:extLst>
          </p:cNvPr>
          <p:cNvSpPr/>
          <p:nvPr/>
        </p:nvSpPr>
        <p:spPr bwMode="auto">
          <a:xfrm>
            <a:off x="5908608" y="4171584"/>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6" name="Rectangle 55">
            <a:extLst>
              <a:ext uri="{FF2B5EF4-FFF2-40B4-BE49-F238E27FC236}">
                <a16:creationId xmlns:a16="http://schemas.microsoft.com/office/drawing/2014/main" id="{09E1E619-AD76-CB65-9A1B-8DEBF1DE2EDD}"/>
              </a:ext>
            </a:extLst>
          </p:cNvPr>
          <p:cNvSpPr/>
          <p:nvPr/>
        </p:nvSpPr>
        <p:spPr bwMode="auto">
          <a:xfrm>
            <a:off x="4378152" y="4658628"/>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7" name="Rectangle 56">
            <a:extLst>
              <a:ext uri="{FF2B5EF4-FFF2-40B4-BE49-F238E27FC236}">
                <a16:creationId xmlns:a16="http://schemas.microsoft.com/office/drawing/2014/main" id="{1BD36291-666B-0702-3CA0-480F1B0F8D4F}"/>
              </a:ext>
            </a:extLst>
          </p:cNvPr>
          <p:cNvSpPr/>
          <p:nvPr/>
        </p:nvSpPr>
        <p:spPr bwMode="auto">
          <a:xfrm>
            <a:off x="5150270" y="4658628"/>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8" name="Rectangle 57">
            <a:extLst>
              <a:ext uri="{FF2B5EF4-FFF2-40B4-BE49-F238E27FC236}">
                <a16:creationId xmlns:a16="http://schemas.microsoft.com/office/drawing/2014/main" id="{6AE831A1-3EA6-E1DB-80D9-D083368F4BA9}"/>
              </a:ext>
            </a:extLst>
          </p:cNvPr>
          <p:cNvSpPr/>
          <p:nvPr/>
        </p:nvSpPr>
        <p:spPr bwMode="auto">
          <a:xfrm>
            <a:off x="5908608" y="4658628"/>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59" name="Rectangle 58">
            <a:extLst>
              <a:ext uri="{FF2B5EF4-FFF2-40B4-BE49-F238E27FC236}">
                <a16:creationId xmlns:a16="http://schemas.microsoft.com/office/drawing/2014/main" id="{C72F9FA9-3552-26C8-3E23-C96CFFD1318E}"/>
              </a:ext>
            </a:extLst>
          </p:cNvPr>
          <p:cNvSpPr/>
          <p:nvPr/>
        </p:nvSpPr>
        <p:spPr bwMode="auto">
          <a:xfrm>
            <a:off x="4378152" y="5145672"/>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60" name="Rectangle 59">
            <a:extLst>
              <a:ext uri="{FF2B5EF4-FFF2-40B4-BE49-F238E27FC236}">
                <a16:creationId xmlns:a16="http://schemas.microsoft.com/office/drawing/2014/main" id="{12B47219-D74E-60FB-B63D-6FAC158350FE}"/>
              </a:ext>
            </a:extLst>
          </p:cNvPr>
          <p:cNvSpPr/>
          <p:nvPr/>
        </p:nvSpPr>
        <p:spPr bwMode="auto">
          <a:xfrm>
            <a:off x="5150270" y="5145672"/>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sp>
        <p:nvSpPr>
          <p:cNvPr id="61" name="Rectangle 60">
            <a:extLst>
              <a:ext uri="{FF2B5EF4-FFF2-40B4-BE49-F238E27FC236}">
                <a16:creationId xmlns:a16="http://schemas.microsoft.com/office/drawing/2014/main" id="{92038214-523F-994C-513E-B27668066BA8}"/>
              </a:ext>
            </a:extLst>
          </p:cNvPr>
          <p:cNvSpPr/>
          <p:nvPr/>
        </p:nvSpPr>
        <p:spPr bwMode="auto">
          <a:xfrm>
            <a:off x="5908608" y="5145672"/>
            <a:ext cx="653184" cy="414776"/>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API</a:t>
            </a:r>
          </a:p>
        </p:txBody>
      </p:sp>
      <p:cxnSp>
        <p:nvCxnSpPr>
          <p:cNvPr id="62" name="Straight Connector 61">
            <a:extLst>
              <a:ext uri="{FF2B5EF4-FFF2-40B4-BE49-F238E27FC236}">
                <a16:creationId xmlns:a16="http://schemas.microsoft.com/office/drawing/2014/main" id="{7FE40A54-86BC-B7E5-FC57-F8890CEC556D}"/>
              </a:ext>
            </a:extLst>
          </p:cNvPr>
          <p:cNvCxnSpPr>
            <a:cxnSpLocks/>
            <a:endCxn id="48" idx="2"/>
          </p:cNvCxnSpPr>
          <p:nvPr/>
        </p:nvCxnSpPr>
        <p:spPr bwMode="auto">
          <a:xfrm flipH="1">
            <a:off x="3742987" y="4127489"/>
            <a:ext cx="331121"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67" name="Straight Connector 66">
            <a:extLst>
              <a:ext uri="{FF2B5EF4-FFF2-40B4-BE49-F238E27FC236}">
                <a16:creationId xmlns:a16="http://schemas.microsoft.com/office/drawing/2014/main" id="{5859329D-0693-1B75-6A83-09749E80A667}"/>
              </a:ext>
            </a:extLst>
          </p:cNvPr>
          <p:cNvCxnSpPr>
            <a:cxnSpLocks/>
            <a:stCxn id="45" idx="3"/>
          </p:cNvCxnSpPr>
          <p:nvPr/>
        </p:nvCxnSpPr>
        <p:spPr bwMode="auto">
          <a:xfrm>
            <a:off x="1542093" y="3018684"/>
            <a:ext cx="1156015" cy="69402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45" name="Rectangle 44">
            <a:extLst>
              <a:ext uri="{FF2B5EF4-FFF2-40B4-BE49-F238E27FC236}">
                <a16:creationId xmlns:a16="http://schemas.microsoft.com/office/drawing/2014/main" id="{781B3F6D-9AAF-4473-4E1C-C4B5E60595B0}"/>
              </a:ext>
            </a:extLst>
          </p:cNvPr>
          <p:cNvSpPr/>
          <p:nvPr/>
        </p:nvSpPr>
        <p:spPr bwMode="auto">
          <a:xfrm>
            <a:off x="241183" y="2753820"/>
            <a:ext cx="1300910" cy="529728"/>
          </a:xfrm>
          <a:prstGeom prst="rect">
            <a:avLst/>
          </a:prstGeom>
          <a:solidFill>
            <a:schemeClr val="tx2">
              <a:lumMod val="60000"/>
              <a:lumOff val="4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effectLst/>
                <a:latin typeface="+mn-lt"/>
                <a:ea typeface="ＭＳ Ｐゴシック" charset="0"/>
              </a:rPr>
              <a:t>SPA</a:t>
            </a:r>
            <a:br>
              <a:rPr kumimoji="0" lang="en-US" sz="1400" i="0" u="none" strike="noStrike" cap="none" normalizeH="0" baseline="0" dirty="0">
                <a:ln>
                  <a:noFill/>
                </a:ln>
                <a:effectLst/>
                <a:latin typeface="+mn-lt"/>
                <a:ea typeface="ＭＳ Ｐゴシック" charset="0"/>
              </a:rPr>
            </a:br>
            <a:r>
              <a:rPr kumimoji="0" lang="en-US" sz="1400" i="0" u="none" strike="noStrike" cap="none" normalizeH="0" baseline="0" dirty="0">
                <a:ln>
                  <a:noFill/>
                </a:ln>
                <a:effectLst/>
                <a:latin typeface="+mn-lt"/>
                <a:ea typeface="ＭＳ Ｐゴシック" charset="0"/>
              </a:rPr>
              <a:t>Application</a:t>
            </a:r>
            <a:endParaRPr kumimoji="0" lang="en-US" sz="1400" i="0" u="none" strike="noStrike" cap="none" normalizeH="0" baseline="0" dirty="0">
              <a:ln>
                <a:noFill/>
              </a:ln>
              <a:effectLst/>
              <a:latin typeface="Courier" pitchFamily="2" charset="0"/>
              <a:ea typeface="ＭＳ Ｐゴシック" charset="0"/>
            </a:endParaRPr>
          </a:p>
        </p:txBody>
      </p:sp>
      <p:sp>
        <p:nvSpPr>
          <p:cNvPr id="63" name="Rectangle 62">
            <a:extLst>
              <a:ext uri="{FF2B5EF4-FFF2-40B4-BE49-F238E27FC236}">
                <a16:creationId xmlns:a16="http://schemas.microsoft.com/office/drawing/2014/main" id="{292F5746-07AF-8C23-D174-DA2E7493B5F9}"/>
              </a:ext>
            </a:extLst>
          </p:cNvPr>
          <p:cNvSpPr/>
          <p:nvPr/>
        </p:nvSpPr>
        <p:spPr bwMode="auto">
          <a:xfrm rot="16200000">
            <a:off x="1760441" y="4940220"/>
            <a:ext cx="943092" cy="529728"/>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MQTT</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Gateway</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cxnSp>
        <p:nvCxnSpPr>
          <p:cNvPr id="64" name="Straight Connector 63">
            <a:extLst>
              <a:ext uri="{FF2B5EF4-FFF2-40B4-BE49-F238E27FC236}">
                <a16:creationId xmlns:a16="http://schemas.microsoft.com/office/drawing/2014/main" id="{1CB00902-22B2-DAB4-F7F8-0DFB67A4CEBE}"/>
              </a:ext>
            </a:extLst>
          </p:cNvPr>
          <p:cNvCxnSpPr>
            <a:cxnSpLocks/>
            <a:stCxn id="63" idx="2"/>
          </p:cNvCxnSpPr>
          <p:nvPr/>
        </p:nvCxnSpPr>
        <p:spPr bwMode="auto">
          <a:xfrm flipV="1">
            <a:off x="2496851" y="5196118"/>
            <a:ext cx="194039" cy="896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66" name="Rectangle 65">
            <a:extLst>
              <a:ext uri="{FF2B5EF4-FFF2-40B4-BE49-F238E27FC236}">
                <a16:creationId xmlns:a16="http://schemas.microsoft.com/office/drawing/2014/main" id="{71EF1832-BB2B-132F-C4BD-C07F2747AF51}"/>
              </a:ext>
            </a:extLst>
          </p:cNvPr>
          <p:cNvSpPr/>
          <p:nvPr/>
        </p:nvSpPr>
        <p:spPr bwMode="auto">
          <a:xfrm>
            <a:off x="85086" y="3507476"/>
            <a:ext cx="1598671" cy="811431"/>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Mobile</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sp>
        <p:nvSpPr>
          <p:cNvPr id="68" name="Rectangle 67">
            <a:extLst>
              <a:ext uri="{FF2B5EF4-FFF2-40B4-BE49-F238E27FC236}">
                <a16:creationId xmlns:a16="http://schemas.microsoft.com/office/drawing/2014/main" id="{0FA4ED11-25B5-AD02-B396-4894EC16DC9C}"/>
              </a:ext>
            </a:extLst>
          </p:cNvPr>
          <p:cNvSpPr/>
          <p:nvPr/>
        </p:nvSpPr>
        <p:spPr bwMode="auto">
          <a:xfrm>
            <a:off x="173669" y="3800247"/>
            <a:ext cx="1435937"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Mobile App</a:t>
            </a:r>
          </a:p>
        </p:txBody>
      </p:sp>
      <p:sp>
        <p:nvSpPr>
          <p:cNvPr id="69" name="Rectangle 68">
            <a:extLst>
              <a:ext uri="{FF2B5EF4-FFF2-40B4-BE49-F238E27FC236}">
                <a16:creationId xmlns:a16="http://schemas.microsoft.com/office/drawing/2014/main" id="{ECE680A6-0BA0-C45B-F750-B4D47D78FB44}"/>
              </a:ext>
            </a:extLst>
          </p:cNvPr>
          <p:cNvSpPr/>
          <p:nvPr/>
        </p:nvSpPr>
        <p:spPr bwMode="auto">
          <a:xfrm>
            <a:off x="92303" y="4417060"/>
            <a:ext cx="1598671" cy="811431"/>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IoT Device</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sp>
        <p:nvSpPr>
          <p:cNvPr id="70" name="Rectangle 69">
            <a:extLst>
              <a:ext uri="{FF2B5EF4-FFF2-40B4-BE49-F238E27FC236}">
                <a16:creationId xmlns:a16="http://schemas.microsoft.com/office/drawing/2014/main" id="{FC39483E-0B6F-1634-0053-86E8E4161F14}"/>
              </a:ext>
            </a:extLst>
          </p:cNvPr>
          <p:cNvSpPr/>
          <p:nvPr/>
        </p:nvSpPr>
        <p:spPr bwMode="auto">
          <a:xfrm>
            <a:off x="147044" y="4696809"/>
            <a:ext cx="1435937" cy="4147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IoT App</a:t>
            </a:r>
          </a:p>
        </p:txBody>
      </p:sp>
      <p:sp>
        <p:nvSpPr>
          <p:cNvPr id="71" name="Rectangle 70">
            <a:extLst>
              <a:ext uri="{FF2B5EF4-FFF2-40B4-BE49-F238E27FC236}">
                <a16:creationId xmlns:a16="http://schemas.microsoft.com/office/drawing/2014/main" id="{12005102-1F73-BF5B-C81B-08C4F50373E3}"/>
              </a:ext>
            </a:extLst>
          </p:cNvPr>
          <p:cNvSpPr/>
          <p:nvPr/>
        </p:nvSpPr>
        <p:spPr bwMode="auto">
          <a:xfrm>
            <a:off x="85086" y="5484909"/>
            <a:ext cx="945807" cy="529728"/>
          </a:xfrm>
          <a:prstGeom prst="rect">
            <a:avLst/>
          </a:prstGeom>
          <a:solidFill>
            <a:srgbClr val="00206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IoT </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Gateway</a:t>
            </a:r>
            <a:endParaRPr kumimoji="0" lang="en-US" sz="1400" i="0" u="none" strike="noStrike" cap="none" normalizeH="0" baseline="0" dirty="0">
              <a:ln>
                <a:noFill/>
              </a:ln>
              <a:solidFill>
                <a:srgbClr val="FFFF00"/>
              </a:solidFill>
              <a:effectLst/>
              <a:latin typeface="Courier" pitchFamily="2" charset="0"/>
              <a:ea typeface="ＭＳ Ｐゴシック" charset="0"/>
            </a:endParaRPr>
          </a:p>
        </p:txBody>
      </p:sp>
      <p:sp>
        <p:nvSpPr>
          <p:cNvPr id="73" name="TextBox 72">
            <a:extLst>
              <a:ext uri="{FF2B5EF4-FFF2-40B4-BE49-F238E27FC236}">
                <a16:creationId xmlns:a16="http://schemas.microsoft.com/office/drawing/2014/main" id="{22929F63-CD52-E905-23E5-456803CF2279}"/>
              </a:ext>
            </a:extLst>
          </p:cNvPr>
          <p:cNvSpPr txBox="1"/>
          <p:nvPr/>
        </p:nvSpPr>
        <p:spPr>
          <a:xfrm>
            <a:off x="492763" y="5241284"/>
            <a:ext cx="979755" cy="230832"/>
          </a:xfrm>
          <a:prstGeom prst="rect">
            <a:avLst/>
          </a:prstGeom>
          <a:noFill/>
        </p:spPr>
        <p:txBody>
          <a:bodyPr wrap="none" rtlCol="0">
            <a:spAutoFit/>
          </a:bodyPr>
          <a:lstStyle/>
          <a:p>
            <a:r>
              <a:rPr lang="en-US" sz="1000" dirty="0">
                <a:latin typeface="+mn-lt"/>
              </a:rPr>
              <a:t>Low Power</a:t>
            </a:r>
          </a:p>
        </p:txBody>
      </p:sp>
      <p:cxnSp>
        <p:nvCxnSpPr>
          <p:cNvPr id="74" name="Straight Connector 73">
            <a:extLst>
              <a:ext uri="{FF2B5EF4-FFF2-40B4-BE49-F238E27FC236}">
                <a16:creationId xmlns:a16="http://schemas.microsoft.com/office/drawing/2014/main" id="{DDBD589F-BFDD-201F-7AF5-EAFB10090C08}"/>
              </a:ext>
            </a:extLst>
          </p:cNvPr>
          <p:cNvCxnSpPr>
            <a:cxnSpLocks/>
          </p:cNvCxnSpPr>
          <p:nvPr/>
        </p:nvCxnSpPr>
        <p:spPr bwMode="auto">
          <a:xfrm>
            <a:off x="396607" y="5241284"/>
            <a:ext cx="0" cy="26726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7" name="Straight Connector 76">
            <a:extLst>
              <a:ext uri="{FF2B5EF4-FFF2-40B4-BE49-F238E27FC236}">
                <a16:creationId xmlns:a16="http://schemas.microsoft.com/office/drawing/2014/main" id="{08D15093-D7A8-5CEE-49EA-5267E5FFF7BD}"/>
              </a:ext>
            </a:extLst>
          </p:cNvPr>
          <p:cNvCxnSpPr>
            <a:cxnSpLocks/>
            <a:endCxn id="63" idx="0"/>
          </p:cNvCxnSpPr>
          <p:nvPr/>
        </p:nvCxnSpPr>
        <p:spPr bwMode="auto">
          <a:xfrm>
            <a:off x="1701915" y="4974634"/>
            <a:ext cx="265208" cy="23045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83" name="Straight Connector 82">
            <a:extLst>
              <a:ext uri="{FF2B5EF4-FFF2-40B4-BE49-F238E27FC236}">
                <a16:creationId xmlns:a16="http://schemas.microsoft.com/office/drawing/2014/main" id="{10E29E18-851C-6B9F-2118-F0DEF01B4D68}"/>
              </a:ext>
            </a:extLst>
          </p:cNvPr>
          <p:cNvCxnSpPr>
            <a:cxnSpLocks/>
            <a:endCxn id="71" idx="3"/>
          </p:cNvCxnSpPr>
          <p:nvPr/>
        </p:nvCxnSpPr>
        <p:spPr bwMode="auto">
          <a:xfrm flipH="1">
            <a:off x="1030893" y="5749773"/>
            <a:ext cx="1667215"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87" name="Straight Connector 86">
            <a:extLst>
              <a:ext uri="{FF2B5EF4-FFF2-40B4-BE49-F238E27FC236}">
                <a16:creationId xmlns:a16="http://schemas.microsoft.com/office/drawing/2014/main" id="{24F91359-E13E-082E-FEA7-1EEED550A433}"/>
              </a:ext>
            </a:extLst>
          </p:cNvPr>
          <p:cNvCxnSpPr>
            <a:cxnSpLocks/>
            <a:stCxn id="66" idx="3"/>
            <a:endCxn id="43" idx="0"/>
          </p:cNvCxnSpPr>
          <p:nvPr/>
        </p:nvCxnSpPr>
        <p:spPr bwMode="auto">
          <a:xfrm>
            <a:off x="1683757" y="3913192"/>
            <a:ext cx="1007135" cy="214293"/>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pic>
        <p:nvPicPr>
          <p:cNvPr id="21506" name="Picture 2" descr="Image result for ios logo">
            <a:extLst>
              <a:ext uri="{FF2B5EF4-FFF2-40B4-BE49-F238E27FC236}">
                <a16:creationId xmlns:a16="http://schemas.microsoft.com/office/drawing/2014/main" id="{6A863A9A-2073-1BE4-0776-DBD2DE96DA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5386" y="6115010"/>
            <a:ext cx="451405" cy="451405"/>
          </a:xfrm>
          <a:prstGeom prst="rect">
            <a:avLst/>
          </a:prstGeom>
          <a:noFill/>
          <a:extLst>
            <a:ext uri="{909E8E84-426E-40DD-AFC4-6F175D3DCCD1}">
              <a14:hiddenFill xmlns:a14="http://schemas.microsoft.com/office/drawing/2010/main">
                <a:solidFill>
                  <a:srgbClr val="FFFFFF"/>
                </a:solidFill>
              </a14:hiddenFill>
            </a:ext>
          </a:extLst>
        </p:spPr>
      </p:pic>
      <p:pic>
        <p:nvPicPr>
          <p:cNvPr id="21508" name="Picture 4" descr="Image result for android logo">
            <a:extLst>
              <a:ext uri="{FF2B5EF4-FFF2-40B4-BE49-F238E27FC236}">
                <a16:creationId xmlns:a16="http://schemas.microsoft.com/office/drawing/2014/main" id="{6913216A-FC3D-C95C-D5D7-003C912FD8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2836" y="6063455"/>
            <a:ext cx="525053" cy="616576"/>
          </a:xfrm>
          <a:prstGeom prst="rect">
            <a:avLst/>
          </a:prstGeom>
          <a:noFill/>
          <a:extLst>
            <a:ext uri="{909E8E84-426E-40DD-AFC4-6F175D3DCCD1}">
              <a14:hiddenFill xmlns:a14="http://schemas.microsoft.com/office/drawing/2010/main">
                <a:solidFill>
                  <a:srgbClr val="FFFFFF"/>
                </a:solidFill>
              </a14:hiddenFill>
            </a:ext>
          </a:extLst>
        </p:spPr>
      </p:pic>
      <p:pic>
        <p:nvPicPr>
          <p:cNvPr id="21510" name="Picture 6" descr="Image result for react logo">
            <a:extLst>
              <a:ext uri="{FF2B5EF4-FFF2-40B4-BE49-F238E27FC236}">
                <a16:creationId xmlns:a16="http://schemas.microsoft.com/office/drawing/2014/main" id="{17ADFEA9-4A75-D4EA-61C2-5F818290F3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54606" y="6133105"/>
            <a:ext cx="594259" cy="516391"/>
          </a:xfrm>
          <a:prstGeom prst="rect">
            <a:avLst/>
          </a:prstGeom>
          <a:noFill/>
          <a:extLst>
            <a:ext uri="{909E8E84-426E-40DD-AFC4-6F175D3DCCD1}">
              <a14:hiddenFill xmlns:a14="http://schemas.microsoft.com/office/drawing/2010/main">
                <a:solidFill>
                  <a:srgbClr val="FFFFFF"/>
                </a:solidFill>
              </a14:hiddenFill>
            </a:ext>
          </a:extLst>
        </p:spPr>
      </p:pic>
      <p:pic>
        <p:nvPicPr>
          <p:cNvPr id="21512" name="Picture 8" descr="Image result for angular logo">
            <a:extLst>
              <a:ext uri="{FF2B5EF4-FFF2-40B4-BE49-F238E27FC236}">
                <a16:creationId xmlns:a16="http://schemas.microsoft.com/office/drawing/2014/main" id="{14B30B83-98E6-635B-6351-100B41C0020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9756" y="6131890"/>
            <a:ext cx="518851" cy="548141"/>
          </a:xfrm>
          <a:prstGeom prst="rect">
            <a:avLst/>
          </a:prstGeom>
          <a:noFill/>
          <a:extLst>
            <a:ext uri="{909E8E84-426E-40DD-AFC4-6F175D3DCCD1}">
              <a14:hiddenFill xmlns:a14="http://schemas.microsoft.com/office/drawing/2010/main">
                <a:solidFill>
                  <a:srgbClr val="FFFFFF"/>
                </a:solidFill>
              </a14:hiddenFill>
            </a:ext>
          </a:extLst>
        </p:spPr>
      </p:pic>
      <p:pic>
        <p:nvPicPr>
          <p:cNvPr id="21514" name="Picture 10" descr="Image result for vue logo">
            <a:extLst>
              <a:ext uri="{FF2B5EF4-FFF2-40B4-BE49-F238E27FC236}">
                <a16:creationId xmlns:a16="http://schemas.microsoft.com/office/drawing/2014/main" id="{3C625348-592C-D422-E945-AB9541BEDAF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80155" y="6081042"/>
            <a:ext cx="633192" cy="550222"/>
          </a:xfrm>
          <a:prstGeom prst="rect">
            <a:avLst/>
          </a:prstGeom>
          <a:noFill/>
          <a:extLst>
            <a:ext uri="{909E8E84-426E-40DD-AFC4-6F175D3DCCD1}">
              <a14:hiddenFill xmlns:a14="http://schemas.microsoft.com/office/drawing/2010/main">
                <a:solidFill>
                  <a:srgbClr val="FFFFFF"/>
                </a:solidFill>
              </a14:hiddenFill>
            </a:ext>
          </a:extLst>
        </p:spPr>
      </p:pic>
      <p:cxnSp>
        <p:nvCxnSpPr>
          <p:cNvPr id="104" name="Straight Connector 103">
            <a:extLst>
              <a:ext uri="{FF2B5EF4-FFF2-40B4-BE49-F238E27FC236}">
                <a16:creationId xmlns:a16="http://schemas.microsoft.com/office/drawing/2014/main" id="{60479C21-C752-BC4E-9B7C-4977F6A99216}"/>
              </a:ext>
            </a:extLst>
          </p:cNvPr>
          <p:cNvCxnSpPr>
            <a:cxnSpLocks/>
          </p:cNvCxnSpPr>
          <p:nvPr/>
        </p:nvCxnSpPr>
        <p:spPr bwMode="auto">
          <a:xfrm flipV="1">
            <a:off x="1698189" y="4553249"/>
            <a:ext cx="999919" cy="6609"/>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149504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44</a:t>
            </a:fld>
            <a:endParaRPr lang="en-US" dirty="0"/>
          </a:p>
        </p:txBody>
      </p:sp>
      <p:sp>
        <p:nvSpPr>
          <p:cNvPr id="470018" name="Rectangle 2"/>
          <p:cNvSpPr>
            <a:spLocks noGrp="1" noChangeArrowheads="1"/>
          </p:cNvSpPr>
          <p:nvPr>
            <p:ph type="title"/>
          </p:nvPr>
        </p:nvSpPr>
        <p:spPr>
          <a:xfrm>
            <a:off x="557989" y="44431"/>
            <a:ext cx="10936077" cy="698948"/>
          </a:xfrm>
        </p:spPr>
        <p:txBody>
          <a:bodyPr/>
          <a:lstStyle/>
          <a:p>
            <a:r>
              <a:rPr lang="en-US" dirty="0"/>
              <a:t>Single Page Application Architecture - SPA</a:t>
            </a:r>
          </a:p>
        </p:txBody>
      </p:sp>
      <p:sp>
        <p:nvSpPr>
          <p:cNvPr id="16" name="Rectangle 15">
            <a:extLst>
              <a:ext uri="{FF2B5EF4-FFF2-40B4-BE49-F238E27FC236}">
                <a16:creationId xmlns:a16="http://schemas.microsoft.com/office/drawing/2014/main" id="{84FA9932-8E15-4BEF-77C5-6BD31003A012}"/>
              </a:ext>
            </a:extLst>
          </p:cNvPr>
          <p:cNvSpPr/>
          <p:nvPr/>
        </p:nvSpPr>
        <p:spPr bwMode="auto">
          <a:xfrm>
            <a:off x="182275" y="1193723"/>
            <a:ext cx="2023895" cy="4597477"/>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Web </a:t>
            </a:r>
          </a:p>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Browser</a:t>
            </a:r>
          </a:p>
        </p:txBody>
      </p:sp>
      <p:sp>
        <p:nvSpPr>
          <p:cNvPr id="17" name="Rectangle 16">
            <a:extLst>
              <a:ext uri="{FF2B5EF4-FFF2-40B4-BE49-F238E27FC236}">
                <a16:creationId xmlns:a16="http://schemas.microsoft.com/office/drawing/2014/main" id="{78CBAD25-9BAF-EA0E-4837-A799AEC3A0C6}"/>
              </a:ext>
            </a:extLst>
          </p:cNvPr>
          <p:cNvSpPr/>
          <p:nvPr/>
        </p:nvSpPr>
        <p:spPr bwMode="auto">
          <a:xfrm>
            <a:off x="331155" y="5064485"/>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err="1">
                <a:ln>
                  <a:noFill/>
                </a:ln>
                <a:effectLst/>
                <a:latin typeface="+mn-lt"/>
                <a:ea typeface="ＭＳ Ｐゴシック" charset="0"/>
              </a:rPr>
              <a:t>Javascript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Engine</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65" name="Rectangle 64">
            <a:extLst>
              <a:ext uri="{FF2B5EF4-FFF2-40B4-BE49-F238E27FC236}">
                <a16:creationId xmlns:a16="http://schemas.microsoft.com/office/drawing/2014/main" id="{77240560-E8F1-6607-8AAF-44871EFB5B61}"/>
              </a:ext>
            </a:extLst>
          </p:cNvPr>
          <p:cNvSpPr/>
          <p:nvPr/>
        </p:nvSpPr>
        <p:spPr bwMode="auto">
          <a:xfrm>
            <a:off x="331156" y="1858453"/>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Networking</a:t>
            </a:r>
          </a:p>
        </p:txBody>
      </p:sp>
      <p:sp>
        <p:nvSpPr>
          <p:cNvPr id="72" name="Rectangle 71">
            <a:extLst>
              <a:ext uri="{FF2B5EF4-FFF2-40B4-BE49-F238E27FC236}">
                <a16:creationId xmlns:a16="http://schemas.microsoft.com/office/drawing/2014/main" id="{32F08871-85A7-1C8A-ADD6-E98AA56345D8}"/>
              </a:ext>
            </a:extLst>
          </p:cNvPr>
          <p:cNvSpPr/>
          <p:nvPr/>
        </p:nvSpPr>
        <p:spPr bwMode="auto">
          <a:xfrm>
            <a:off x="312947" y="2494906"/>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Security</a:t>
            </a:r>
          </a:p>
        </p:txBody>
      </p:sp>
      <p:sp>
        <p:nvSpPr>
          <p:cNvPr id="75" name="Rectangle 74">
            <a:extLst>
              <a:ext uri="{FF2B5EF4-FFF2-40B4-BE49-F238E27FC236}">
                <a16:creationId xmlns:a16="http://schemas.microsoft.com/office/drawing/2014/main" id="{A395AEB2-A313-CBC6-7E7F-1D14444B9117}"/>
              </a:ext>
            </a:extLst>
          </p:cNvPr>
          <p:cNvSpPr/>
          <p:nvPr/>
        </p:nvSpPr>
        <p:spPr bwMode="auto">
          <a:xfrm>
            <a:off x="331156" y="3134731"/>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Layout </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Engine</a:t>
            </a:r>
          </a:p>
        </p:txBody>
      </p:sp>
      <p:sp>
        <p:nvSpPr>
          <p:cNvPr id="76" name="Rectangle 75">
            <a:extLst>
              <a:ext uri="{FF2B5EF4-FFF2-40B4-BE49-F238E27FC236}">
                <a16:creationId xmlns:a16="http://schemas.microsoft.com/office/drawing/2014/main" id="{D7763DBE-064D-476C-EAB4-3B8680FAB69D}"/>
              </a:ext>
            </a:extLst>
          </p:cNvPr>
          <p:cNvSpPr/>
          <p:nvPr/>
        </p:nvSpPr>
        <p:spPr bwMode="auto">
          <a:xfrm>
            <a:off x="312945" y="3796089"/>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Styling</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Engine</a:t>
            </a:r>
          </a:p>
        </p:txBody>
      </p:sp>
      <p:sp>
        <p:nvSpPr>
          <p:cNvPr id="78" name="Rectangle 77">
            <a:extLst>
              <a:ext uri="{FF2B5EF4-FFF2-40B4-BE49-F238E27FC236}">
                <a16:creationId xmlns:a16="http://schemas.microsoft.com/office/drawing/2014/main" id="{2299FFB5-F713-4F81-4535-C2264D00F38D}"/>
              </a:ext>
            </a:extLst>
          </p:cNvPr>
          <p:cNvSpPr/>
          <p:nvPr/>
        </p:nvSpPr>
        <p:spPr bwMode="auto">
          <a:xfrm>
            <a:off x="312945" y="4435914"/>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Local Storage</a:t>
            </a:r>
            <a:endParaRPr kumimoji="0" lang="en-US" sz="1600" i="0" u="none" strike="noStrike" cap="none" normalizeH="0" baseline="0" dirty="0">
              <a:ln>
                <a:noFill/>
              </a:ln>
              <a:effectLst/>
              <a:latin typeface="+mn-lt"/>
              <a:ea typeface="ＭＳ Ｐゴシック" charset="0"/>
            </a:endParaRPr>
          </a:p>
        </p:txBody>
      </p:sp>
      <p:sp>
        <p:nvSpPr>
          <p:cNvPr id="79" name="Rectangle 78">
            <a:extLst>
              <a:ext uri="{FF2B5EF4-FFF2-40B4-BE49-F238E27FC236}">
                <a16:creationId xmlns:a16="http://schemas.microsoft.com/office/drawing/2014/main" id="{124C162D-E89D-6E4E-7611-443E822F47CB}"/>
              </a:ext>
            </a:extLst>
          </p:cNvPr>
          <p:cNvSpPr/>
          <p:nvPr/>
        </p:nvSpPr>
        <p:spPr bwMode="auto">
          <a:xfrm>
            <a:off x="2826474" y="1182760"/>
            <a:ext cx="4986756" cy="3508906"/>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Web Page</a:t>
            </a:r>
          </a:p>
        </p:txBody>
      </p:sp>
      <p:sp>
        <p:nvSpPr>
          <p:cNvPr id="80" name="Rectangle 79">
            <a:extLst>
              <a:ext uri="{FF2B5EF4-FFF2-40B4-BE49-F238E27FC236}">
                <a16:creationId xmlns:a16="http://schemas.microsoft.com/office/drawing/2014/main" id="{12F5337A-7F85-0AF5-EDFD-0959F0C70713}"/>
              </a:ext>
            </a:extLst>
          </p:cNvPr>
          <p:cNvSpPr/>
          <p:nvPr/>
        </p:nvSpPr>
        <p:spPr bwMode="auto">
          <a:xfrm>
            <a:off x="2989942" y="1847490"/>
            <a:ext cx="4667972"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Page Component</a:t>
            </a:r>
          </a:p>
        </p:txBody>
      </p:sp>
      <p:sp>
        <p:nvSpPr>
          <p:cNvPr id="81" name="Rectangle 80">
            <a:extLst>
              <a:ext uri="{FF2B5EF4-FFF2-40B4-BE49-F238E27FC236}">
                <a16:creationId xmlns:a16="http://schemas.microsoft.com/office/drawing/2014/main" id="{C595F2FC-36B2-C176-596A-A391FDB1A51A}"/>
              </a:ext>
            </a:extLst>
          </p:cNvPr>
          <p:cNvSpPr/>
          <p:nvPr/>
        </p:nvSpPr>
        <p:spPr bwMode="auto">
          <a:xfrm>
            <a:off x="2989941" y="2512221"/>
            <a:ext cx="2186029"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Children</a:t>
            </a:r>
          </a:p>
        </p:txBody>
      </p:sp>
      <p:sp>
        <p:nvSpPr>
          <p:cNvPr id="82" name="Rectangle 81">
            <a:extLst>
              <a:ext uri="{FF2B5EF4-FFF2-40B4-BE49-F238E27FC236}">
                <a16:creationId xmlns:a16="http://schemas.microsoft.com/office/drawing/2014/main" id="{3B010F25-0B39-5D55-8277-A03AEE42213D}"/>
              </a:ext>
            </a:extLst>
          </p:cNvPr>
          <p:cNvSpPr/>
          <p:nvPr/>
        </p:nvSpPr>
        <p:spPr bwMode="auto">
          <a:xfrm>
            <a:off x="5471885" y="2512221"/>
            <a:ext cx="2186029"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Children</a:t>
            </a:r>
          </a:p>
        </p:txBody>
      </p:sp>
      <p:sp>
        <p:nvSpPr>
          <p:cNvPr id="84" name="Rectangle 83">
            <a:extLst>
              <a:ext uri="{FF2B5EF4-FFF2-40B4-BE49-F238E27FC236}">
                <a16:creationId xmlns:a16="http://schemas.microsoft.com/office/drawing/2014/main" id="{D8E92F90-17C3-C4AE-2175-4070BE0A7FCC}"/>
              </a:ext>
            </a:extLst>
          </p:cNvPr>
          <p:cNvSpPr/>
          <p:nvPr/>
        </p:nvSpPr>
        <p:spPr bwMode="auto">
          <a:xfrm>
            <a:off x="2989942" y="3255398"/>
            <a:ext cx="81280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Child</a:t>
            </a:r>
          </a:p>
        </p:txBody>
      </p:sp>
      <p:sp>
        <p:nvSpPr>
          <p:cNvPr id="85" name="Rectangle 84">
            <a:extLst>
              <a:ext uri="{FF2B5EF4-FFF2-40B4-BE49-F238E27FC236}">
                <a16:creationId xmlns:a16="http://schemas.microsoft.com/office/drawing/2014/main" id="{31236C4D-9A3B-1036-CBDD-C9988E7DF1B3}"/>
              </a:ext>
            </a:extLst>
          </p:cNvPr>
          <p:cNvSpPr/>
          <p:nvPr/>
        </p:nvSpPr>
        <p:spPr bwMode="auto">
          <a:xfrm>
            <a:off x="3955142" y="3255398"/>
            <a:ext cx="81280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Child</a:t>
            </a:r>
          </a:p>
        </p:txBody>
      </p:sp>
      <p:sp>
        <p:nvSpPr>
          <p:cNvPr id="86" name="Rectangle 85">
            <a:extLst>
              <a:ext uri="{FF2B5EF4-FFF2-40B4-BE49-F238E27FC236}">
                <a16:creationId xmlns:a16="http://schemas.microsoft.com/office/drawing/2014/main" id="{E469DCA3-BD64-65C5-D3C2-CF7CB36CBA16}"/>
              </a:ext>
            </a:extLst>
          </p:cNvPr>
          <p:cNvSpPr/>
          <p:nvPr/>
        </p:nvSpPr>
        <p:spPr bwMode="auto">
          <a:xfrm>
            <a:off x="4920342" y="3255398"/>
            <a:ext cx="81280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Child</a:t>
            </a:r>
          </a:p>
        </p:txBody>
      </p:sp>
      <p:sp>
        <p:nvSpPr>
          <p:cNvPr id="88" name="Rectangle 87">
            <a:extLst>
              <a:ext uri="{FF2B5EF4-FFF2-40B4-BE49-F238E27FC236}">
                <a16:creationId xmlns:a16="http://schemas.microsoft.com/office/drawing/2014/main" id="{4EE4DF90-E1A4-9BAF-808D-59FCEF1DC93A}"/>
              </a:ext>
            </a:extLst>
          </p:cNvPr>
          <p:cNvSpPr/>
          <p:nvPr/>
        </p:nvSpPr>
        <p:spPr bwMode="auto">
          <a:xfrm>
            <a:off x="5885542" y="3255398"/>
            <a:ext cx="81280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Child</a:t>
            </a:r>
          </a:p>
        </p:txBody>
      </p:sp>
      <p:sp>
        <p:nvSpPr>
          <p:cNvPr id="89" name="Rectangle 88">
            <a:extLst>
              <a:ext uri="{FF2B5EF4-FFF2-40B4-BE49-F238E27FC236}">
                <a16:creationId xmlns:a16="http://schemas.microsoft.com/office/drawing/2014/main" id="{0F303B59-E1B7-16AA-C9B7-6A4B59F9613D}"/>
              </a:ext>
            </a:extLst>
          </p:cNvPr>
          <p:cNvSpPr/>
          <p:nvPr/>
        </p:nvSpPr>
        <p:spPr bwMode="auto">
          <a:xfrm>
            <a:off x="6850742" y="3255398"/>
            <a:ext cx="81280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Child</a:t>
            </a:r>
          </a:p>
        </p:txBody>
      </p:sp>
      <p:sp>
        <p:nvSpPr>
          <p:cNvPr id="90" name="Rectangle 89">
            <a:extLst>
              <a:ext uri="{FF2B5EF4-FFF2-40B4-BE49-F238E27FC236}">
                <a16:creationId xmlns:a16="http://schemas.microsoft.com/office/drawing/2014/main" id="{E1BF3E34-EC81-E731-578B-D7D1E89CB6D0}"/>
              </a:ext>
            </a:extLst>
          </p:cNvPr>
          <p:cNvSpPr/>
          <p:nvPr/>
        </p:nvSpPr>
        <p:spPr bwMode="auto">
          <a:xfrm>
            <a:off x="2989941" y="3998575"/>
            <a:ext cx="43543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a:t>
            </a:r>
          </a:p>
        </p:txBody>
      </p:sp>
      <p:sp>
        <p:nvSpPr>
          <p:cNvPr id="91" name="Rectangle 90">
            <a:extLst>
              <a:ext uri="{FF2B5EF4-FFF2-40B4-BE49-F238E27FC236}">
                <a16:creationId xmlns:a16="http://schemas.microsoft.com/office/drawing/2014/main" id="{837452CE-561F-DB13-7A19-2115D1B1EEED}"/>
              </a:ext>
            </a:extLst>
          </p:cNvPr>
          <p:cNvSpPr/>
          <p:nvPr/>
        </p:nvSpPr>
        <p:spPr bwMode="auto">
          <a:xfrm>
            <a:off x="3519712" y="3998575"/>
            <a:ext cx="43543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a:t>
            </a:r>
          </a:p>
        </p:txBody>
      </p:sp>
      <p:sp>
        <p:nvSpPr>
          <p:cNvPr id="92" name="Rectangle 91">
            <a:extLst>
              <a:ext uri="{FF2B5EF4-FFF2-40B4-BE49-F238E27FC236}">
                <a16:creationId xmlns:a16="http://schemas.microsoft.com/office/drawing/2014/main" id="{2BE722E0-99C6-2BE2-E08C-9E9004464A94}"/>
              </a:ext>
            </a:extLst>
          </p:cNvPr>
          <p:cNvSpPr/>
          <p:nvPr/>
        </p:nvSpPr>
        <p:spPr bwMode="auto">
          <a:xfrm>
            <a:off x="4049483" y="3998575"/>
            <a:ext cx="43543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a:t>
            </a:r>
          </a:p>
        </p:txBody>
      </p:sp>
      <p:sp>
        <p:nvSpPr>
          <p:cNvPr id="93" name="Rectangle 92">
            <a:extLst>
              <a:ext uri="{FF2B5EF4-FFF2-40B4-BE49-F238E27FC236}">
                <a16:creationId xmlns:a16="http://schemas.microsoft.com/office/drawing/2014/main" id="{236649D4-9BF2-792A-0C48-1A7F0338046D}"/>
              </a:ext>
            </a:extLst>
          </p:cNvPr>
          <p:cNvSpPr/>
          <p:nvPr/>
        </p:nvSpPr>
        <p:spPr bwMode="auto">
          <a:xfrm>
            <a:off x="4579254" y="3998575"/>
            <a:ext cx="43543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a:t>
            </a:r>
          </a:p>
        </p:txBody>
      </p:sp>
      <p:sp>
        <p:nvSpPr>
          <p:cNvPr id="94" name="Rectangle 93">
            <a:extLst>
              <a:ext uri="{FF2B5EF4-FFF2-40B4-BE49-F238E27FC236}">
                <a16:creationId xmlns:a16="http://schemas.microsoft.com/office/drawing/2014/main" id="{5FC44574-B694-D8FA-83E0-1C963723B2C5}"/>
              </a:ext>
            </a:extLst>
          </p:cNvPr>
          <p:cNvSpPr/>
          <p:nvPr/>
        </p:nvSpPr>
        <p:spPr bwMode="auto">
          <a:xfrm>
            <a:off x="5109025" y="3998575"/>
            <a:ext cx="43543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a:t>
            </a:r>
          </a:p>
        </p:txBody>
      </p:sp>
      <p:sp>
        <p:nvSpPr>
          <p:cNvPr id="95" name="Rectangle 94">
            <a:extLst>
              <a:ext uri="{FF2B5EF4-FFF2-40B4-BE49-F238E27FC236}">
                <a16:creationId xmlns:a16="http://schemas.microsoft.com/office/drawing/2014/main" id="{B5164A10-5B06-FAC6-756D-3EEDE161FC13}"/>
              </a:ext>
            </a:extLst>
          </p:cNvPr>
          <p:cNvSpPr/>
          <p:nvPr/>
        </p:nvSpPr>
        <p:spPr bwMode="auto">
          <a:xfrm>
            <a:off x="5638796" y="3998575"/>
            <a:ext cx="43543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a:t>
            </a:r>
          </a:p>
        </p:txBody>
      </p:sp>
      <p:sp>
        <p:nvSpPr>
          <p:cNvPr id="96" name="Rectangle 95">
            <a:extLst>
              <a:ext uri="{FF2B5EF4-FFF2-40B4-BE49-F238E27FC236}">
                <a16:creationId xmlns:a16="http://schemas.microsoft.com/office/drawing/2014/main" id="{683ADE41-6C67-0FCA-91CA-A21532167C1C}"/>
              </a:ext>
            </a:extLst>
          </p:cNvPr>
          <p:cNvSpPr/>
          <p:nvPr/>
        </p:nvSpPr>
        <p:spPr bwMode="auto">
          <a:xfrm>
            <a:off x="6168567" y="3998575"/>
            <a:ext cx="43543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a:t>
            </a:r>
          </a:p>
        </p:txBody>
      </p:sp>
      <p:sp>
        <p:nvSpPr>
          <p:cNvPr id="97" name="Rectangle 96">
            <a:extLst>
              <a:ext uri="{FF2B5EF4-FFF2-40B4-BE49-F238E27FC236}">
                <a16:creationId xmlns:a16="http://schemas.microsoft.com/office/drawing/2014/main" id="{6B7B5166-DD21-A9D9-0C8E-6DB32579D1A7}"/>
              </a:ext>
            </a:extLst>
          </p:cNvPr>
          <p:cNvSpPr/>
          <p:nvPr/>
        </p:nvSpPr>
        <p:spPr bwMode="auto">
          <a:xfrm>
            <a:off x="6698338" y="3998575"/>
            <a:ext cx="43543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a:t>
            </a:r>
          </a:p>
        </p:txBody>
      </p:sp>
      <p:sp>
        <p:nvSpPr>
          <p:cNvPr id="98" name="Rectangle 97">
            <a:extLst>
              <a:ext uri="{FF2B5EF4-FFF2-40B4-BE49-F238E27FC236}">
                <a16:creationId xmlns:a16="http://schemas.microsoft.com/office/drawing/2014/main" id="{0DCA016C-22AB-D7D6-D43D-DE14FDB8ED82}"/>
              </a:ext>
            </a:extLst>
          </p:cNvPr>
          <p:cNvSpPr/>
          <p:nvPr/>
        </p:nvSpPr>
        <p:spPr bwMode="auto">
          <a:xfrm>
            <a:off x="7228109" y="3998575"/>
            <a:ext cx="435430"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a:t>
            </a:r>
          </a:p>
        </p:txBody>
      </p:sp>
      <p:sp>
        <p:nvSpPr>
          <p:cNvPr id="99" name="TextBox 98">
            <a:extLst>
              <a:ext uri="{FF2B5EF4-FFF2-40B4-BE49-F238E27FC236}">
                <a16:creationId xmlns:a16="http://schemas.microsoft.com/office/drawing/2014/main" id="{DC2D4B83-7784-EE05-E095-28EFB1ADEAB5}"/>
              </a:ext>
            </a:extLst>
          </p:cNvPr>
          <p:cNvSpPr txBox="1"/>
          <p:nvPr/>
        </p:nvSpPr>
        <p:spPr>
          <a:xfrm>
            <a:off x="2826474" y="4905115"/>
            <a:ext cx="4986756" cy="1200329"/>
          </a:xfrm>
          <a:prstGeom prst="rect">
            <a:avLst/>
          </a:prstGeom>
          <a:noFill/>
        </p:spPr>
        <p:txBody>
          <a:bodyPr wrap="square" rtlCol="0">
            <a:spAutoFit/>
          </a:bodyPr>
          <a:lstStyle/>
          <a:p>
            <a:pPr algn="ctr"/>
            <a:r>
              <a:rPr lang="en-US" sz="1600" dirty="0">
                <a:solidFill>
                  <a:srgbClr val="7030A0"/>
                </a:solidFill>
                <a:latin typeface="+mn-lt"/>
              </a:rPr>
              <a:t>Kind of Trivial but Web Pages can be thought of as a hierarchy of components, where components nest, the </a:t>
            </a:r>
            <a:r>
              <a:rPr lang="en-US" sz="1600" dirty="0" err="1">
                <a:solidFill>
                  <a:srgbClr val="7030A0"/>
                </a:solidFill>
                <a:latin typeface="+mn-lt"/>
              </a:rPr>
              <a:t>leafs</a:t>
            </a:r>
            <a:r>
              <a:rPr lang="en-US" sz="1600" dirty="0">
                <a:solidFill>
                  <a:srgbClr val="7030A0"/>
                </a:solidFill>
                <a:latin typeface="+mn-lt"/>
              </a:rPr>
              <a:t> of the webpage are native controls such as entry fields, static text, buttons, </a:t>
            </a:r>
            <a:r>
              <a:rPr lang="en-US" sz="1600" dirty="0" err="1">
                <a:solidFill>
                  <a:srgbClr val="7030A0"/>
                </a:solidFill>
                <a:latin typeface="+mn-lt"/>
              </a:rPr>
              <a:t>etc</a:t>
            </a:r>
            <a:endParaRPr lang="en-US" sz="1600" dirty="0">
              <a:solidFill>
                <a:srgbClr val="7030A0"/>
              </a:solidFill>
              <a:latin typeface="+mn-lt"/>
            </a:endParaRPr>
          </a:p>
        </p:txBody>
      </p:sp>
      <p:sp>
        <p:nvSpPr>
          <p:cNvPr id="100" name="Rectangle 99">
            <a:extLst>
              <a:ext uri="{FF2B5EF4-FFF2-40B4-BE49-F238E27FC236}">
                <a16:creationId xmlns:a16="http://schemas.microsoft.com/office/drawing/2014/main" id="{93B76E2C-0704-F5A9-79D2-BE35173C595A}"/>
              </a:ext>
            </a:extLst>
          </p:cNvPr>
          <p:cNvSpPr/>
          <p:nvPr/>
        </p:nvSpPr>
        <p:spPr bwMode="auto">
          <a:xfrm>
            <a:off x="9365526" y="1193723"/>
            <a:ext cx="2023895" cy="3508906"/>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Web Component</a:t>
            </a:r>
          </a:p>
        </p:txBody>
      </p:sp>
      <p:sp>
        <p:nvSpPr>
          <p:cNvPr id="101" name="Rectangle 100">
            <a:extLst>
              <a:ext uri="{FF2B5EF4-FFF2-40B4-BE49-F238E27FC236}">
                <a16:creationId xmlns:a16="http://schemas.microsoft.com/office/drawing/2014/main" id="{A31EE155-2FF2-DCF1-E734-AF71B012E982}"/>
              </a:ext>
            </a:extLst>
          </p:cNvPr>
          <p:cNvSpPr/>
          <p:nvPr/>
        </p:nvSpPr>
        <p:spPr bwMode="auto">
          <a:xfrm>
            <a:off x="9514407" y="3792510"/>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Component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Events</a:t>
            </a:r>
          </a:p>
        </p:txBody>
      </p:sp>
      <p:sp>
        <p:nvSpPr>
          <p:cNvPr id="102" name="Rectangle 101">
            <a:extLst>
              <a:ext uri="{FF2B5EF4-FFF2-40B4-BE49-F238E27FC236}">
                <a16:creationId xmlns:a16="http://schemas.microsoft.com/office/drawing/2014/main" id="{2D7BBFF1-A331-940C-B146-A2C86E91B26F}"/>
              </a:ext>
            </a:extLst>
          </p:cNvPr>
          <p:cNvSpPr/>
          <p:nvPr/>
        </p:nvSpPr>
        <p:spPr bwMode="auto">
          <a:xfrm>
            <a:off x="9514407" y="1858452"/>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Component </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Template</a:t>
            </a:r>
          </a:p>
        </p:txBody>
      </p:sp>
      <p:sp>
        <p:nvSpPr>
          <p:cNvPr id="103" name="Rectangle 102">
            <a:extLst>
              <a:ext uri="{FF2B5EF4-FFF2-40B4-BE49-F238E27FC236}">
                <a16:creationId xmlns:a16="http://schemas.microsoft.com/office/drawing/2014/main" id="{948FA64F-9E08-4374-74AF-4EB3C0583E9A}"/>
              </a:ext>
            </a:extLst>
          </p:cNvPr>
          <p:cNvSpPr/>
          <p:nvPr/>
        </p:nvSpPr>
        <p:spPr bwMode="auto">
          <a:xfrm>
            <a:off x="9496198" y="2494905"/>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Component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Styling</a:t>
            </a:r>
          </a:p>
        </p:txBody>
      </p:sp>
      <p:sp>
        <p:nvSpPr>
          <p:cNvPr id="105" name="Rectangle 104">
            <a:extLst>
              <a:ext uri="{FF2B5EF4-FFF2-40B4-BE49-F238E27FC236}">
                <a16:creationId xmlns:a16="http://schemas.microsoft.com/office/drawing/2014/main" id="{CEFE563D-BEE6-4472-3F4D-8EB3FA47DB0B}"/>
              </a:ext>
            </a:extLst>
          </p:cNvPr>
          <p:cNvSpPr/>
          <p:nvPr/>
        </p:nvSpPr>
        <p:spPr bwMode="auto">
          <a:xfrm>
            <a:off x="9514407" y="3134730"/>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Component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Behavior</a:t>
            </a:r>
          </a:p>
        </p:txBody>
      </p:sp>
      <p:sp>
        <p:nvSpPr>
          <p:cNvPr id="108" name="TextBox 107">
            <a:extLst>
              <a:ext uri="{FF2B5EF4-FFF2-40B4-BE49-F238E27FC236}">
                <a16:creationId xmlns:a16="http://schemas.microsoft.com/office/drawing/2014/main" id="{BAE26CA9-D81A-451D-F4D5-B43F02D85649}"/>
              </a:ext>
            </a:extLst>
          </p:cNvPr>
          <p:cNvSpPr txBox="1"/>
          <p:nvPr/>
        </p:nvSpPr>
        <p:spPr>
          <a:xfrm>
            <a:off x="8230081" y="4941217"/>
            <a:ext cx="3961919" cy="1865126"/>
          </a:xfrm>
          <a:prstGeom prst="rect">
            <a:avLst/>
          </a:prstGeom>
          <a:noFill/>
        </p:spPr>
        <p:txBody>
          <a:bodyPr wrap="square" rtlCol="0">
            <a:spAutoFit/>
          </a:bodyPr>
          <a:lstStyle/>
          <a:p>
            <a:pPr algn="ctr"/>
            <a:r>
              <a:rPr lang="en-US" sz="1600" dirty="0">
                <a:solidFill>
                  <a:srgbClr val="7030A0"/>
                </a:solidFill>
                <a:latin typeface="+mn-lt"/>
              </a:rPr>
              <a:t>Web Components in an SPA consist of a template for layout, styling for look/feel, </a:t>
            </a:r>
            <a:r>
              <a:rPr lang="en-US" sz="1600" dirty="0" err="1">
                <a:solidFill>
                  <a:srgbClr val="7030A0"/>
                </a:solidFill>
                <a:latin typeface="+mn-lt"/>
              </a:rPr>
              <a:t>Javascript</a:t>
            </a:r>
            <a:r>
              <a:rPr lang="en-US" sz="1600" dirty="0">
                <a:solidFill>
                  <a:srgbClr val="7030A0"/>
                </a:solidFill>
                <a:latin typeface="+mn-lt"/>
              </a:rPr>
              <a:t>/Typescript code to manage behavior, and an </a:t>
            </a:r>
            <a:r>
              <a:rPr lang="en-US" sz="1600" dirty="0" err="1">
                <a:solidFill>
                  <a:srgbClr val="7030A0"/>
                </a:solidFill>
                <a:latin typeface="+mn-lt"/>
              </a:rPr>
              <a:t>eventing</a:t>
            </a:r>
            <a:r>
              <a:rPr lang="en-US" sz="1600" dirty="0">
                <a:solidFill>
                  <a:srgbClr val="7030A0"/>
                </a:solidFill>
                <a:latin typeface="+mn-lt"/>
              </a:rPr>
              <a:t> framework to communicate with other web components</a:t>
            </a:r>
          </a:p>
        </p:txBody>
      </p:sp>
    </p:spTree>
    <p:extLst>
      <p:ext uri="{BB962C8B-B14F-4D97-AF65-F5344CB8AC3E}">
        <p14:creationId xmlns:p14="http://schemas.microsoft.com/office/powerpoint/2010/main" val="15964084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45</a:t>
            </a:fld>
            <a:endParaRPr lang="en-US" dirty="0"/>
          </a:p>
        </p:txBody>
      </p:sp>
      <p:sp>
        <p:nvSpPr>
          <p:cNvPr id="470018" name="Rectangle 2"/>
          <p:cNvSpPr>
            <a:spLocks noGrp="1" noChangeArrowheads="1"/>
          </p:cNvSpPr>
          <p:nvPr>
            <p:ph type="title"/>
          </p:nvPr>
        </p:nvSpPr>
        <p:spPr>
          <a:xfrm>
            <a:off x="557989" y="44431"/>
            <a:ext cx="10936077" cy="698948"/>
          </a:xfrm>
        </p:spPr>
        <p:txBody>
          <a:bodyPr/>
          <a:lstStyle/>
          <a:p>
            <a:r>
              <a:rPr lang="en-US" dirty="0"/>
              <a:t>SPA Frameworks</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100" name="Rectangle 99">
            <a:extLst>
              <a:ext uri="{FF2B5EF4-FFF2-40B4-BE49-F238E27FC236}">
                <a16:creationId xmlns:a16="http://schemas.microsoft.com/office/drawing/2014/main" id="{93B76E2C-0704-F5A9-79D2-BE35173C595A}"/>
              </a:ext>
            </a:extLst>
          </p:cNvPr>
          <p:cNvSpPr/>
          <p:nvPr/>
        </p:nvSpPr>
        <p:spPr bwMode="auto">
          <a:xfrm>
            <a:off x="747380" y="1862726"/>
            <a:ext cx="2023895" cy="3508906"/>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Web Component</a:t>
            </a:r>
          </a:p>
        </p:txBody>
      </p:sp>
      <p:sp>
        <p:nvSpPr>
          <p:cNvPr id="101" name="Rectangle 100">
            <a:extLst>
              <a:ext uri="{FF2B5EF4-FFF2-40B4-BE49-F238E27FC236}">
                <a16:creationId xmlns:a16="http://schemas.microsoft.com/office/drawing/2014/main" id="{A31EE155-2FF2-DCF1-E734-AF71B012E982}"/>
              </a:ext>
            </a:extLst>
          </p:cNvPr>
          <p:cNvSpPr/>
          <p:nvPr/>
        </p:nvSpPr>
        <p:spPr bwMode="auto">
          <a:xfrm>
            <a:off x="896261" y="4461513"/>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Component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Events</a:t>
            </a:r>
          </a:p>
        </p:txBody>
      </p:sp>
      <p:sp>
        <p:nvSpPr>
          <p:cNvPr id="102" name="Rectangle 101">
            <a:extLst>
              <a:ext uri="{FF2B5EF4-FFF2-40B4-BE49-F238E27FC236}">
                <a16:creationId xmlns:a16="http://schemas.microsoft.com/office/drawing/2014/main" id="{2D7BBFF1-A331-940C-B146-A2C86E91B26F}"/>
              </a:ext>
            </a:extLst>
          </p:cNvPr>
          <p:cNvSpPr/>
          <p:nvPr/>
        </p:nvSpPr>
        <p:spPr bwMode="auto">
          <a:xfrm>
            <a:off x="896261" y="2527455"/>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Component </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Template</a:t>
            </a:r>
          </a:p>
        </p:txBody>
      </p:sp>
      <p:sp>
        <p:nvSpPr>
          <p:cNvPr id="103" name="Rectangle 102">
            <a:extLst>
              <a:ext uri="{FF2B5EF4-FFF2-40B4-BE49-F238E27FC236}">
                <a16:creationId xmlns:a16="http://schemas.microsoft.com/office/drawing/2014/main" id="{948FA64F-9E08-4374-74AF-4EB3C0583E9A}"/>
              </a:ext>
            </a:extLst>
          </p:cNvPr>
          <p:cNvSpPr/>
          <p:nvPr/>
        </p:nvSpPr>
        <p:spPr bwMode="auto">
          <a:xfrm>
            <a:off x="878052" y="3163908"/>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Component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Styling</a:t>
            </a:r>
          </a:p>
        </p:txBody>
      </p:sp>
      <p:sp>
        <p:nvSpPr>
          <p:cNvPr id="105" name="Rectangle 104">
            <a:extLst>
              <a:ext uri="{FF2B5EF4-FFF2-40B4-BE49-F238E27FC236}">
                <a16:creationId xmlns:a16="http://schemas.microsoft.com/office/drawing/2014/main" id="{CEFE563D-BEE6-4472-3F4D-8EB3FA47DB0B}"/>
              </a:ext>
            </a:extLst>
          </p:cNvPr>
          <p:cNvSpPr/>
          <p:nvPr/>
        </p:nvSpPr>
        <p:spPr bwMode="auto">
          <a:xfrm>
            <a:off x="896261" y="3803733"/>
            <a:ext cx="1715357" cy="529728"/>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Component</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Behavior</a:t>
            </a:r>
          </a:p>
        </p:txBody>
      </p:sp>
      <p:sp>
        <p:nvSpPr>
          <p:cNvPr id="38" name="TextBox 37">
            <a:extLst>
              <a:ext uri="{FF2B5EF4-FFF2-40B4-BE49-F238E27FC236}">
                <a16:creationId xmlns:a16="http://schemas.microsoft.com/office/drawing/2014/main" id="{81601513-1F42-B590-1D6A-DC9486E4A6F0}"/>
              </a:ext>
            </a:extLst>
          </p:cNvPr>
          <p:cNvSpPr txBox="1"/>
          <p:nvPr/>
        </p:nvSpPr>
        <p:spPr>
          <a:xfrm>
            <a:off x="102562" y="743379"/>
            <a:ext cx="11900752" cy="535531"/>
          </a:xfrm>
          <a:prstGeom prst="rect">
            <a:avLst/>
          </a:prstGeom>
          <a:noFill/>
        </p:spPr>
        <p:txBody>
          <a:bodyPr wrap="square" rtlCol="0">
            <a:spAutoFit/>
          </a:bodyPr>
          <a:lstStyle/>
          <a:p>
            <a:r>
              <a:rPr lang="en-US" sz="1600" b="0" dirty="0">
                <a:latin typeface="+mn-lt"/>
              </a:rPr>
              <a:t>Building SPAs by hand can be very complicated, over the years multiple frameworks and libraries have been introduced to make this easier.  Top frameworks are React, Vue, Angular, and most recently Svelte. </a:t>
            </a:r>
          </a:p>
        </p:txBody>
      </p:sp>
      <p:sp>
        <p:nvSpPr>
          <p:cNvPr id="39" name="Rectangle 38">
            <a:extLst>
              <a:ext uri="{FF2B5EF4-FFF2-40B4-BE49-F238E27FC236}">
                <a16:creationId xmlns:a16="http://schemas.microsoft.com/office/drawing/2014/main" id="{B941B0E9-DC8B-CC48-A48C-51270DA56DF1}"/>
              </a:ext>
            </a:extLst>
          </p:cNvPr>
          <p:cNvSpPr/>
          <p:nvPr/>
        </p:nvSpPr>
        <p:spPr bwMode="auto">
          <a:xfrm>
            <a:off x="3767304" y="1583340"/>
            <a:ext cx="8017333" cy="406442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b="0" dirty="0">
                <a:latin typeface="+mn-lt"/>
                <a:ea typeface="ＭＳ Ｐゴシック" charset="0"/>
              </a:rPr>
              <a:t>SPA Architecture</a:t>
            </a:r>
            <a:endParaRPr kumimoji="0" lang="en-US" b="0" i="0" u="none" strike="noStrike" cap="none" normalizeH="0" baseline="0" dirty="0">
              <a:ln>
                <a:noFill/>
              </a:ln>
              <a:solidFill>
                <a:schemeClr val="tx1"/>
              </a:solidFill>
              <a:effectLst/>
              <a:latin typeface="+mn-lt"/>
              <a:ea typeface="ＭＳ Ｐゴシック" charset="0"/>
            </a:endParaRPr>
          </a:p>
        </p:txBody>
      </p:sp>
      <p:sp>
        <p:nvSpPr>
          <p:cNvPr id="40" name="Rectangle 39">
            <a:extLst>
              <a:ext uri="{FF2B5EF4-FFF2-40B4-BE49-F238E27FC236}">
                <a16:creationId xmlns:a16="http://schemas.microsoft.com/office/drawing/2014/main" id="{DBC9A240-929A-CEAF-5632-0EEBEEDCA71F}"/>
              </a:ext>
            </a:extLst>
          </p:cNvPr>
          <p:cNvSpPr/>
          <p:nvPr/>
        </p:nvSpPr>
        <p:spPr bwMode="auto">
          <a:xfrm>
            <a:off x="4075843" y="2120796"/>
            <a:ext cx="1715357" cy="3288686"/>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Web </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Component</a:t>
            </a:r>
          </a:p>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Manager</a:t>
            </a:r>
            <a:endParaRPr kumimoji="0" lang="en-US" sz="1600" i="0" u="none" strike="noStrike" cap="none" normalizeH="0" baseline="0" dirty="0">
              <a:ln>
                <a:noFill/>
              </a:ln>
              <a:effectLst/>
              <a:latin typeface="+mn-lt"/>
              <a:ea typeface="ＭＳ Ｐゴシック" charset="0"/>
            </a:endParaRPr>
          </a:p>
        </p:txBody>
      </p:sp>
      <p:sp>
        <p:nvSpPr>
          <p:cNvPr id="42" name="Rectangle 41">
            <a:extLst>
              <a:ext uri="{FF2B5EF4-FFF2-40B4-BE49-F238E27FC236}">
                <a16:creationId xmlns:a16="http://schemas.microsoft.com/office/drawing/2014/main" id="{11FA6C00-EAFA-5FF7-5492-1C72F0BC9ABC}"/>
              </a:ext>
            </a:extLst>
          </p:cNvPr>
          <p:cNvSpPr/>
          <p:nvPr/>
        </p:nvSpPr>
        <p:spPr bwMode="auto">
          <a:xfrm>
            <a:off x="4322587" y="2899984"/>
            <a:ext cx="1259816"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Create</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43" name="Rectangle 42">
            <a:extLst>
              <a:ext uri="{FF2B5EF4-FFF2-40B4-BE49-F238E27FC236}">
                <a16:creationId xmlns:a16="http://schemas.microsoft.com/office/drawing/2014/main" id="{D32E866F-A0F3-89D0-F884-156533FB8BA3}"/>
              </a:ext>
            </a:extLst>
          </p:cNvPr>
          <p:cNvSpPr/>
          <p:nvPr/>
        </p:nvSpPr>
        <p:spPr bwMode="auto">
          <a:xfrm>
            <a:off x="4322587" y="3352328"/>
            <a:ext cx="1259816"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Destroy</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45" name="Rectangle 44">
            <a:extLst>
              <a:ext uri="{FF2B5EF4-FFF2-40B4-BE49-F238E27FC236}">
                <a16:creationId xmlns:a16="http://schemas.microsoft.com/office/drawing/2014/main" id="{E513AD97-44C7-944E-2B3D-384309F4324F}"/>
              </a:ext>
            </a:extLst>
          </p:cNvPr>
          <p:cNvSpPr/>
          <p:nvPr/>
        </p:nvSpPr>
        <p:spPr bwMode="auto">
          <a:xfrm>
            <a:off x="4322587" y="3804672"/>
            <a:ext cx="1259816" cy="65778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Lifecycle</a:t>
            </a:r>
            <a:br>
              <a:rPr lang="en-US" sz="1600" b="0" dirty="0">
                <a:solidFill>
                  <a:srgbClr val="FFFF00"/>
                </a:solidFill>
                <a:latin typeface="+mn-lt"/>
                <a:ea typeface="ＭＳ Ｐゴシック" charset="0"/>
              </a:rPr>
            </a:br>
            <a:r>
              <a:rPr lang="en-US" sz="1600" b="0" dirty="0">
                <a:solidFill>
                  <a:srgbClr val="FFFF00"/>
                </a:solidFill>
                <a:latin typeface="+mn-lt"/>
                <a:ea typeface="ＭＳ Ｐゴシック" charset="0"/>
              </a:rPr>
              <a:t>Events</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46" name="Rectangle 45">
            <a:extLst>
              <a:ext uri="{FF2B5EF4-FFF2-40B4-BE49-F238E27FC236}">
                <a16:creationId xmlns:a16="http://schemas.microsoft.com/office/drawing/2014/main" id="{2FF4DEF1-4161-DBF7-34C2-3EDABAF78283}"/>
              </a:ext>
            </a:extLst>
          </p:cNvPr>
          <p:cNvSpPr/>
          <p:nvPr/>
        </p:nvSpPr>
        <p:spPr bwMode="auto">
          <a:xfrm>
            <a:off x="4303613" y="4528460"/>
            <a:ext cx="1259816" cy="65778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Component</a:t>
            </a:r>
            <a:br>
              <a:rPr lang="en-US" sz="1600" b="0" dirty="0">
                <a:solidFill>
                  <a:srgbClr val="FFFF00"/>
                </a:solidFill>
                <a:latin typeface="+mn-lt"/>
                <a:ea typeface="ＭＳ Ｐゴシック" charset="0"/>
              </a:rPr>
            </a:br>
            <a:r>
              <a:rPr lang="en-US" sz="1600" b="0" dirty="0">
                <a:solidFill>
                  <a:srgbClr val="FFFF00"/>
                </a:solidFill>
                <a:latin typeface="+mn-lt"/>
                <a:ea typeface="ＭＳ Ｐゴシック" charset="0"/>
              </a:rPr>
              <a:t>Events</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47" name="Rectangle 46">
            <a:extLst>
              <a:ext uri="{FF2B5EF4-FFF2-40B4-BE49-F238E27FC236}">
                <a16:creationId xmlns:a16="http://schemas.microsoft.com/office/drawing/2014/main" id="{72AFF20C-203A-2920-5DD0-9209F99246D1}"/>
              </a:ext>
            </a:extLst>
          </p:cNvPr>
          <p:cNvSpPr/>
          <p:nvPr/>
        </p:nvSpPr>
        <p:spPr bwMode="auto">
          <a:xfrm>
            <a:off x="6018970" y="2100513"/>
            <a:ext cx="1715357" cy="3288686"/>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SPA </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Framework</a:t>
            </a:r>
          </a:p>
        </p:txBody>
      </p:sp>
      <p:sp>
        <p:nvSpPr>
          <p:cNvPr id="48" name="Rectangle 47">
            <a:extLst>
              <a:ext uri="{FF2B5EF4-FFF2-40B4-BE49-F238E27FC236}">
                <a16:creationId xmlns:a16="http://schemas.microsoft.com/office/drawing/2014/main" id="{F22B19B1-4C2C-6A09-1254-A1DA78D04F5B}"/>
              </a:ext>
            </a:extLst>
          </p:cNvPr>
          <p:cNvSpPr/>
          <p:nvPr/>
        </p:nvSpPr>
        <p:spPr bwMode="auto">
          <a:xfrm>
            <a:off x="6173877" y="2879701"/>
            <a:ext cx="1430713"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Routing</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49" name="Rectangle 48">
            <a:extLst>
              <a:ext uri="{FF2B5EF4-FFF2-40B4-BE49-F238E27FC236}">
                <a16:creationId xmlns:a16="http://schemas.microsoft.com/office/drawing/2014/main" id="{71E3E20E-1D1E-2F7D-57C6-01C939AF0A61}"/>
              </a:ext>
            </a:extLst>
          </p:cNvPr>
          <p:cNvSpPr/>
          <p:nvPr/>
        </p:nvSpPr>
        <p:spPr bwMode="auto">
          <a:xfrm>
            <a:off x="6173876" y="4039287"/>
            <a:ext cx="1430713" cy="557806"/>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Rendering</a:t>
            </a:r>
            <a:br>
              <a:rPr lang="en-US" sz="1600" b="0" dirty="0">
                <a:solidFill>
                  <a:srgbClr val="FFFF00"/>
                </a:solidFill>
                <a:latin typeface="+mn-lt"/>
                <a:ea typeface="ＭＳ Ｐゴシック" charset="0"/>
              </a:rPr>
            </a:br>
            <a:r>
              <a:rPr lang="en-US" sz="1600" b="0" dirty="0">
                <a:solidFill>
                  <a:srgbClr val="FFFF00"/>
                </a:solidFill>
                <a:latin typeface="+mn-lt"/>
                <a:ea typeface="ＭＳ Ｐゴシック" charset="0"/>
              </a:rPr>
              <a:t>Optimizer</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50" name="Rectangle 49">
            <a:extLst>
              <a:ext uri="{FF2B5EF4-FFF2-40B4-BE49-F238E27FC236}">
                <a16:creationId xmlns:a16="http://schemas.microsoft.com/office/drawing/2014/main" id="{7BEE0A96-BD13-5B4B-88F9-0002FE7C8D5E}"/>
              </a:ext>
            </a:extLst>
          </p:cNvPr>
          <p:cNvSpPr/>
          <p:nvPr/>
        </p:nvSpPr>
        <p:spPr bwMode="auto">
          <a:xfrm>
            <a:off x="6148705" y="3320814"/>
            <a:ext cx="1455886" cy="65778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State</a:t>
            </a:r>
            <a:br>
              <a:rPr lang="en-US" sz="1600" b="0" dirty="0">
                <a:solidFill>
                  <a:srgbClr val="FFFF00"/>
                </a:solidFill>
                <a:latin typeface="+mn-lt"/>
                <a:ea typeface="ＭＳ Ｐゴシック" charset="0"/>
              </a:rPr>
            </a:br>
            <a:r>
              <a:rPr lang="en-US" sz="1600" b="0" dirty="0">
                <a:solidFill>
                  <a:srgbClr val="FFFF00"/>
                </a:solidFill>
                <a:latin typeface="+mn-lt"/>
                <a:ea typeface="ＭＳ Ｐゴシック" charset="0"/>
              </a:rPr>
              <a:t>Management</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52" name="Rectangle 51">
            <a:extLst>
              <a:ext uri="{FF2B5EF4-FFF2-40B4-BE49-F238E27FC236}">
                <a16:creationId xmlns:a16="http://schemas.microsoft.com/office/drawing/2014/main" id="{5C45A07C-9F33-ACAF-2DBC-649BDA06E515}"/>
              </a:ext>
            </a:extLst>
          </p:cNvPr>
          <p:cNvSpPr/>
          <p:nvPr/>
        </p:nvSpPr>
        <p:spPr bwMode="auto">
          <a:xfrm>
            <a:off x="6161291" y="4687077"/>
            <a:ext cx="1430713" cy="557806"/>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Event</a:t>
            </a:r>
            <a:br>
              <a:rPr lang="en-US" sz="1600" b="0" dirty="0">
                <a:solidFill>
                  <a:srgbClr val="FFFF00"/>
                </a:solidFill>
                <a:latin typeface="+mn-lt"/>
                <a:ea typeface="ＭＳ Ｐゴシック" charset="0"/>
              </a:rPr>
            </a:br>
            <a:r>
              <a:rPr lang="en-US" sz="1600" b="0" dirty="0">
                <a:solidFill>
                  <a:srgbClr val="FFFF00"/>
                </a:solidFill>
                <a:latin typeface="+mn-lt"/>
                <a:ea typeface="ＭＳ Ｐゴシック" charset="0"/>
              </a:rPr>
              <a:t>Manager</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53" name="Rectangle 52">
            <a:extLst>
              <a:ext uri="{FF2B5EF4-FFF2-40B4-BE49-F238E27FC236}">
                <a16:creationId xmlns:a16="http://schemas.microsoft.com/office/drawing/2014/main" id="{3A097B81-314C-A32E-B2F1-319D1A531EC1}"/>
              </a:ext>
            </a:extLst>
          </p:cNvPr>
          <p:cNvSpPr/>
          <p:nvPr/>
        </p:nvSpPr>
        <p:spPr bwMode="auto">
          <a:xfrm>
            <a:off x="7864062" y="2087184"/>
            <a:ext cx="1715357" cy="3288686"/>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SPA </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Tooling</a:t>
            </a:r>
          </a:p>
        </p:txBody>
      </p:sp>
      <p:sp>
        <p:nvSpPr>
          <p:cNvPr id="54" name="Rectangle 53">
            <a:extLst>
              <a:ext uri="{FF2B5EF4-FFF2-40B4-BE49-F238E27FC236}">
                <a16:creationId xmlns:a16="http://schemas.microsoft.com/office/drawing/2014/main" id="{CFC6F2DB-CC9D-073C-5387-047F6CA9CBAB}"/>
              </a:ext>
            </a:extLst>
          </p:cNvPr>
          <p:cNvSpPr/>
          <p:nvPr/>
        </p:nvSpPr>
        <p:spPr bwMode="auto">
          <a:xfrm>
            <a:off x="8019557" y="3998773"/>
            <a:ext cx="1430713"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Packaging</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55" name="Rectangle 54">
            <a:extLst>
              <a:ext uri="{FF2B5EF4-FFF2-40B4-BE49-F238E27FC236}">
                <a16:creationId xmlns:a16="http://schemas.microsoft.com/office/drawing/2014/main" id="{82EF404A-FA7A-83E8-ADE8-BD130110E2E2}"/>
              </a:ext>
            </a:extLst>
          </p:cNvPr>
          <p:cNvSpPr/>
          <p:nvPr/>
        </p:nvSpPr>
        <p:spPr bwMode="auto">
          <a:xfrm>
            <a:off x="8018969" y="3402992"/>
            <a:ext cx="1430713" cy="528748"/>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Compiler</a:t>
            </a:r>
            <a:br>
              <a:rPr lang="en-US" sz="1600" b="0" dirty="0">
                <a:solidFill>
                  <a:srgbClr val="FFFF00"/>
                </a:solidFill>
                <a:latin typeface="+mn-lt"/>
                <a:ea typeface="ＭＳ Ｐゴシック" charset="0"/>
              </a:rPr>
            </a:br>
            <a:r>
              <a:rPr lang="en-US" sz="1600" b="0" dirty="0">
                <a:solidFill>
                  <a:srgbClr val="FFFF00"/>
                </a:solidFill>
                <a:latin typeface="+mn-lt"/>
                <a:ea typeface="ＭＳ Ｐゴシック" charset="0"/>
              </a:rPr>
              <a:t>Optimizer</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56" name="Rectangle 55">
            <a:extLst>
              <a:ext uri="{FF2B5EF4-FFF2-40B4-BE49-F238E27FC236}">
                <a16:creationId xmlns:a16="http://schemas.microsoft.com/office/drawing/2014/main" id="{8530546D-D6B4-A2CF-0A46-04AB69381719}"/>
              </a:ext>
            </a:extLst>
          </p:cNvPr>
          <p:cNvSpPr/>
          <p:nvPr/>
        </p:nvSpPr>
        <p:spPr bwMode="auto">
          <a:xfrm>
            <a:off x="8006383" y="2760676"/>
            <a:ext cx="1455886" cy="557806"/>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Command</a:t>
            </a:r>
            <a:br>
              <a:rPr lang="en-US" sz="1600" b="0" dirty="0">
                <a:solidFill>
                  <a:srgbClr val="FFFF00"/>
                </a:solidFill>
                <a:latin typeface="+mn-lt"/>
                <a:ea typeface="ＭＳ Ｐゴシック" charset="0"/>
              </a:rPr>
            </a:br>
            <a:r>
              <a:rPr lang="en-US" sz="1600" b="0" dirty="0">
                <a:solidFill>
                  <a:srgbClr val="FFFF00"/>
                </a:solidFill>
                <a:latin typeface="+mn-lt"/>
                <a:ea typeface="ＭＳ Ｐゴシック" charset="0"/>
              </a:rPr>
              <a:t>Line Tools</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58" name="Rectangle 57">
            <a:extLst>
              <a:ext uri="{FF2B5EF4-FFF2-40B4-BE49-F238E27FC236}">
                <a16:creationId xmlns:a16="http://schemas.microsoft.com/office/drawing/2014/main" id="{19C4E558-9293-BEE4-97A6-03DD879CF76D}"/>
              </a:ext>
            </a:extLst>
          </p:cNvPr>
          <p:cNvSpPr/>
          <p:nvPr/>
        </p:nvSpPr>
        <p:spPr bwMode="auto">
          <a:xfrm>
            <a:off x="8041132" y="4435196"/>
            <a:ext cx="1430713"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Libraries</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59" name="Rectangle 58">
            <a:extLst>
              <a:ext uri="{FF2B5EF4-FFF2-40B4-BE49-F238E27FC236}">
                <a16:creationId xmlns:a16="http://schemas.microsoft.com/office/drawing/2014/main" id="{9D060A14-C1DB-88CB-8662-3C1B7F872AB2}"/>
              </a:ext>
            </a:extLst>
          </p:cNvPr>
          <p:cNvSpPr/>
          <p:nvPr/>
        </p:nvSpPr>
        <p:spPr bwMode="auto">
          <a:xfrm>
            <a:off x="8031556" y="4882190"/>
            <a:ext cx="1430713"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Deployment</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60" name="Rectangle 59">
            <a:extLst>
              <a:ext uri="{FF2B5EF4-FFF2-40B4-BE49-F238E27FC236}">
                <a16:creationId xmlns:a16="http://schemas.microsoft.com/office/drawing/2014/main" id="{E31BDC6B-F644-2D59-4DE5-66B5E8FA27BF}"/>
              </a:ext>
            </a:extLst>
          </p:cNvPr>
          <p:cNvSpPr/>
          <p:nvPr/>
        </p:nvSpPr>
        <p:spPr bwMode="auto">
          <a:xfrm>
            <a:off x="9760644" y="2082946"/>
            <a:ext cx="1715357" cy="3288686"/>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SPA </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Community</a:t>
            </a:r>
          </a:p>
        </p:txBody>
      </p:sp>
      <p:sp>
        <p:nvSpPr>
          <p:cNvPr id="64" name="Rectangle 63">
            <a:extLst>
              <a:ext uri="{FF2B5EF4-FFF2-40B4-BE49-F238E27FC236}">
                <a16:creationId xmlns:a16="http://schemas.microsoft.com/office/drawing/2014/main" id="{1E887D05-F25E-3DEB-15B7-F0BD867E874E}"/>
              </a:ext>
            </a:extLst>
          </p:cNvPr>
          <p:cNvSpPr/>
          <p:nvPr/>
        </p:nvSpPr>
        <p:spPr bwMode="auto">
          <a:xfrm>
            <a:off x="9887958" y="2820687"/>
            <a:ext cx="1430713"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Libraries</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67" name="Rectangle 66">
            <a:extLst>
              <a:ext uri="{FF2B5EF4-FFF2-40B4-BE49-F238E27FC236}">
                <a16:creationId xmlns:a16="http://schemas.microsoft.com/office/drawing/2014/main" id="{34111433-D876-EB29-CA5E-C426B6A85C2E}"/>
              </a:ext>
            </a:extLst>
          </p:cNvPr>
          <p:cNvSpPr/>
          <p:nvPr/>
        </p:nvSpPr>
        <p:spPr bwMode="auto">
          <a:xfrm>
            <a:off x="9887957" y="3262238"/>
            <a:ext cx="1430713"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rgbClr val="FFFF00"/>
                </a:solidFill>
                <a:latin typeface="+mn-lt"/>
                <a:ea typeface="ＭＳ Ｐゴシック" charset="0"/>
              </a:rPr>
              <a:t>Utilities</a:t>
            </a: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68" name="Rectangle 67">
            <a:extLst>
              <a:ext uri="{FF2B5EF4-FFF2-40B4-BE49-F238E27FC236}">
                <a16:creationId xmlns:a16="http://schemas.microsoft.com/office/drawing/2014/main" id="{937EA8E8-8920-0C0B-6AB0-F17FB53C04DD}"/>
              </a:ext>
            </a:extLst>
          </p:cNvPr>
          <p:cNvSpPr/>
          <p:nvPr/>
        </p:nvSpPr>
        <p:spPr bwMode="auto">
          <a:xfrm>
            <a:off x="9898498" y="3714432"/>
            <a:ext cx="1430713"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rgbClr val="FFFF00"/>
                </a:solidFill>
                <a:effectLst/>
                <a:latin typeface="+mn-lt"/>
                <a:ea typeface="ＭＳ Ｐゴシック" charset="0"/>
              </a:rPr>
              <a:t>Plugins</a:t>
            </a:r>
          </a:p>
        </p:txBody>
      </p:sp>
      <p:sp>
        <p:nvSpPr>
          <p:cNvPr id="69" name="Rectangle 68">
            <a:extLst>
              <a:ext uri="{FF2B5EF4-FFF2-40B4-BE49-F238E27FC236}">
                <a16:creationId xmlns:a16="http://schemas.microsoft.com/office/drawing/2014/main" id="{25685C20-131A-BAE0-0700-5FEBC4BCA581}"/>
              </a:ext>
            </a:extLst>
          </p:cNvPr>
          <p:cNvSpPr/>
          <p:nvPr/>
        </p:nvSpPr>
        <p:spPr bwMode="auto">
          <a:xfrm>
            <a:off x="9909039" y="4166626"/>
            <a:ext cx="1430713" cy="374961"/>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rgbClr val="FFFF00"/>
                </a:solidFill>
                <a:effectLst/>
                <a:latin typeface="+mn-lt"/>
                <a:ea typeface="ＭＳ Ｐゴシック" charset="0"/>
              </a:rPr>
              <a:t>Testing</a:t>
            </a:r>
          </a:p>
        </p:txBody>
      </p:sp>
      <p:sp>
        <p:nvSpPr>
          <p:cNvPr id="70" name="Rectangle 69">
            <a:extLst>
              <a:ext uri="{FF2B5EF4-FFF2-40B4-BE49-F238E27FC236}">
                <a16:creationId xmlns:a16="http://schemas.microsoft.com/office/drawing/2014/main" id="{EF5353A1-AA60-F0F9-AED5-37FD2FBE8D7C}"/>
              </a:ext>
            </a:extLst>
          </p:cNvPr>
          <p:cNvSpPr/>
          <p:nvPr/>
        </p:nvSpPr>
        <p:spPr bwMode="auto">
          <a:xfrm>
            <a:off x="9919580" y="4618820"/>
            <a:ext cx="1430713" cy="551829"/>
          </a:xfrm>
          <a:prstGeom prst="rect">
            <a:avLst/>
          </a:prstGeom>
          <a:solidFill>
            <a:schemeClr val="tx2">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rgbClr val="FFFF00"/>
                </a:solidFill>
                <a:effectLst/>
                <a:latin typeface="+mn-lt"/>
                <a:ea typeface="ＭＳ Ｐゴシック" charset="0"/>
              </a:rPr>
              <a:t>Prebuilt</a:t>
            </a:r>
            <a:br>
              <a:rPr kumimoji="0" lang="en-US" sz="1600" b="0" i="0" u="none" strike="noStrike" cap="none" normalizeH="0" baseline="0" dirty="0">
                <a:ln>
                  <a:noFill/>
                </a:ln>
                <a:solidFill>
                  <a:srgbClr val="FFFF00"/>
                </a:solidFill>
                <a:effectLst/>
                <a:latin typeface="+mn-lt"/>
                <a:ea typeface="ＭＳ Ｐゴシック" charset="0"/>
              </a:rPr>
            </a:br>
            <a:r>
              <a:rPr kumimoji="0" lang="en-US" sz="1600" b="0" i="0" u="none" strike="noStrike" cap="none" normalizeH="0" baseline="0" dirty="0">
                <a:ln>
                  <a:noFill/>
                </a:ln>
                <a:solidFill>
                  <a:srgbClr val="FFFF00"/>
                </a:solidFill>
                <a:effectLst/>
                <a:latin typeface="+mn-lt"/>
                <a:ea typeface="ＭＳ Ｐゴシック" charset="0"/>
              </a:rPr>
              <a:t>Components</a:t>
            </a:r>
          </a:p>
        </p:txBody>
      </p:sp>
    </p:spTree>
    <p:extLst>
      <p:ext uri="{BB962C8B-B14F-4D97-AF65-F5344CB8AC3E}">
        <p14:creationId xmlns:p14="http://schemas.microsoft.com/office/powerpoint/2010/main" val="40270846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46</a:t>
            </a:fld>
            <a:endParaRPr lang="en-US" dirty="0"/>
          </a:p>
        </p:txBody>
      </p:sp>
      <p:sp>
        <p:nvSpPr>
          <p:cNvPr id="470018" name="Rectangle 2"/>
          <p:cNvSpPr>
            <a:spLocks noGrp="1" noChangeArrowheads="1"/>
          </p:cNvSpPr>
          <p:nvPr>
            <p:ph type="title"/>
          </p:nvPr>
        </p:nvSpPr>
        <p:spPr>
          <a:xfrm>
            <a:off x="557989" y="44431"/>
            <a:ext cx="10936077" cy="698948"/>
          </a:xfrm>
        </p:spPr>
        <p:txBody>
          <a:bodyPr/>
          <a:lstStyle/>
          <a:p>
            <a:r>
              <a:rPr lang="en-US" dirty="0"/>
              <a:t>SPA Frameworks</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38" name="TextBox 37">
            <a:extLst>
              <a:ext uri="{FF2B5EF4-FFF2-40B4-BE49-F238E27FC236}">
                <a16:creationId xmlns:a16="http://schemas.microsoft.com/office/drawing/2014/main" id="{81601513-1F42-B590-1D6A-DC9486E4A6F0}"/>
              </a:ext>
            </a:extLst>
          </p:cNvPr>
          <p:cNvSpPr txBox="1"/>
          <p:nvPr/>
        </p:nvSpPr>
        <p:spPr>
          <a:xfrm>
            <a:off x="6299350" y="844410"/>
            <a:ext cx="5471885" cy="5410712"/>
          </a:xfrm>
          <a:prstGeom prst="rect">
            <a:avLst/>
          </a:prstGeom>
          <a:noFill/>
        </p:spPr>
        <p:txBody>
          <a:bodyPr wrap="square" rtlCol="0">
            <a:spAutoFit/>
          </a:bodyPr>
          <a:lstStyle/>
          <a:p>
            <a:r>
              <a:rPr lang="en-US" sz="1600" b="0" dirty="0">
                <a:latin typeface="+mn-lt"/>
              </a:rPr>
              <a:t>SPA Components are </a:t>
            </a:r>
            <a:r>
              <a:rPr lang="en-US" sz="1600" dirty="0">
                <a:latin typeface="+mn-lt"/>
              </a:rPr>
              <a:t>event-driven</a:t>
            </a:r>
            <a:r>
              <a:rPr lang="en-US" sz="1600" b="0" dirty="0">
                <a:latin typeface="+mn-lt"/>
              </a:rPr>
              <a:t>, almost all interesting interactions happen over sending and reacting to asynchronous events. </a:t>
            </a:r>
          </a:p>
          <a:p>
            <a:br>
              <a:rPr lang="en-US" sz="1600" b="0" dirty="0">
                <a:latin typeface="+mn-lt"/>
              </a:rPr>
            </a:br>
            <a:r>
              <a:rPr lang="en-US" sz="1600" b="0" dirty="0">
                <a:latin typeface="+mn-lt"/>
              </a:rPr>
              <a:t>SPA architectures often have abstractions for the </a:t>
            </a:r>
            <a:r>
              <a:rPr lang="en-US" sz="1600" dirty="0">
                <a:latin typeface="+mn-lt"/>
              </a:rPr>
              <a:t>network</a:t>
            </a:r>
            <a:r>
              <a:rPr lang="en-US" sz="1600" b="0" dirty="0">
                <a:latin typeface="+mn-lt"/>
              </a:rPr>
              <a:t> interfaces that treat ingress and egress network interactions as events</a:t>
            </a:r>
          </a:p>
          <a:p>
            <a:endParaRPr lang="en-US" sz="1600" b="0" dirty="0">
              <a:latin typeface="+mn-lt"/>
            </a:endParaRPr>
          </a:p>
          <a:p>
            <a:r>
              <a:rPr lang="en-US" sz="1600" dirty="0"/>
              <a:t>State management </a:t>
            </a:r>
            <a:r>
              <a:rPr lang="en-US" sz="1600" b="0" dirty="0"/>
              <a:t>for SPAs (discussed soon) is often facilitated via variations to the flux pattern.  This pattern features state being managed in an immutable store, and uses events to query, mutate or react to changes in the store</a:t>
            </a:r>
          </a:p>
          <a:p>
            <a:endParaRPr lang="en-US" sz="1600" b="0" dirty="0"/>
          </a:p>
          <a:p>
            <a:r>
              <a:rPr lang="en-US" sz="1600" b="0" dirty="0"/>
              <a:t>User interface updates are handled entirely locally, they can be full page swaps, which are driven by the </a:t>
            </a:r>
            <a:r>
              <a:rPr lang="en-US" sz="1600" dirty="0"/>
              <a:t>router</a:t>
            </a:r>
            <a:r>
              <a:rPr lang="en-US" sz="1600" b="0" dirty="0"/>
              <a:t>, or they can be incremental page updates based on reacting to user behavior (clicking a button, pressing a key, </a:t>
            </a:r>
            <a:r>
              <a:rPr lang="en-US" sz="1600" b="0" dirty="0" err="1"/>
              <a:t>etc</a:t>
            </a:r>
            <a:r>
              <a:rPr lang="en-US" sz="1600" b="0" dirty="0"/>
              <a:t>)</a:t>
            </a:r>
            <a:br>
              <a:rPr lang="en-US" sz="1600" b="0" dirty="0"/>
            </a:br>
            <a:br>
              <a:rPr lang="en-US" sz="1600" b="0" dirty="0"/>
            </a:br>
            <a:r>
              <a:rPr lang="en-US" sz="1600" b="0" dirty="0"/>
              <a:t>SPA Web Components, via an </a:t>
            </a:r>
            <a:r>
              <a:rPr lang="en-US" sz="1600" dirty="0"/>
              <a:t>interaction manager, </a:t>
            </a:r>
            <a:r>
              <a:rPr lang="en-US" sz="1600" b="0" dirty="0"/>
              <a:t>can communicate with each other via sending events, and reacting to callbacks.  </a:t>
            </a:r>
          </a:p>
          <a:p>
            <a:endParaRPr lang="en-US" sz="1600" b="0" dirty="0">
              <a:latin typeface="+mn-lt"/>
            </a:endParaRPr>
          </a:p>
          <a:p>
            <a:endParaRPr lang="en-US" sz="1600" b="0" dirty="0">
              <a:latin typeface="+mn-lt"/>
            </a:endParaRPr>
          </a:p>
        </p:txBody>
      </p:sp>
      <p:sp>
        <p:nvSpPr>
          <p:cNvPr id="39" name="Rectangle 38">
            <a:extLst>
              <a:ext uri="{FF2B5EF4-FFF2-40B4-BE49-F238E27FC236}">
                <a16:creationId xmlns:a16="http://schemas.microsoft.com/office/drawing/2014/main" id="{B941B0E9-DC8B-CC48-A48C-51270DA56DF1}"/>
              </a:ext>
            </a:extLst>
          </p:cNvPr>
          <p:cNvSpPr/>
          <p:nvPr/>
        </p:nvSpPr>
        <p:spPr bwMode="auto">
          <a:xfrm>
            <a:off x="246743" y="1228116"/>
            <a:ext cx="5588000" cy="406442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b="0" dirty="0">
                <a:latin typeface="+mn-lt"/>
                <a:ea typeface="ＭＳ Ｐゴシック" charset="0"/>
              </a:rPr>
              <a:t>SPA Architecture</a:t>
            </a:r>
            <a:endParaRPr kumimoji="0" lang="en-US" b="0" i="0" u="none" strike="noStrike" cap="none" normalizeH="0" baseline="0" dirty="0">
              <a:ln>
                <a:noFill/>
              </a:ln>
              <a:solidFill>
                <a:schemeClr val="tx1"/>
              </a:solidFill>
              <a:effectLst/>
              <a:latin typeface="+mn-lt"/>
              <a:ea typeface="ＭＳ Ｐゴシック" charset="0"/>
            </a:endParaRPr>
          </a:p>
        </p:txBody>
      </p:sp>
      <p:sp>
        <p:nvSpPr>
          <p:cNvPr id="40" name="Rectangle 39">
            <a:extLst>
              <a:ext uri="{FF2B5EF4-FFF2-40B4-BE49-F238E27FC236}">
                <a16:creationId xmlns:a16="http://schemas.microsoft.com/office/drawing/2014/main" id="{DBC9A240-929A-CEAF-5632-0EEBEEDCA71F}"/>
              </a:ext>
            </a:extLst>
          </p:cNvPr>
          <p:cNvSpPr/>
          <p:nvPr/>
        </p:nvSpPr>
        <p:spPr bwMode="auto">
          <a:xfrm>
            <a:off x="1431548" y="1751279"/>
            <a:ext cx="3307647" cy="374961"/>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Router</a:t>
            </a:r>
          </a:p>
        </p:txBody>
      </p:sp>
      <p:sp>
        <p:nvSpPr>
          <p:cNvPr id="35" name="Rectangle 34">
            <a:extLst>
              <a:ext uri="{FF2B5EF4-FFF2-40B4-BE49-F238E27FC236}">
                <a16:creationId xmlns:a16="http://schemas.microsoft.com/office/drawing/2014/main" id="{7E2060AC-0B1B-43F4-0C9E-C782363AF23D}"/>
              </a:ext>
            </a:extLst>
          </p:cNvPr>
          <p:cNvSpPr/>
          <p:nvPr/>
        </p:nvSpPr>
        <p:spPr bwMode="auto">
          <a:xfrm rot="16200000">
            <a:off x="-538143" y="3220965"/>
            <a:ext cx="3300756" cy="374961"/>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Events</a:t>
            </a:r>
          </a:p>
        </p:txBody>
      </p:sp>
      <p:sp>
        <p:nvSpPr>
          <p:cNvPr id="36" name="Rectangle 35">
            <a:extLst>
              <a:ext uri="{FF2B5EF4-FFF2-40B4-BE49-F238E27FC236}">
                <a16:creationId xmlns:a16="http://schemas.microsoft.com/office/drawing/2014/main" id="{533FBDF7-1340-D33F-9CAC-CF9CF79B86C2}"/>
              </a:ext>
            </a:extLst>
          </p:cNvPr>
          <p:cNvSpPr/>
          <p:nvPr/>
        </p:nvSpPr>
        <p:spPr bwMode="auto">
          <a:xfrm>
            <a:off x="1431548" y="4688633"/>
            <a:ext cx="3307647" cy="374961"/>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State Management</a:t>
            </a:r>
          </a:p>
        </p:txBody>
      </p:sp>
      <p:sp>
        <p:nvSpPr>
          <p:cNvPr id="37" name="Rectangle 36">
            <a:extLst>
              <a:ext uri="{FF2B5EF4-FFF2-40B4-BE49-F238E27FC236}">
                <a16:creationId xmlns:a16="http://schemas.microsoft.com/office/drawing/2014/main" id="{49B9CEC2-7F54-B53A-829C-E7A79236B797}"/>
              </a:ext>
            </a:extLst>
          </p:cNvPr>
          <p:cNvSpPr/>
          <p:nvPr/>
        </p:nvSpPr>
        <p:spPr bwMode="auto">
          <a:xfrm rot="16200000">
            <a:off x="3560223" y="3067680"/>
            <a:ext cx="3300756" cy="681532"/>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SPA Component </a:t>
            </a:r>
            <a:br>
              <a:rPr kumimoji="0" lang="en-US" sz="1600" i="0" u="none" strike="noStrike" cap="none" normalizeH="0" baseline="0" dirty="0">
                <a:ln>
                  <a:noFill/>
                </a:ln>
                <a:effectLst/>
                <a:latin typeface="+mn-lt"/>
                <a:ea typeface="ＭＳ Ｐゴシック" charset="0"/>
              </a:rPr>
            </a:br>
            <a:r>
              <a:rPr kumimoji="0" lang="en-US" sz="1600" i="0" u="none" strike="noStrike" cap="none" normalizeH="0" baseline="0" dirty="0">
                <a:ln>
                  <a:noFill/>
                </a:ln>
                <a:effectLst/>
                <a:latin typeface="+mn-lt"/>
                <a:ea typeface="ＭＳ Ｐゴシック" charset="0"/>
              </a:rPr>
              <a:t>Interaction Manager</a:t>
            </a:r>
          </a:p>
        </p:txBody>
      </p:sp>
      <p:sp>
        <p:nvSpPr>
          <p:cNvPr id="51" name="Rectangle 50">
            <a:extLst>
              <a:ext uri="{FF2B5EF4-FFF2-40B4-BE49-F238E27FC236}">
                <a16:creationId xmlns:a16="http://schemas.microsoft.com/office/drawing/2014/main" id="{CF524F0E-790A-39D7-0246-7F1895E68DBC}"/>
              </a:ext>
            </a:extLst>
          </p:cNvPr>
          <p:cNvSpPr/>
          <p:nvPr/>
        </p:nvSpPr>
        <p:spPr bwMode="auto">
          <a:xfrm>
            <a:off x="1409496" y="2257703"/>
            <a:ext cx="3307647" cy="2259816"/>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SPA Rendering Controller</a:t>
            </a:r>
          </a:p>
        </p:txBody>
      </p:sp>
      <p:sp>
        <p:nvSpPr>
          <p:cNvPr id="57" name="Rectangle 56">
            <a:extLst>
              <a:ext uri="{FF2B5EF4-FFF2-40B4-BE49-F238E27FC236}">
                <a16:creationId xmlns:a16="http://schemas.microsoft.com/office/drawing/2014/main" id="{CE4740F0-D229-B1C3-33D3-E86EF7A20B55}"/>
              </a:ext>
            </a:extLst>
          </p:cNvPr>
          <p:cNvSpPr/>
          <p:nvPr/>
        </p:nvSpPr>
        <p:spPr bwMode="auto">
          <a:xfrm>
            <a:off x="1685473" y="3179241"/>
            <a:ext cx="2277141" cy="1260503"/>
          </a:xfrm>
          <a:prstGeom prst="rect">
            <a:avLst/>
          </a:prstGeom>
          <a:solidFill>
            <a:schemeClr val="tx2">
              <a:lumMod val="75000"/>
            </a:schemeClr>
          </a:solidFill>
          <a:ln w="9525" cap="flat" cmpd="sng" algn="ctr">
            <a:solidFill>
              <a:schemeClr val="bg1">
                <a:lumMod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61" name="Rectangle 60">
            <a:extLst>
              <a:ext uri="{FF2B5EF4-FFF2-40B4-BE49-F238E27FC236}">
                <a16:creationId xmlns:a16="http://schemas.microsoft.com/office/drawing/2014/main" id="{C023D1FD-2A33-656F-F0A0-279D833F3B8A}"/>
              </a:ext>
            </a:extLst>
          </p:cNvPr>
          <p:cNvSpPr/>
          <p:nvPr/>
        </p:nvSpPr>
        <p:spPr bwMode="auto">
          <a:xfrm>
            <a:off x="1838165" y="2993613"/>
            <a:ext cx="2277141" cy="1260503"/>
          </a:xfrm>
          <a:prstGeom prst="rect">
            <a:avLst/>
          </a:prstGeom>
          <a:solidFill>
            <a:schemeClr val="tx2">
              <a:lumMod val="75000"/>
            </a:schemeClr>
          </a:solidFill>
          <a:ln w="9525" cap="flat" cmpd="sng" algn="ctr">
            <a:solidFill>
              <a:schemeClr val="bg1">
                <a:lumMod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62" name="Rectangle 61">
            <a:extLst>
              <a:ext uri="{FF2B5EF4-FFF2-40B4-BE49-F238E27FC236}">
                <a16:creationId xmlns:a16="http://schemas.microsoft.com/office/drawing/2014/main" id="{353DCB6A-A123-8B8F-7AE9-5B1094E6834A}"/>
              </a:ext>
            </a:extLst>
          </p:cNvPr>
          <p:cNvSpPr/>
          <p:nvPr/>
        </p:nvSpPr>
        <p:spPr bwMode="auto">
          <a:xfrm>
            <a:off x="1990857" y="2807985"/>
            <a:ext cx="2277141" cy="1260503"/>
          </a:xfrm>
          <a:prstGeom prst="rect">
            <a:avLst/>
          </a:prstGeom>
          <a:solidFill>
            <a:schemeClr val="tx2">
              <a:lumMod val="75000"/>
            </a:schemeClr>
          </a:solidFill>
          <a:ln w="9525" cap="flat" cmpd="sng" algn="ctr">
            <a:solidFill>
              <a:schemeClr val="bg1">
                <a:lumMod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dirty="0">
              <a:ln>
                <a:noFill/>
              </a:ln>
              <a:solidFill>
                <a:srgbClr val="FFFF00"/>
              </a:solidFill>
              <a:effectLst/>
              <a:latin typeface="+mn-lt"/>
              <a:ea typeface="ＭＳ Ｐゴシック" charset="0"/>
            </a:endParaRPr>
          </a:p>
        </p:txBody>
      </p:sp>
      <p:sp>
        <p:nvSpPr>
          <p:cNvPr id="63" name="Rectangle 62">
            <a:extLst>
              <a:ext uri="{FF2B5EF4-FFF2-40B4-BE49-F238E27FC236}">
                <a16:creationId xmlns:a16="http://schemas.microsoft.com/office/drawing/2014/main" id="{C3A0439B-6EBF-7009-FF2C-2ECE570A848A}"/>
              </a:ext>
            </a:extLst>
          </p:cNvPr>
          <p:cNvSpPr/>
          <p:nvPr/>
        </p:nvSpPr>
        <p:spPr bwMode="auto">
          <a:xfrm>
            <a:off x="2143549" y="2622357"/>
            <a:ext cx="2277141" cy="1260503"/>
          </a:xfrm>
          <a:prstGeom prst="rect">
            <a:avLst/>
          </a:prstGeom>
          <a:solidFill>
            <a:schemeClr val="tx2">
              <a:lumMod val="75000"/>
            </a:schemeClr>
          </a:solidFill>
          <a:ln w="9525" cap="flat" cmpd="sng" algn="ctr">
            <a:solidFill>
              <a:schemeClr val="bg1">
                <a:lumMod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rgbClr val="FFFF00"/>
                </a:solidFill>
                <a:effectLst/>
                <a:latin typeface="+mn-lt"/>
                <a:ea typeface="ＭＳ Ｐゴシック" charset="0"/>
              </a:rPr>
              <a:t>SPA </a:t>
            </a:r>
            <a:br>
              <a:rPr kumimoji="0" lang="en-US" sz="1600" b="0" i="0" u="none" strike="noStrike" cap="none" normalizeH="0" baseline="0" dirty="0">
                <a:ln>
                  <a:noFill/>
                </a:ln>
                <a:solidFill>
                  <a:srgbClr val="FFFF00"/>
                </a:solidFill>
                <a:effectLst/>
                <a:latin typeface="+mn-lt"/>
                <a:ea typeface="ＭＳ Ｐゴシック" charset="0"/>
              </a:rPr>
            </a:br>
            <a:r>
              <a:rPr kumimoji="0" lang="en-US" sz="1600" b="0" i="0" u="none" strike="noStrike" cap="none" normalizeH="0" baseline="0" dirty="0">
                <a:ln>
                  <a:noFill/>
                </a:ln>
                <a:solidFill>
                  <a:srgbClr val="FFFF00"/>
                </a:solidFill>
                <a:effectLst/>
                <a:latin typeface="+mn-lt"/>
                <a:ea typeface="ＭＳ Ｐゴシック" charset="0"/>
              </a:rPr>
              <a:t>WEB</a:t>
            </a:r>
            <a:br>
              <a:rPr kumimoji="0" lang="en-US" sz="1600" b="0" i="0" u="none" strike="noStrike" cap="none" normalizeH="0" baseline="0" dirty="0">
                <a:ln>
                  <a:noFill/>
                </a:ln>
                <a:solidFill>
                  <a:srgbClr val="FFFF00"/>
                </a:solidFill>
                <a:effectLst/>
                <a:latin typeface="+mn-lt"/>
                <a:ea typeface="ＭＳ Ｐゴシック" charset="0"/>
              </a:rPr>
            </a:br>
            <a:r>
              <a:rPr kumimoji="0" lang="en-US" sz="1600" b="0" i="0" u="none" strike="noStrike" cap="none" normalizeH="0" baseline="0" dirty="0">
                <a:ln>
                  <a:noFill/>
                </a:ln>
                <a:solidFill>
                  <a:srgbClr val="FFFF00"/>
                </a:solidFill>
                <a:effectLst/>
                <a:latin typeface="+mn-lt"/>
                <a:ea typeface="ＭＳ Ｐゴシック" charset="0"/>
              </a:rPr>
              <a:t>COMPONENTS</a:t>
            </a:r>
          </a:p>
        </p:txBody>
      </p:sp>
      <p:sp>
        <p:nvSpPr>
          <p:cNvPr id="65" name="Rectangle 64">
            <a:extLst>
              <a:ext uri="{FF2B5EF4-FFF2-40B4-BE49-F238E27FC236}">
                <a16:creationId xmlns:a16="http://schemas.microsoft.com/office/drawing/2014/main" id="{13167E25-532A-4FB8-FEC3-DAAE4AD2F0F8}"/>
              </a:ext>
            </a:extLst>
          </p:cNvPr>
          <p:cNvSpPr/>
          <p:nvPr/>
        </p:nvSpPr>
        <p:spPr bwMode="auto">
          <a:xfrm rot="16200000">
            <a:off x="-1042132" y="3220965"/>
            <a:ext cx="3300756" cy="374961"/>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Network</a:t>
            </a:r>
          </a:p>
        </p:txBody>
      </p:sp>
    </p:spTree>
    <p:extLst>
      <p:ext uri="{BB962C8B-B14F-4D97-AF65-F5344CB8AC3E}">
        <p14:creationId xmlns:p14="http://schemas.microsoft.com/office/powerpoint/2010/main" val="22883335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Grp="1" noChangeArrowheads="1"/>
          </p:cNvSpPr>
          <p:nvPr>
            <p:ph type="title"/>
          </p:nvPr>
        </p:nvSpPr>
        <p:spPr>
          <a:xfrm>
            <a:off x="557989" y="44431"/>
            <a:ext cx="10936077" cy="698948"/>
          </a:xfrm>
        </p:spPr>
        <p:txBody>
          <a:bodyPr/>
          <a:lstStyle/>
          <a:p>
            <a:r>
              <a:rPr lang="en-US" dirty="0"/>
              <a:t>SPA Component Interaction Best Practices</a:t>
            </a:r>
          </a:p>
        </p:txBody>
      </p:sp>
      <p:sp>
        <p:nvSpPr>
          <p:cNvPr id="38" name="TextBox 37">
            <a:extLst>
              <a:ext uri="{FF2B5EF4-FFF2-40B4-BE49-F238E27FC236}">
                <a16:creationId xmlns:a16="http://schemas.microsoft.com/office/drawing/2014/main" id="{81601513-1F42-B590-1D6A-DC9486E4A6F0}"/>
              </a:ext>
            </a:extLst>
          </p:cNvPr>
          <p:cNvSpPr txBox="1"/>
          <p:nvPr/>
        </p:nvSpPr>
        <p:spPr>
          <a:xfrm>
            <a:off x="5782037" y="845820"/>
            <a:ext cx="5989049" cy="3083921"/>
          </a:xfrm>
          <a:prstGeom prst="rect">
            <a:avLst/>
          </a:prstGeom>
          <a:noFill/>
        </p:spPr>
        <p:txBody>
          <a:bodyPr wrap="square" rtlCol="0">
            <a:spAutoFit/>
          </a:bodyPr>
          <a:lstStyle/>
          <a:p>
            <a:r>
              <a:rPr lang="en-US" b="0" dirty="0">
                <a:latin typeface="+mn-lt"/>
              </a:rPr>
              <a:t>Remember, SPAs create hierarchies of components</a:t>
            </a:r>
          </a:p>
          <a:p>
            <a:endParaRPr lang="en-US" b="0" dirty="0">
              <a:latin typeface="+mn-lt"/>
            </a:endParaRPr>
          </a:p>
          <a:p>
            <a:r>
              <a:rPr lang="en-US" b="0" dirty="0">
                <a:latin typeface="+mn-lt"/>
              </a:rPr>
              <a:t>There are strict parent/child relationships</a:t>
            </a:r>
          </a:p>
          <a:p>
            <a:endParaRPr lang="en-US" b="0" dirty="0">
              <a:latin typeface="+mn-lt"/>
            </a:endParaRPr>
          </a:p>
          <a:p>
            <a:r>
              <a:rPr lang="en-US" b="0" dirty="0">
                <a:latin typeface="+mn-lt"/>
              </a:rPr>
              <a:t>Best practice, when a parent creates a child, it passes all properties that that child needs.  These take the form of:</a:t>
            </a:r>
          </a:p>
          <a:p>
            <a:endParaRPr lang="en-US" b="0" dirty="0">
              <a:latin typeface="+mn-lt"/>
            </a:endParaRPr>
          </a:p>
          <a:p>
            <a:endParaRPr lang="en-US" b="0" dirty="0"/>
          </a:p>
          <a:p>
            <a:endParaRPr lang="en-US" b="0" dirty="0">
              <a:latin typeface="+mn-lt"/>
            </a:endParaRPr>
          </a:p>
          <a:p>
            <a:endParaRPr lang="en-US" b="0" dirty="0">
              <a:latin typeface="+mn-lt"/>
            </a:endParaRPr>
          </a:p>
        </p:txBody>
      </p:sp>
      <p:sp>
        <p:nvSpPr>
          <p:cNvPr id="39" name="Rectangle 38">
            <a:extLst>
              <a:ext uri="{FF2B5EF4-FFF2-40B4-BE49-F238E27FC236}">
                <a16:creationId xmlns:a16="http://schemas.microsoft.com/office/drawing/2014/main" id="{B941B0E9-DC8B-CC48-A48C-51270DA56DF1}"/>
              </a:ext>
            </a:extLst>
          </p:cNvPr>
          <p:cNvSpPr/>
          <p:nvPr/>
        </p:nvSpPr>
        <p:spPr bwMode="auto">
          <a:xfrm>
            <a:off x="557989" y="743379"/>
            <a:ext cx="4609096" cy="5579924"/>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b="0" dirty="0">
                <a:latin typeface="+mn-lt"/>
                <a:ea typeface="ＭＳ Ｐゴシック" charset="0"/>
              </a:rPr>
              <a:t>SPA Architecture</a:t>
            </a:r>
            <a:endParaRPr kumimoji="0" lang="en-US" b="0" i="0" u="none" strike="noStrike" cap="none" normalizeH="0" baseline="0" dirty="0">
              <a:ln>
                <a:noFill/>
              </a:ln>
              <a:solidFill>
                <a:schemeClr val="tx1"/>
              </a:solidFill>
              <a:effectLst/>
              <a:latin typeface="+mn-lt"/>
              <a:ea typeface="ＭＳ Ｐゴシック" charset="0"/>
            </a:endParaRPr>
          </a:p>
        </p:txBody>
      </p:sp>
      <p:sp>
        <p:nvSpPr>
          <p:cNvPr id="51" name="Rectangle 50">
            <a:extLst>
              <a:ext uri="{FF2B5EF4-FFF2-40B4-BE49-F238E27FC236}">
                <a16:creationId xmlns:a16="http://schemas.microsoft.com/office/drawing/2014/main" id="{CF524F0E-790A-39D7-0246-7F1895E68DBC}"/>
              </a:ext>
            </a:extLst>
          </p:cNvPr>
          <p:cNvSpPr/>
          <p:nvPr/>
        </p:nvSpPr>
        <p:spPr bwMode="auto">
          <a:xfrm>
            <a:off x="841680" y="1161368"/>
            <a:ext cx="4078664" cy="1780437"/>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SPA Parent Component</a:t>
            </a:r>
          </a:p>
        </p:txBody>
      </p:sp>
      <p:sp>
        <p:nvSpPr>
          <p:cNvPr id="18" name="Rectangle 17">
            <a:extLst>
              <a:ext uri="{FF2B5EF4-FFF2-40B4-BE49-F238E27FC236}">
                <a16:creationId xmlns:a16="http://schemas.microsoft.com/office/drawing/2014/main" id="{9ED8BA57-C81C-68F5-C165-938F761FFAE9}"/>
              </a:ext>
            </a:extLst>
          </p:cNvPr>
          <p:cNvSpPr/>
          <p:nvPr/>
        </p:nvSpPr>
        <p:spPr bwMode="auto">
          <a:xfrm>
            <a:off x="754142" y="4960668"/>
            <a:ext cx="4166202" cy="978729"/>
          </a:xfrm>
          <a:prstGeom prst="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i="0" u="none" strike="noStrike" cap="none" normalizeH="0" baseline="0" dirty="0">
                <a:ln>
                  <a:noFill/>
                </a:ln>
                <a:effectLst/>
                <a:latin typeface="+mn-lt"/>
                <a:ea typeface="ＭＳ Ｐゴシック" charset="0"/>
              </a:rPr>
              <a:t>SPA Child Component</a:t>
            </a:r>
          </a:p>
        </p:txBody>
      </p:sp>
      <p:sp>
        <p:nvSpPr>
          <p:cNvPr id="19" name="TextBox 18">
            <a:extLst>
              <a:ext uri="{FF2B5EF4-FFF2-40B4-BE49-F238E27FC236}">
                <a16:creationId xmlns:a16="http://schemas.microsoft.com/office/drawing/2014/main" id="{901C8CD8-07C9-5225-419C-3BED79B368AD}"/>
              </a:ext>
            </a:extLst>
          </p:cNvPr>
          <p:cNvSpPr txBox="1"/>
          <p:nvPr/>
        </p:nvSpPr>
        <p:spPr>
          <a:xfrm>
            <a:off x="928916" y="1505330"/>
            <a:ext cx="4238169" cy="1643527"/>
          </a:xfrm>
          <a:prstGeom prst="rect">
            <a:avLst/>
          </a:prstGeom>
          <a:noFill/>
        </p:spPr>
        <p:txBody>
          <a:bodyPr wrap="square" rtlCol="0">
            <a:spAutoFit/>
          </a:bodyPr>
          <a:lstStyle/>
          <a:p>
            <a:r>
              <a:rPr lang="en-US" sz="1600" b="0" dirty="0" err="1">
                <a:latin typeface="+mn-lt"/>
              </a:rPr>
              <a:t>callBackFunction</a:t>
            </a:r>
            <a:r>
              <a:rPr lang="en-US" sz="1600" b="0" dirty="0">
                <a:latin typeface="+mn-lt"/>
              </a:rPr>
              <a:t>(Parameters, …) {</a:t>
            </a:r>
          </a:p>
          <a:p>
            <a:r>
              <a:rPr lang="en-US" sz="1600" b="0" dirty="0">
                <a:latin typeface="+mn-lt"/>
              </a:rPr>
              <a:t>   …</a:t>
            </a:r>
          </a:p>
          <a:p>
            <a:r>
              <a:rPr lang="en-US" sz="1600" b="0" dirty="0">
                <a:latin typeface="+mn-lt"/>
              </a:rPr>
              <a:t>}</a:t>
            </a:r>
            <a:br>
              <a:rPr lang="en-US" sz="1600" b="0" dirty="0">
                <a:latin typeface="+mn-lt"/>
              </a:rPr>
            </a:br>
            <a:br>
              <a:rPr lang="en-US" sz="1600" b="0" dirty="0">
                <a:latin typeface="+mn-lt"/>
              </a:rPr>
            </a:br>
            <a:r>
              <a:rPr lang="en-US" sz="1600" b="0" dirty="0">
                <a:latin typeface="+mn-lt"/>
              </a:rPr>
              <a:t>&lt;CHILD prop= [p1,p2, </a:t>
            </a:r>
            <a:r>
              <a:rPr lang="en-US" sz="1600" b="0" dirty="0" err="1">
                <a:latin typeface="+mn-lt"/>
              </a:rPr>
              <a:t>pn</a:t>
            </a:r>
            <a:r>
              <a:rPr lang="en-US" sz="1600" b="0" dirty="0">
                <a:latin typeface="+mn-lt"/>
              </a:rPr>
              <a:t>], </a:t>
            </a:r>
            <a:br>
              <a:rPr lang="en-US" sz="1600" b="0" dirty="0">
                <a:latin typeface="+mn-lt"/>
              </a:rPr>
            </a:br>
            <a:r>
              <a:rPr lang="en-US" sz="1600" b="0" dirty="0">
                <a:latin typeface="+mn-lt"/>
              </a:rPr>
              <a:t>    callback = [f1(), f2(), </a:t>
            </a:r>
            <a:r>
              <a:rPr lang="en-US" sz="1600" b="0" dirty="0" err="1">
                <a:latin typeface="+mn-lt"/>
              </a:rPr>
              <a:t>fn</a:t>
            </a:r>
            <a:r>
              <a:rPr lang="en-US" sz="1600" b="0" dirty="0">
                <a:latin typeface="+mn-lt"/>
              </a:rPr>
              <a:t>()] /&gt;</a:t>
            </a:r>
          </a:p>
          <a:p>
            <a:endParaRPr lang="en-US" sz="1600" b="0" dirty="0">
              <a:latin typeface="+mn-lt"/>
            </a:endParaRPr>
          </a:p>
        </p:txBody>
      </p:sp>
      <p:sp>
        <p:nvSpPr>
          <p:cNvPr id="20" name="TextBox 19">
            <a:extLst>
              <a:ext uri="{FF2B5EF4-FFF2-40B4-BE49-F238E27FC236}">
                <a16:creationId xmlns:a16="http://schemas.microsoft.com/office/drawing/2014/main" id="{78348BD4-4123-59B9-DB1C-9012A729EEB0}"/>
              </a:ext>
            </a:extLst>
          </p:cNvPr>
          <p:cNvSpPr txBox="1"/>
          <p:nvPr/>
        </p:nvSpPr>
        <p:spPr>
          <a:xfrm>
            <a:off x="841679" y="5380907"/>
            <a:ext cx="4238169" cy="535531"/>
          </a:xfrm>
          <a:prstGeom prst="rect">
            <a:avLst/>
          </a:prstGeom>
          <a:noFill/>
        </p:spPr>
        <p:txBody>
          <a:bodyPr wrap="square" rtlCol="0">
            <a:spAutoFit/>
          </a:bodyPr>
          <a:lstStyle/>
          <a:p>
            <a:r>
              <a:rPr lang="en-US" sz="1600" b="0" dirty="0">
                <a:latin typeface="+mn-lt"/>
              </a:rPr>
              <a:t>Setup(properties, …)</a:t>
            </a:r>
            <a:br>
              <a:rPr lang="en-US" sz="1600" b="0" dirty="0">
                <a:latin typeface="+mn-lt"/>
              </a:rPr>
            </a:br>
            <a:r>
              <a:rPr lang="en-US" sz="1600" b="0" dirty="0" err="1">
                <a:latin typeface="+mn-lt"/>
              </a:rPr>
              <a:t>callBackFunction</a:t>
            </a:r>
            <a:r>
              <a:rPr lang="en-US" sz="1600" b="0" dirty="0">
                <a:latin typeface="+mn-lt"/>
              </a:rPr>
              <a:t>(Parameters, …);</a:t>
            </a:r>
          </a:p>
        </p:txBody>
      </p:sp>
      <p:cxnSp>
        <p:nvCxnSpPr>
          <p:cNvPr id="3" name="Straight Arrow Connector 2">
            <a:extLst>
              <a:ext uri="{FF2B5EF4-FFF2-40B4-BE49-F238E27FC236}">
                <a16:creationId xmlns:a16="http://schemas.microsoft.com/office/drawing/2014/main" id="{21509568-59B6-83E4-B8DD-072267580529}"/>
              </a:ext>
            </a:extLst>
          </p:cNvPr>
          <p:cNvCxnSpPr>
            <a:cxnSpLocks/>
          </p:cNvCxnSpPr>
          <p:nvPr/>
        </p:nvCxnSpPr>
        <p:spPr>
          <a:xfrm>
            <a:off x="1037624" y="2941805"/>
            <a:ext cx="0" cy="2018863"/>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0E9F05D-F6D2-94C2-37D8-084CB3A88521}"/>
              </a:ext>
            </a:extLst>
          </p:cNvPr>
          <p:cNvSpPr txBox="1"/>
          <p:nvPr/>
        </p:nvSpPr>
        <p:spPr>
          <a:xfrm rot="16200000">
            <a:off x="640067" y="3330662"/>
            <a:ext cx="2112088" cy="978729"/>
          </a:xfrm>
          <a:prstGeom prst="rect">
            <a:avLst/>
          </a:prstGeom>
          <a:noFill/>
        </p:spPr>
        <p:txBody>
          <a:bodyPr wrap="square" rtlCol="0">
            <a:spAutoFit/>
          </a:bodyPr>
          <a:lstStyle/>
          <a:p>
            <a:r>
              <a:rPr lang="en-US" sz="1600" dirty="0">
                <a:latin typeface="+mn-lt"/>
              </a:rPr>
              <a:t>PROPERTIES AND CALLBACK FUNCTION REFERENCES</a:t>
            </a:r>
          </a:p>
        </p:txBody>
      </p:sp>
      <p:cxnSp>
        <p:nvCxnSpPr>
          <p:cNvPr id="26" name="Straight Arrow Connector 25">
            <a:extLst>
              <a:ext uri="{FF2B5EF4-FFF2-40B4-BE49-F238E27FC236}">
                <a16:creationId xmlns:a16="http://schemas.microsoft.com/office/drawing/2014/main" id="{85127C57-C922-183B-0F65-C9B1050F3806}"/>
              </a:ext>
            </a:extLst>
          </p:cNvPr>
          <p:cNvCxnSpPr>
            <a:cxnSpLocks/>
          </p:cNvCxnSpPr>
          <p:nvPr/>
        </p:nvCxnSpPr>
        <p:spPr>
          <a:xfrm flipV="1">
            <a:off x="3599395" y="2941805"/>
            <a:ext cx="0" cy="2021113"/>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36C7B49-8F44-B1AC-C71F-173ECE1639B8}"/>
              </a:ext>
            </a:extLst>
          </p:cNvPr>
          <p:cNvSpPr txBox="1"/>
          <p:nvPr/>
        </p:nvSpPr>
        <p:spPr>
          <a:xfrm rot="16200000">
            <a:off x="2838147" y="3673192"/>
            <a:ext cx="2112088" cy="535531"/>
          </a:xfrm>
          <a:prstGeom prst="rect">
            <a:avLst/>
          </a:prstGeom>
          <a:noFill/>
        </p:spPr>
        <p:txBody>
          <a:bodyPr wrap="square" rtlCol="0">
            <a:spAutoFit/>
          </a:bodyPr>
          <a:lstStyle/>
          <a:p>
            <a:r>
              <a:rPr lang="en-US" sz="1600" dirty="0">
                <a:latin typeface="+mn-lt"/>
              </a:rPr>
              <a:t>Callback Notifications</a:t>
            </a:r>
          </a:p>
        </p:txBody>
      </p:sp>
      <p:sp>
        <p:nvSpPr>
          <p:cNvPr id="30" name="TextBox 29">
            <a:extLst>
              <a:ext uri="{FF2B5EF4-FFF2-40B4-BE49-F238E27FC236}">
                <a16:creationId xmlns:a16="http://schemas.microsoft.com/office/drawing/2014/main" id="{BC279C81-0886-E3D1-A186-F9F239E448AC}"/>
              </a:ext>
            </a:extLst>
          </p:cNvPr>
          <p:cNvSpPr txBox="1"/>
          <p:nvPr/>
        </p:nvSpPr>
        <p:spPr>
          <a:xfrm>
            <a:off x="6096000" y="3043825"/>
            <a:ext cx="5989049" cy="3582519"/>
          </a:xfrm>
          <a:prstGeom prst="rect">
            <a:avLst/>
          </a:prstGeom>
          <a:noFill/>
        </p:spPr>
        <p:txBody>
          <a:bodyPr wrap="square" rtlCol="0">
            <a:spAutoFit/>
          </a:bodyPr>
          <a:lstStyle/>
          <a:p>
            <a:pPr marL="285750" indent="-285750">
              <a:buFont typeface="Arial" panose="020B0604020202020204" pitchFamily="34" charset="0"/>
              <a:buChar char="•"/>
            </a:pPr>
            <a:r>
              <a:rPr lang="en-US" b="0" dirty="0">
                <a:latin typeface="+mn-lt"/>
              </a:rPr>
              <a:t>Properties, or props – think of these as a web component constructor, the parent passes data to the child for initialization</a:t>
            </a:r>
            <a:br>
              <a:rPr lang="en-US" b="0" dirty="0">
                <a:latin typeface="+mn-lt"/>
              </a:rPr>
            </a:br>
            <a:endParaRPr lang="en-US" b="0" dirty="0">
              <a:latin typeface="+mn-lt"/>
            </a:endParaRPr>
          </a:p>
          <a:p>
            <a:pPr marL="285750" indent="-285750">
              <a:buFont typeface="Arial" panose="020B0604020202020204" pitchFamily="34" charset="0"/>
              <a:buChar char="•"/>
            </a:pPr>
            <a:r>
              <a:rPr lang="en-US" b="0" dirty="0">
                <a:latin typeface="+mn-lt"/>
              </a:rPr>
              <a:t>Callback functions – as the child component runs, sometimes it needs to notify the parent about interesting things, such as state changes or anything else of interest.  The parent passes a callback function to the child, that the </a:t>
            </a:r>
            <a:r>
              <a:rPr lang="en-US" b="0" dirty="0" err="1">
                <a:latin typeface="+mn-lt"/>
              </a:rPr>
              <a:t>chid</a:t>
            </a:r>
            <a:r>
              <a:rPr lang="en-US" b="0" dirty="0">
                <a:latin typeface="+mn-lt"/>
              </a:rPr>
              <a:t> can use to interact with the parent</a:t>
            </a:r>
          </a:p>
          <a:p>
            <a:endParaRPr lang="en-US" b="0" dirty="0">
              <a:latin typeface="+mn-lt"/>
            </a:endParaRPr>
          </a:p>
          <a:p>
            <a:endParaRPr lang="en-US" b="0" dirty="0"/>
          </a:p>
          <a:p>
            <a:endParaRPr lang="en-US" b="0" dirty="0">
              <a:latin typeface="+mn-lt"/>
            </a:endParaRPr>
          </a:p>
          <a:p>
            <a:endParaRPr lang="en-US" b="0" dirty="0">
              <a:latin typeface="+mn-lt"/>
            </a:endParaRPr>
          </a:p>
        </p:txBody>
      </p:sp>
      <p:sp>
        <p:nvSpPr>
          <p:cNvPr id="31" name="TextBox 30">
            <a:extLst>
              <a:ext uri="{FF2B5EF4-FFF2-40B4-BE49-F238E27FC236}">
                <a16:creationId xmlns:a16="http://schemas.microsoft.com/office/drawing/2014/main" id="{290D1674-76FD-B25F-CD08-D8994877F0E1}"/>
              </a:ext>
            </a:extLst>
          </p:cNvPr>
          <p:cNvSpPr txBox="1"/>
          <p:nvPr/>
        </p:nvSpPr>
        <p:spPr>
          <a:xfrm>
            <a:off x="5393811" y="5786114"/>
            <a:ext cx="6648638" cy="840230"/>
          </a:xfrm>
          <a:prstGeom prst="rect">
            <a:avLst/>
          </a:prstGeom>
          <a:noFill/>
        </p:spPr>
        <p:txBody>
          <a:bodyPr wrap="square" rtlCol="0">
            <a:spAutoFit/>
          </a:bodyPr>
          <a:lstStyle/>
          <a:p>
            <a:pPr algn="ctr"/>
            <a:r>
              <a:rPr lang="en-US" dirty="0">
                <a:solidFill>
                  <a:srgbClr val="7030A0"/>
                </a:solidFill>
                <a:latin typeface="+mn-lt"/>
              </a:rPr>
              <a:t>SPAs are very strict on flow of direction, properties flow down, callbacks / events flow up</a:t>
            </a:r>
          </a:p>
          <a:p>
            <a:pPr algn="ctr"/>
            <a:endParaRPr lang="en-US" dirty="0">
              <a:solidFill>
                <a:srgbClr val="7030A0"/>
              </a:solidFill>
              <a:latin typeface="+mn-lt"/>
            </a:endParaRPr>
          </a:p>
        </p:txBody>
      </p:sp>
    </p:spTree>
    <p:extLst>
      <p:ext uri="{BB962C8B-B14F-4D97-AF65-F5344CB8AC3E}">
        <p14:creationId xmlns:p14="http://schemas.microsoft.com/office/powerpoint/2010/main" val="30792683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Grp="1" noChangeArrowheads="1"/>
          </p:cNvSpPr>
          <p:nvPr>
            <p:ph type="title"/>
          </p:nvPr>
        </p:nvSpPr>
        <p:spPr>
          <a:xfrm>
            <a:off x="557989" y="189573"/>
            <a:ext cx="10936077" cy="698948"/>
          </a:xfrm>
        </p:spPr>
        <p:txBody>
          <a:bodyPr/>
          <a:lstStyle/>
          <a:p>
            <a:r>
              <a:rPr lang="en-US" dirty="0"/>
              <a:t>The architecture of </a:t>
            </a:r>
            <a:r>
              <a:rPr lang="en-US" dirty="0" err="1"/>
              <a:t>Javascript</a:t>
            </a:r>
            <a:r>
              <a:rPr lang="en-US" dirty="0"/>
              <a:t>, and more importantly its runtime</a:t>
            </a:r>
          </a:p>
        </p:txBody>
      </p:sp>
      <p:sp>
        <p:nvSpPr>
          <p:cNvPr id="38" name="TextBox 37">
            <a:extLst>
              <a:ext uri="{FF2B5EF4-FFF2-40B4-BE49-F238E27FC236}">
                <a16:creationId xmlns:a16="http://schemas.microsoft.com/office/drawing/2014/main" id="{81601513-1F42-B590-1D6A-DC9486E4A6F0}"/>
              </a:ext>
            </a:extLst>
          </p:cNvPr>
          <p:cNvSpPr txBox="1"/>
          <p:nvPr/>
        </p:nvSpPr>
        <p:spPr>
          <a:xfrm>
            <a:off x="280969" y="5913794"/>
            <a:ext cx="11213097" cy="590931"/>
          </a:xfrm>
          <a:prstGeom prst="rect">
            <a:avLst/>
          </a:prstGeom>
          <a:noFill/>
        </p:spPr>
        <p:txBody>
          <a:bodyPr wrap="square" rtlCol="0">
            <a:spAutoFit/>
          </a:bodyPr>
          <a:lstStyle/>
          <a:p>
            <a:r>
              <a:rPr lang="en-US" b="0" dirty="0">
                <a:latin typeface="+mn-lt"/>
              </a:rPr>
              <a:t>Because most web architectures are I/O bound this model works well, but specific strategies are required for compute bound workloads in order to ensure that work is processed efficiently.</a:t>
            </a:r>
          </a:p>
        </p:txBody>
      </p:sp>
      <p:sp>
        <p:nvSpPr>
          <p:cNvPr id="31" name="TextBox 30">
            <a:extLst>
              <a:ext uri="{FF2B5EF4-FFF2-40B4-BE49-F238E27FC236}">
                <a16:creationId xmlns:a16="http://schemas.microsoft.com/office/drawing/2014/main" id="{290D1674-76FD-B25F-CD08-D8994877F0E1}"/>
              </a:ext>
            </a:extLst>
          </p:cNvPr>
          <p:cNvSpPr txBox="1"/>
          <p:nvPr/>
        </p:nvSpPr>
        <p:spPr>
          <a:xfrm>
            <a:off x="58278" y="1130504"/>
            <a:ext cx="11935498" cy="757130"/>
          </a:xfrm>
          <a:prstGeom prst="rect">
            <a:avLst/>
          </a:prstGeom>
          <a:noFill/>
        </p:spPr>
        <p:txBody>
          <a:bodyPr wrap="square" rtlCol="0">
            <a:spAutoFit/>
          </a:bodyPr>
          <a:lstStyle/>
          <a:p>
            <a:pPr algn="ctr"/>
            <a:r>
              <a:rPr lang="en-US" sz="1600" dirty="0">
                <a:solidFill>
                  <a:srgbClr val="7030A0"/>
                </a:solidFill>
                <a:latin typeface="+mn-lt"/>
              </a:rPr>
              <a:t>The </a:t>
            </a:r>
            <a:r>
              <a:rPr lang="en-US" sz="1600" dirty="0" err="1">
                <a:solidFill>
                  <a:srgbClr val="7030A0"/>
                </a:solidFill>
                <a:latin typeface="+mn-lt"/>
              </a:rPr>
              <a:t>javascript</a:t>
            </a:r>
            <a:r>
              <a:rPr lang="en-US" sz="1600" dirty="0">
                <a:solidFill>
                  <a:srgbClr val="7030A0"/>
                </a:solidFill>
                <a:latin typeface="+mn-lt"/>
              </a:rPr>
              <a:t> runtime is single threaded with an event loop at the center, effective use of </a:t>
            </a:r>
            <a:r>
              <a:rPr lang="en-US" sz="1600" dirty="0" err="1">
                <a:solidFill>
                  <a:srgbClr val="7030A0"/>
                </a:solidFill>
                <a:latin typeface="+mn-lt"/>
              </a:rPr>
              <a:t>asychonous</a:t>
            </a:r>
            <a:r>
              <a:rPr lang="en-US" sz="1600" dirty="0">
                <a:solidFill>
                  <a:srgbClr val="7030A0"/>
                </a:solidFill>
                <a:latin typeface="+mn-lt"/>
              </a:rPr>
              <a:t> programming techniques is essential to making these applications perform well. </a:t>
            </a:r>
          </a:p>
          <a:p>
            <a:pPr algn="ctr"/>
            <a:endParaRPr lang="en-US" sz="1600" dirty="0">
              <a:solidFill>
                <a:srgbClr val="7030A0"/>
              </a:solidFill>
              <a:latin typeface="+mn-lt"/>
            </a:endParaRPr>
          </a:p>
        </p:txBody>
      </p:sp>
      <p:pic>
        <p:nvPicPr>
          <p:cNvPr id="1026" name="Picture 2" descr="How does the Event Loop work in Node.js? | JavaScript in Plain English">
            <a:extLst>
              <a:ext uri="{FF2B5EF4-FFF2-40B4-BE49-F238E27FC236}">
                <a16:creationId xmlns:a16="http://schemas.microsoft.com/office/drawing/2014/main" id="{3F706D43-F6DD-62AA-B6DE-5BBDE62D482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253"/>
          <a:stretch/>
        </p:blipFill>
        <p:spPr bwMode="auto">
          <a:xfrm>
            <a:off x="1016000" y="1999796"/>
            <a:ext cx="10160000" cy="3613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87400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Grp="1" noChangeArrowheads="1"/>
          </p:cNvSpPr>
          <p:nvPr>
            <p:ph type="title"/>
          </p:nvPr>
        </p:nvSpPr>
        <p:spPr>
          <a:xfrm>
            <a:off x="557989" y="189573"/>
            <a:ext cx="10936077" cy="698948"/>
          </a:xfrm>
        </p:spPr>
        <p:txBody>
          <a:bodyPr/>
          <a:lstStyle/>
          <a:p>
            <a:r>
              <a:rPr lang="en-US" dirty="0"/>
              <a:t>The architecture of </a:t>
            </a:r>
            <a:r>
              <a:rPr lang="en-US" dirty="0" err="1"/>
              <a:t>Javascript</a:t>
            </a:r>
            <a:r>
              <a:rPr lang="en-US" dirty="0"/>
              <a:t>, and more importantly its runtime</a:t>
            </a:r>
          </a:p>
        </p:txBody>
      </p:sp>
      <p:sp>
        <p:nvSpPr>
          <p:cNvPr id="38" name="TextBox 37">
            <a:extLst>
              <a:ext uri="{FF2B5EF4-FFF2-40B4-BE49-F238E27FC236}">
                <a16:creationId xmlns:a16="http://schemas.microsoft.com/office/drawing/2014/main" id="{81601513-1F42-B590-1D6A-DC9486E4A6F0}"/>
              </a:ext>
            </a:extLst>
          </p:cNvPr>
          <p:cNvSpPr txBox="1"/>
          <p:nvPr/>
        </p:nvSpPr>
        <p:spPr>
          <a:xfrm>
            <a:off x="59714" y="6077496"/>
            <a:ext cx="4581318" cy="590931"/>
          </a:xfrm>
          <a:prstGeom prst="rect">
            <a:avLst/>
          </a:prstGeom>
          <a:noFill/>
        </p:spPr>
        <p:txBody>
          <a:bodyPr wrap="square" rtlCol="0">
            <a:spAutoFit/>
          </a:bodyPr>
          <a:lstStyle/>
          <a:p>
            <a:r>
              <a:rPr lang="en-US" b="0" dirty="0">
                <a:solidFill>
                  <a:srgbClr val="7030A0"/>
                </a:solidFill>
                <a:latin typeface="+mn-lt"/>
              </a:rPr>
              <a:t>Callback example – do some work</a:t>
            </a:r>
            <a:br>
              <a:rPr lang="en-US" b="0" dirty="0">
                <a:solidFill>
                  <a:srgbClr val="7030A0"/>
                </a:solidFill>
                <a:latin typeface="+mn-lt"/>
              </a:rPr>
            </a:br>
            <a:r>
              <a:rPr lang="en-US" b="0" dirty="0">
                <a:solidFill>
                  <a:srgbClr val="7030A0"/>
                </a:solidFill>
                <a:latin typeface="+mn-lt"/>
              </a:rPr>
              <a:t>let me know when you are done</a:t>
            </a:r>
          </a:p>
        </p:txBody>
      </p:sp>
      <p:sp>
        <p:nvSpPr>
          <p:cNvPr id="31" name="TextBox 30">
            <a:extLst>
              <a:ext uri="{FF2B5EF4-FFF2-40B4-BE49-F238E27FC236}">
                <a16:creationId xmlns:a16="http://schemas.microsoft.com/office/drawing/2014/main" id="{290D1674-76FD-B25F-CD08-D8994877F0E1}"/>
              </a:ext>
            </a:extLst>
          </p:cNvPr>
          <p:cNvSpPr txBox="1"/>
          <p:nvPr/>
        </p:nvSpPr>
        <p:spPr>
          <a:xfrm>
            <a:off x="58278" y="1130504"/>
            <a:ext cx="11935498" cy="535531"/>
          </a:xfrm>
          <a:prstGeom prst="rect">
            <a:avLst/>
          </a:prstGeom>
          <a:noFill/>
        </p:spPr>
        <p:txBody>
          <a:bodyPr wrap="square" rtlCol="0">
            <a:spAutoFit/>
          </a:bodyPr>
          <a:lstStyle/>
          <a:p>
            <a:pPr algn="ctr"/>
            <a:r>
              <a:rPr lang="en-US" sz="1600" dirty="0">
                <a:solidFill>
                  <a:srgbClr val="7030A0"/>
                </a:solidFill>
                <a:latin typeface="+mn-lt"/>
              </a:rPr>
              <a:t>The </a:t>
            </a:r>
            <a:r>
              <a:rPr lang="en-US" sz="1600" dirty="0" err="1">
                <a:solidFill>
                  <a:srgbClr val="7030A0"/>
                </a:solidFill>
                <a:latin typeface="+mn-lt"/>
              </a:rPr>
              <a:t>javascript</a:t>
            </a:r>
            <a:r>
              <a:rPr lang="en-US" sz="1600" dirty="0">
                <a:solidFill>
                  <a:srgbClr val="7030A0"/>
                </a:solidFill>
                <a:latin typeface="+mn-lt"/>
              </a:rPr>
              <a:t> programming model provides multiple models for doing async programming</a:t>
            </a:r>
          </a:p>
          <a:p>
            <a:pPr algn="ctr"/>
            <a:endParaRPr lang="en-US" sz="1600" dirty="0">
              <a:solidFill>
                <a:srgbClr val="7030A0"/>
              </a:solidFill>
              <a:latin typeface="+mn-lt"/>
            </a:endParaRPr>
          </a:p>
        </p:txBody>
      </p:sp>
      <p:sp>
        <p:nvSpPr>
          <p:cNvPr id="6" name="TextBox 5">
            <a:extLst>
              <a:ext uri="{FF2B5EF4-FFF2-40B4-BE49-F238E27FC236}">
                <a16:creationId xmlns:a16="http://schemas.microsoft.com/office/drawing/2014/main" id="{04561AF4-DE47-21EF-676C-8AEBE07777DF}"/>
              </a:ext>
            </a:extLst>
          </p:cNvPr>
          <p:cNvSpPr txBox="1"/>
          <p:nvPr/>
        </p:nvSpPr>
        <p:spPr>
          <a:xfrm>
            <a:off x="198224" y="1518480"/>
            <a:ext cx="4442808" cy="3089692"/>
          </a:xfrm>
          <a:prstGeom prst="rect">
            <a:avLst/>
          </a:prstGeom>
          <a:noFill/>
        </p:spPr>
        <p:txBody>
          <a:bodyPr wrap="square" rtlCol="0">
            <a:spAutoFit/>
          </a:bodyPr>
          <a:lstStyle/>
          <a:p>
            <a:r>
              <a:rPr lang="en-US" b="0" dirty="0">
                <a:latin typeface="Courier" pitchFamily="2" charset="0"/>
              </a:rPr>
              <a:t>function after(</a:t>
            </a:r>
            <a:r>
              <a:rPr lang="en-US" b="0" dirty="0" err="1">
                <a:latin typeface="Courier" pitchFamily="2" charset="0"/>
              </a:rPr>
              <a:t>args</a:t>
            </a:r>
            <a:r>
              <a:rPr lang="en-US" b="0" dirty="0">
                <a:latin typeface="Courier" pitchFamily="2" charset="0"/>
              </a:rPr>
              <a:t>) {</a:t>
            </a:r>
          </a:p>
          <a:p>
            <a:r>
              <a:rPr lang="en-US" b="0" dirty="0">
                <a:latin typeface="Courier" pitchFamily="2" charset="0"/>
              </a:rPr>
              <a:t>  //post processing here</a:t>
            </a:r>
          </a:p>
          <a:p>
            <a:r>
              <a:rPr lang="en-US" b="0" dirty="0">
                <a:latin typeface="Courier" pitchFamily="2" charset="0"/>
              </a:rPr>
              <a:t>}</a:t>
            </a:r>
          </a:p>
          <a:p>
            <a:endParaRPr lang="en-US" b="0" dirty="0">
              <a:latin typeface="Courier" pitchFamily="2" charset="0"/>
            </a:endParaRPr>
          </a:p>
          <a:p>
            <a:r>
              <a:rPr lang="en-US" b="0" dirty="0">
                <a:latin typeface="Courier" pitchFamily="2" charset="0"/>
              </a:rPr>
              <a:t>function </a:t>
            </a:r>
            <a:r>
              <a:rPr lang="en-US" b="0" dirty="0" err="1">
                <a:latin typeface="Courier" pitchFamily="2" charset="0"/>
              </a:rPr>
              <a:t>do_something</a:t>
            </a:r>
            <a:r>
              <a:rPr lang="en-US" b="0" dirty="0">
                <a:latin typeface="Courier" pitchFamily="2" charset="0"/>
              </a:rPr>
              <a:t>(</a:t>
            </a:r>
            <a:r>
              <a:rPr lang="en-US" b="0" dirty="0" err="1">
                <a:latin typeface="Courier" pitchFamily="2" charset="0"/>
              </a:rPr>
              <a:t>args</a:t>
            </a:r>
            <a:r>
              <a:rPr lang="en-US" b="0" dirty="0">
                <a:latin typeface="Courier" pitchFamily="2" charset="0"/>
              </a:rPr>
              <a:t>, </a:t>
            </a:r>
            <a:r>
              <a:rPr lang="en-US" b="0" dirty="0" err="1">
                <a:latin typeface="Courier" pitchFamily="2" charset="0"/>
              </a:rPr>
              <a:t>cb</a:t>
            </a:r>
            <a:r>
              <a:rPr lang="en-US" b="0" dirty="0">
                <a:latin typeface="Courier" pitchFamily="2" charset="0"/>
              </a:rPr>
              <a:t>{</a:t>
            </a:r>
          </a:p>
          <a:p>
            <a:r>
              <a:rPr lang="en-US" b="0" dirty="0">
                <a:latin typeface="Courier" pitchFamily="2" charset="0"/>
              </a:rPr>
              <a:t>  //do some work</a:t>
            </a:r>
            <a:br>
              <a:rPr lang="en-US" b="0" dirty="0">
                <a:latin typeface="Courier" pitchFamily="2" charset="0"/>
              </a:rPr>
            </a:br>
            <a:r>
              <a:rPr lang="en-US" b="0" dirty="0">
                <a:latin typeface="Courier" pitchFamily="2" charset="0"/>
              </a:rPr>
              <a:t>  </a:t>
            </a:r>
            <a:r>
              <a:rPr lang="en-US" b="0" dirty="0" err="1">
                <a:latin typeface="Courier" pitchFamily="2" charset="0"/>
              </a:rPr>
              <a:t>cb</a:t>
            </a:r>
            <a:r>
              <a:rPr lang="en-US" b="0" dirty="0">
                <a:latin typeface="Courier" pitchFamily="2" charset="0"/>
              </a:rPr>
              <a:t>(</a:t>
            </a:r>
            <a:r>
              <a:rPr lang="en-US" b="0" dirty="0" err="1">
                <a:latin typeface="Courier" pitchFamily="2" charset="0"/>
              </a:rPr>
              <a:t>args</a:t>
            </a:r>
            <a:r>
              <a:rPr lang="en-US" b="0" dirty="0">
                <a:latin typeface="Courier" pitchFamily="2" charset="0"/>
              </a:rPr>
              <a:t>)</a:t>
            </a:r>
          </a:p>
          <a:p>
            <a:r>
              <a:rPr lang="en-US" b="0" dirty="0">
                <a:latin typeface="Courier" pitchFamily="2" charset="0"/>
              </a:rPr>
              <a:t>}</a:t>
            </a:r>
          </a:p>
          <a:p>
            <a:endParaRPr lang="en-US" b="0" dirty="0">
              <a:latin typeface="Courier" pitchFamily="2" charset="0"/>
            </a:endParaRPr>
          </a:p>
          <a:p>
            <a:r>
              <a:rPr lang="en-US" b="0" dirty="0">
                <a:latin typeface="Courier" pitchFamily="2" charset="0"/>
              </a:rPr>
              <a:t>function client() {</a:t>
            </a:r>
          </a:p>
          <a:p>
            <a:r>
              <a:rPr lang="en-US" b="0" dirty="0">
                <a:latin typeface="Courier" pitchFamily="2" charset="0"/>
              </a:rPr>
              <a:t>  </a:t>
            </a:r>
            <a:r>
              <a:rPr lang="en-US" b="0" dirty="0" err="1">
                <a:latin typeface="Courier" pitchFamily="2" charset="0"/>
              </a:rPr>
              <a:t>do_something</a:t>
            </a:r>
            <a:r>
              <a:rPr lang="en-US" b="0" dirty="0">
                <a:latin typeface="Courier" pitchFamily="2" charset="0"/>
              </a:rPr>
              <a:t>(”hello”, after)</a:t>
            </a:r>
            <a:br>
              <a:rPr lang="en-US" b="0" dirty="0">
                <a:latin typeface="Courier" pitchFamily="2" charset="0"/>
              </a:rPr>
            </a:br>
            <a:r>
              <a:rPr lang="en-US" b="0" dirty="0">
                <a:latin typeface="Courier" pitchFamily="2" charset="0"/>
              </a:rPr>
              <a:t>}</a:t>
            </a:r>
          </a:p>
        </p:txBody>
      </p:sp>
      <p:sp>
        <p:nvSpPr>
          <p:cNvPr id="7" name="TextBox 6">
            <a:extLst>
              <a:ext uri="{FF2B5EF4-FFF2-40B4-BE49-F238E27FC236}">
                <a16:creationId xmlns:a16="http://schemas.microsoft.com/office/drawing/2014/main" id="{309E97ED-97F5-4664-2C84-062D41BED67B}"/>
              </a:ext>
            </a:extLst>
          </p:cNvPr>
          <p:cNvSpPr txBox="1"/>
          <p:nvPr/>
        </p:nvSpPr>
        <p:spPr>
          <a:xfrm>
            <a:off x="5065486" y="1562009"/>
            <a:ext cx="7287606" cy="4585486"/>
          </a:xfrm>
          <a:prstGeom prst="rect">
            <a:avLst/>
          </a:prstGeom>
          <a:noFill/>
        </p:spPr>
        <p:txBody>
          <a:bodyPr wrap="square" rtlCol="0">
            <a:spAutoFit/>
          </a:bodyPr>
          <a:lstStyle/>
          <a:p>
            <a:r>
              <a:rPr lang="en-US" b="0" dirty="0">
                <a:latin typeface="Courier" pitchFamily="2" charset="0"/>
              </a:rPr>
              <a:t>var promise = new Promise(function(resolve, reject) {</a:t>
            </a:r>
          </a:p>
          <a:p>
            <a:r>
              <a:rPr lang="en-US" b="0" dirty="0">
                <a:latin typeface="Courier" pitchFamily="2" charset="0"/>
              </a:rPr>
              <a:t>  // do a thing, possibly async, then…</a:t>
            </a:r>
          </a:p>
          <a:p>
            <a:endParaRPr lang="en-US" b="0" dirty="0">
              <a:latin typeface="Courier" pitchFamily="2" charset="0"/>
            </a:endParaRPr>
          </a:p>
          <a:p>
            <a:r>
              <a:rPr lang="en-US" b="0" dirty="0">
                <a:latin typeface="Courier" pitchFamily="2" charset="0"/>
              </a:rPr>
              <a:t>  if (/* everything turned out fine */) {</a:t>
            </a:r>
          </a:p>
          <a:p>
            <a:r>
              <a:rPr lang="en-US" b="0" dirty="0">
                <a:latin typeface="Courier" pitchFamily="2" charset="0"/>
              </a:rPr>
              <a:t>    resolve("Stuff worked!");</a:t>
            </a:r>
          </a:p>
          <a:p>
            <a:r>
              <a:rPr lang="en-US" b="0" dirty="0">
                <a:latin typeface="Courier" pitchFamily="2" charset="0"/>
              </a:rPr>
              <a:t>  }</a:t>
            </a:r>
          </a:p>
          <a:p>
            <a:r>
              <a:rPr lang="en-US" b="0" dirty="0">
                <a:latin typeface="Courier" pitchFamily="2" charset="0"/>
              </a:rPr>
              <a:t>  else {</a:t>
            </a:r>
          </a:p>
          <a:p>
            <a:r>
              <a:rPr lang="en-US" b="0" dirty="0">
                <a:latin typeface="Courier" pitchFamily="2" charset="0"/>
              </a:rPr>
              <a:t>    reject(Error("It broke"));</a:t>
            </a:r>
          </a:p>
          <a:p>
            <a:r>
              <a:rPr lang="en-US" b="0" dirty="0">
                <a:latin typeface="Courier" pitchFamily="2" charset="0"/>
              </a:rPr>
              <a:t>  }</a:t>
            </a:r>
          </a:p>
          <a:p>
            <a:r>
              <a:rPr lang="en-US" b="0" dirty="0">
                <a:latin typeface="Courier" pitchFamily="2" charset="0"/>
              </a:rPr>
              <a:t>});</a:t>
            </a:r>
          </a:p>
          <a:p>
            <a:endParaRPr lang="en-US" b="0" dirty="0">
              <a:latin typeface="Courier" pitchFamily="2" charset="0"/>
            </a:endParaRPr>
          </a:p>
          <a:p>
            <a:r>
              <a:rPr lang="en-US" b="0" dirty="0">
                <a:latin typeface="Courier" pitchFamily="2" charset="0"/>
              </a:rPr>
              <a:t>//calling it</a:t>
            </a:r>
            <a:br>
              <a:rPr lang="en-US" b="0" dirty="0">
                <a:latin typeface="Courier" pitchFamily="2" charset="0"/>
              </a:rPr>
            </a:br>
            <a:r>
              <a:rPr lang="en-US" b="0" dirty="0" err="1">
                <a:latin typeface="Courier" pitchFamily="2" charset="0"/>
              </a:rPr>
              <a:t>promise.then</a:t>
            </a:r>
            <a:r>
              <a:rPr lang="en-US" b="0" dirty="0">
                <a:latin typeface="Courier" pitchFamily="2" charset="0"/>
              </a:rPr>
              <a:t>(function(result) {</a:t>
            </a:r>
          </a:p>
          <a:p>
            <a:r>
              <a:rPr lang="en-US" b="0" dirty="0">
                <a:latin typeface="Courier" pitchFamily="2" charset="0"/>
              </a:rPr>
              <a:t>  </a:t>
            </a:r>
            <a:r>
              <a:rPr lang="en-US" b="0" dirty="0" err="1">
                <a:latin typeface="Courier" pitchFamily="2" charset="0"/>
              </a:rPr>
              <a:t>console.log</a:t>
            </a:r>
            <a:r>
              <a:rPr lang="en-US" b="0" dirty="0">
                <a:latin typeface="Courier" pitchFamily="2" charset="0"/>
              </a:rPr>
              <a:t>(result); // "Stuff worked!"</a:t>
            </a:r>
          </a:p>
          <a:p>
            <a:r>
              <a:rPr lang="en-US" b="0" dirty="0">
                <a:latin typeface="Courier" pitchFamily="2" charset="0"/>
              </a:rPr>
              <a:t>}, function(err) {</a:t>
            </a:r>
          </a:p>
          <a:p>
            <a:r>
              <a:rPr lang="en-US" b="0" dirty="0">
                <a:latin typeface="Courier" pitchFamily="2" charset="0"/>
              </a:rPr>
              <a:t>  </a:t>
            </a:r>
            <a:r>
              <a:rPr lang="en-US" b="0" dirty="0" err="1">
                <a:latin typeface="Courier" pitchFamily="2" charset="0"/>
              </a:rPr>
              <a:t>console.log</a:t>
            </a:r>
            <a:r>
              <a:rPr lang="en-US" b="0" dirty="0">
                <a:latin typeface="Courier" pitchFamily="2" charset="0"/>
              </a:rPr>
              <a:t>(err); // Error: "It broke"</a:t>
            </a:r>
          </a:p>
          <a:p>
            <a:r>
              <a:rPr lang="en-US" b="0" dirty="0">
                <a:latin typeface="Courier" pitchFamily="2" charset="0"/>
              </a:rPr>
              <a:t>});</a:t>
            </a:r>
          </a:p>
        </p:txBody>
      </p:sp>
      <p:sp>
        <p:nvSpPr>
          <p:cNvPr id="8" name="TextBox 7">
            <a:extLst>
              <a:ext uri="{FF2B5EF4-FFF2-40B4-BE49-F238E27FC236}">
                <a16:creationId xmlns:a16="http://schemas.microsoft.com/office/drawing/2014/main" id="{1B0755CF-DE4C-5442-0007-6A0529DC57D5}"/>
              </a:ext>
            </a:extLst>
          </p:cNvPr>
          <p:cNvSpPr txBox="1"/>
          <p:nvPr/>
        </p:nvSpPr>
        <p:spPr>
          <a:xfrm>
            <a:off x="5364685" y="6269927"/>
            <a:ext cx="4581318" cy="341632"/>
          </a:xfrm>
          <a:prstGeom prst="rect">
            <a:avLst/>
          </a:prstGeom>
          <a:noFill/>
        </p:spPr>
        <p:txBody>
          <a:bodyPr wrap="square" rtlCol="0">
            <a:spAutoFit/>
          </a:bodyPr>
          <a:lstStyle/>
          <a:p>
            <a:r>
              <a:rPr lang="en-US" b="0" dirty="0">
                <a:solidFill>
                  <a:srgbClr val="7030A0"/>
                </a:solidFill>
                <a:latin typeface="+mn-lt"/>
              </a:rPr>
              <a:t>Async with Promises</a:t>
            </a:r>
          </a:p>
        </p:txBody>
      </p:sp>
      <p:cxnSp>
        <p:nvCxnSpPr>
          <p:cNvPr id="3" name="Straight Connector 2">
            <a:extLst>
              <a:ext uri="{FF2B5EF4-FFF2-40B4-BE49-F238E27FC236}">
                <a16:creationId xmlns:a16="http://schemas.microsoft.com/office/drawing/2014/main" id="{40968847-5509-3E97-10AE-013DC6433EB8}"/>
              </a:ext>
            </a:extLst>
          </p:cNvPr>
          <p:cNvCxnSpPr/>
          <p:nvPr/>
        </p:nvCxnSpPr>
        <p:spPr>
          <a:xfrm>
            <a:off x="4862286" y="1518480"/>
            <a:ext cx="0" cy="533952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4387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a:t>
            </a:fld>
            <a:endParaRPr lang="en-US"/>
          </a:p>
        </p:txBody>
      </p:sp>
      <p:sp>
        <p:nvSpPr>
          <p:cNvPr id="470018" name="Rectangle 2"/>
          <p:cNvSpPr>
            <a:spLocks noGrp="1" noChangeArrowheads="1"/>
          </p:cNvSpPr>
          <p:nvPr>
            <p:ph type="title"/>
          </p:nvPr>
        </p:nvSpPr>
        <p:spPr/>
        <p:txBody>
          <a:bodyPr/>
          <a:lstStyle/>
          <a:p>
            <a:r>
              <a:rPr lang="en-US" dirty="0"/>
              <a:t>Architecture Challenges addressed with modern Web-Based APIs</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2501897" y="4942113"/>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6007097" y="4942113"/>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1" name="Straight Connector 10">
            <a:extLst>
              <a:ext uri="{FF2B5EF4-FFF2-40B4-BE49-F238E27FC236}">
                <a16:creationId xmlns:a16="http://schemas.microsoft.com/office/drawing/2014/main" id="{FC51EA60-896A-A4A7-6A0B-69A6CF0A2836}"/>
              </a:ext>
            </a:extLst>
          </p:cNvPr>
          <p:cNvCxnSpPr>
            <a:cxnSpLocks/>
            <a:stCxn id="8" idx="3"/>
            <a:endCxn id="9" idx="1"/>
          </p:cNvCxnSpPr>
          <p:nvPr/>
        </p:nvCxnSpPr>
        <p:spPr bwMode="auto">
          <a:xfrm>
            <a:off x="4711697" y="5448299"/>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4928028" y="5055635"/>
            <a:ext cx="862737" cy="341632"/>
          </a:xfrm>
          <a:prstGeom prst="rect">
            <a:avLst/>
          </a:prstGeom>
          <a:noFill/>
        </p:spPr>
        <p:txBody>
          <a:bodyPr wrap="none" rtlCol="0">
            <a:spAutoFit/>
          </a:bodyPr>
          <a:lstStyle/>
          <a:p>
            <a:r>
              <a:rPr lang="en-US" dirty="0">
                <a:latin typeface="+mn-lt"/>
              </a:rPr>
              <a:t>HTTP</a:t>
            </a:r>
          </a:p>
        </p:txBody>
      </p:sp>
      <p:sp>
        <p:nvSpPr>
          <p:cNvPr id="16" name="Rectangle 15">
            <a:extLst>
              <a:ext uri="{FF2B5EF4-FFF2-40B4-BE49-F238E27FC236}">
                <a16:creationId xmlns:a16="http://schemas.microsoft.com/office/drawing/2014/main" id="{2CFE5C69-A163-9FB9-E175-5FCFD3778A72}"/>
              </a:ext>
            </a:extLst>
          </p:cNvPr>
          <p:cNvSpPr/>
          <p:nvPr/>
        </p:nvSpPr>
        <p:spPr bwMode="auto">
          <a:xfrm>
            <a:off x="25018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18" name="Rectangle 17">
            <a:extLst>
              <a:ext uri="{FF2B5EF4-FFF2-40B4-BE49-F238E27FC236}">
                <a16:creationId xmlns:a16="http://schemas.microsoft.com/office/drawing/2014/main" id="{D0492642-2280-EEE1-4378-EFC9EC49E3D0}"/>
              </a:ext>
            </a:extLst>
          </p:cNvPr>
          <p:cNvSpPr/>
          <p:nvPr/>
        </p:nvSpPr>
        <p:spPr bwMode="auto">
          <a:xfrm>
            <a:off x="60070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19" name="Straight Connector 18">
            <a:extLst>
              <a:ext uri="{FF2B5EF4-FFF2-40B4-BE49-F238E27FC236}">
                <a16:creationId xmlns:a16="http://schemas.microsoft.com/office/drawing/2014/main" id="{DC28A824-BA64-1887-9FCA-FD144CC7B60D}"/>
              </a:ext>
            </a:extLst>
          </p:cNvPr>
          <p:cNvCxnSpPr>
            <a:cxnSpLocks/>
            <a:stCxn id="16" idx="3"/>
            <a:endCxn id="18" idx="1"/>
          </p:cNvCxnSpPr>
          <p:nvPr/>
        </p:nvCxnSpPr>
        <p:spPr bwMode="auto">
          <a:xfrm>
            <a:off x="4711697" y="1798720"/>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TextBox 19">
            <a:extLst>
              <a:ext uri="{FF2B5EF4-FFF2-40B4-BE49-F238E27FC236}">
                <a16:creationId xmlns:a16="http://schemas.microsoft.com/office/drawing/2014/main" id="{533BB062-E960-9596-6B5A-5A9791F146FB}"/>
              </a:ext>
            </a:extLst>
          </p:cNvPr>
          <p:cNvSpPr txBox="1"/>
          <p:nvPr/>
        </p:nvSpPr>
        <p:spPr>
          <a:xfrm>
            <a:off x="4856840" y="1406056"/>
            <a:ext cx="1058303" cy="341632"/>
          </a:xfrm>
          <a:prstGeom prst="rect">
            <a:avLst/>
          </a:prstGeom>
          <a:noFill/>
        </p:spPr>
        <p:txBody>
          <a:bodyPr wrap="none" rtlCol="0">
            <a:spAutoFit/>
          </a:bodyPr>
          <a:lstStyle/>
          <a:p>
            <a:r>
              <a:rPr lang="en-US" dirty="0">
                <a:latin typeface="+mn-lt"/>
              </a:rPr>
              <a:t>Socket</a:t>
            </a:r>
          </a:p>
        </p:txBody>
      </p:sp>
      <p:sp>
        <p:nvSpPr>
          <p:cNvPr id="21" name="Rectangle 20">
            <a:extLst>
              <a:ext uri="{FF2B5EF4-FFF2-40B4-BE49-F238E27FC236}">
                <a16:creationId xmlns:a16="http://schemas.microsoft.com/office/drawing/2014/main" id="{1CF401DE-9A81-D8A5-B4FE-74CA81CF9EF1}"/>
              </a:ext>
            </a:extLst>
          </p:cNvPr>
          <p:cNvSpPr/>
          <p:nvPr/>
        </p:nvSpPr>
        <p:spPr bwMode="auto">
          <a:xfrm>
            <a:off x="25018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p>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22" name="Rectangle 21">
            <a:extLst>
              <a:ext uri="{FF2B5EF4-FFF2-40B4-BE49-F238E27FC236}">
                <a16:creationId xmlns:a16="http://schemas.microsoft.com/office/drawing/2014/main" id="{6E329771-3C8C-792B-29F0-5D1EDDDD2909}"/>
              </a:ext>
            </a:extLst>
          </p:cNvPr>
          <p:cNvSpPr/>
          <p:nvPr/>
        </p:nvSpPr>
        <p:spPr bwMode="auto">
          <a:xfrm>
            <a:off x="60070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23" name="Straight Connector 22">
            <a:extLst>
              <a:ext uri="{FF2B5EF4-FFF2-40B4-BE49-F238E27FC236}">
                <a16:creationId xmlns:a16="http://schemas.microsoft.com/office/drawing/2014/main" id="{FD2A35E1-70C3-F66E-18AD-71BD4429D490}"/>
              </a:ext>
            </a:extLst>
          </p:cNvPr>
          <p:cNvCxnSpPr>
            <a:cxnSpLocks/>
            <a:stCxn id="21" idx="3"/>
            <a:endCxn id="22" idx="1"/>
          </p:cNvCxnSpPr>
          <p:nvPr/>
        </p:nvCxnSpPr>
        <p:spPr bwMode="auto">
          <a:xfrm>
            <a:off x="4711697" y="338273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F095028C-1673-EB4E-911E-585DD7870F62}"/>
              </a:ext>
            </a:extLst>
          </p:cNvPr>
          <p:cNvSpPr txBox="1"/>
          <p:nvPr/>
        </p:nvSpPr>
        <p:spPr>
          <a:xfrm>
            <a:off x="4856840" y="2990072"/>
            <a:ext cx="1058303" cy="341632"/>
          </a:xfrm>
          <a:prstGeom prst="rect">
            <a:avLst/>
          </a:prstGeom>
          <a:noFill/>
        </p:spPr>
        <p:txBody>
          <a:bodyPr wrap="none" rtlCol="0">
            <a:spAutoFit/>
          </a:bodyPr>
          <a:lstStyle/>
          <a:p>
            <a:r>
              <a:rPr lang="en-US" dirty="0">
                <a:latin typeface="+mn-lt"/>
              </a:rPr>
              <a:t>Socket</a:t>
            </a:r>
          </a:p>
        </p:txBody>
      </p:sp>
      <p:sp>
        <p:nvSpPr>
          <p:cNvPr id="25" name="Rectangle 24">
            <a:extLst>
              <a:ext uri="{FF2B5EF4-FFF2-40B4-BE49-F238E27FC236}">
                <a16:creationId xmlns:a16="http://schemas.microsoft.com/office/drawing/2014/main" id="{BF329326-EEE7-3C27-263C-F624F29AE2DD}"/>
              </a:ext>
            </a:extLst>
          </p:cNvPr>
          <p:cNvSpPr/>
          <p:nvPr/>
        </p:nvSpPr>
        <p:spPr bwMode="auto">
          <a:xfrm rot="16200000">
            <a:off x="4066984" y="3244206"/>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26" name="Rectangle 25">
            <a:extLst>
              <a:ext uri="{FF2B5EF4-FFF2-40B4-BE49-F238E27FC236}">
                <a16:creationId xmlns:a16="http://schemas.microsoft.com/office/drawing/2014/main" id="{55CC5983-C1CC-94B8-6C23-8164506E636D}"/>
              </a:ext>
            </a:extLst>
          </p:cNvPr>
          <p:cNvSpPr/>
          <p:nvPr/>
        </p:nvSpPr>
        <p:spPr bwMode="auto">
          <a:xfrm rot="16200000">
            <a:off x="5646053" y="3244205"/>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27" name="TextBox 26">
            <a:extLst>
              <a:ext uri="{FF2B5EF4-FFF2-40B4-BE49-F238E27FC236}">
                <a16:creationId xmlns:a16="http://schemas.microsoft.com/office/drawing/2014/main" id="{9F21E756-E03F-7A0F-B466-1C52C402EAD2}"/>
              </a:ext>
            </a:extLst>
          </p:cNvPr>
          <p:cNvSpPr txBox="1"/>
          <p:nvPr/>
        </p:nvSpPr>
        <p:spPr>
          <a:xfrm>
            <a:off x="4666082" y="3416951"/>
            <a:ext cx="1439818" cy="674031"/>
          </a:xfrm>
          <a:prstGeom prst="rect">
            <a:avLst/>
          </a:prstGeom>
          <a:noFill/>
        </p:spPr>
        <p:txBody>
          <a:bodyPr wrap="none" rtlCol="0">
            <a:spAutoFit/>
          </a:bodyPr>
          <a:lstStyle/>
          <a:p>
            <a:pPr algn="ctr"/>
            <a:r>
              <a:rPr lang="en-US" sz="1400" dirty="0">
                <a:latin typeface="+mn-lt"/>
              </a:rPr>
              <a:t>Quasi-</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28" name="TextBox 27">
            <a:extLst>
              <a:ext uri="{FF2B5EF4-FFF2-40B4-BE49-F238E27FC236}">
                <a16:creationId xmlns:a16="http://schemas.microsoft.com/office/drawing/2014/main" id="{D68E085D-4DA4-6588-A8E2-6E1E88F849E4}"/>
              </a:ext>
            </a:extLst>
          </p:cNvPr>
          <p:cNvSpPr txBox="1"/>
          <p:nvPr/>
        </p:nvSpPr>
        <p:spPr>
          <a:xfrm>
            <a:off x="4639487" y="5448298"/>
            <a:ext cx="1439818" cy="480131"/>
          </a:xfrm>
          <a:prstGeom prst="rect">
            <a:avLst/>
          </a:prstGeom>
          <a:noFill/>
        </p:spPr>
        <p:txBody>
          <a:bodyPr wrap="none" rtlCol="0">
            <a:spAutoFit/>
          </a:bodyPr>
          <a:lstStyle/>
          <a:p>
            <a:pPr algn="ctr"/>
            <a:r>
              <a:rPr lang="en-US" sz="1400" dirty="0">
                <a:latin typeface="+mn-lt"/>
              </a:rPr>
              <a:t>Standard</a:t>
            </a:r>
            <a:br>
              <a:rPr lang="en-US" sz="1400" dirty="0">
                <a:latin typeface="+mn-lt"/>
              </a:rPr>
            </a:br>
            <a:r>
              <a:rPr lang="en-US" sz="1400" dirty="0">
                <a:latin typeface="+mn-lt"/>
              </a:rPr>
              <a:t>Wire Format</a:t>
            </a:r>
          </a:p>
        </p:txBody>
      </p:sp>
      <p:sp>
        <p:nvSpPr>
          <p:cNvPr id="29" name="TextBox 28">
            <a:extLst>
              <a:ext uri="{FF2B5EF4-FFF2-40B4-BE49-F238E27FC236}">
                <a16:creationId xmlns:a16="http://schemas.microsoft.com/office/drawing/2014/main" id="{DE3F535F-FF23-544A-F587-F54D77997511}"/>
              </a:ext>
            </a:extLst>
          </p:cNvPr>
          <p:cNvSpPr txBox="1"/>
          <p:nvPr/>
        </p:nvSpPr>
        <p:spPr>
          <a:xfrm>
            <a:off x="4666082" y="1797075"/>
            <a:ext cx="1439818" cy="674031"/>
          </a:xfrm>
          <a:prstGeom prst="rect">
            <a:avLst/>
          </a:prstGeom>
          <a:noFill/>
        </p:spPr>
        <p:txBody>
          <a:bodyPr wrap="none" rtlCol="0">
            <a:spAutoFit/>
          </a:bodyPr>
          <a:lstStyle/>
          <a:p>
            <a:pPr algn="ctr"/>
            <a:r>
              <a:rPr lang="en-US" sz="1400" dirty="0">
                <a:latin typeface="+mn-lt"/>
              </a:rPr>
              <a:t>No</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30" name="TextBox 29">
            <a:extLst>
              <a:ext uri="{FF2B5EF4-FFF2-40B4-BE49-F238E27FC236}">
                <a16:creationId xmlns:a16="http://schemas.microsoft.com/office/drawing/2014/main" id="{0172EEB0-66C9-C7E1-182C-2AD60A4802C4}"/>
              </a:ext>
            </a:extLst>
          </p:cNvPr>
          <p:cNvSpPr txBox="1"/>
          <p:nvPr/>
        </p:nvSpPr>
        <p:spPr>
          <a:xfrm>
            <a:off x="17787" y="1629801"/>
            <a:ext cx="1952779" cy="424732"/>
          </a:xfrm>
          <a:prstGeom prst="rect">
            <a:avLst/>
          </a:prstGeom>
          <a:noFill/>
        </p:spPr>
        <p:txBody>
          <a:bodyPr wrap="none" rtlCol="0">
            <a:spAutoFit/>
          </a:bodyPr>
          <a:lstStyle/>
          <a:p>
            <a:pPr algn="ctr"/>
            <a:r>
              <a:rPr lang="en-US" sz="1200" dirty="0">
                <a:latin typeface="+mn-lt"/>
              </a:rPr>
              <a:t>Roll your own</a:t>
            </a:r>
            <a:br>
              <a:rPr lang="en-US" sz="1200" dirty="0">
                <a:latin typeface="+mn-lt"/>
              </a:rPr>
            </a:br>
            <a:r>
              <a:rPr lang="en-US" sz="1200" dirty="0">
                <a:latin typeface="+mn-lt"/>
              </a:rPr>
              <a:t>Distributed Program</a:t>
            </a:r>
          </a:p>
        </p:txBody>
      </p:sp>
      <p:sp>
        <p:nvSpPr>
          <p:cNvPr id="31" name="TextBox 30">
            <a:extLst>
              <a:ext uri="{FF2B5EF4-FFF2-40B4-BE49-F238E27FC236}">
                <a16:creationId xmlns:a16="http://schemas.microsoft.com/office/drawing/2014/main" id="{A1158862-AB38-222B-E656-CC94B8CEA1C1}"/>
              </a:ext>
            </a:extLst>
          </p:cNvPr>
          <p:cNvSpPr txBox="1"/>
          <p:nvPr/>
        </p:nvSpPr>
        <p:spPr>
          <a:xfrm>
            <a:off x="390120" y="3087266"/>
            <a:ext cx="1154483" cy="424732"/>
          </a:xfrm>
          <a:prstGeom prst="rect">
            <a:avLst/>
          </a:prstGeom>
          <a:noFill/>
        </p:spPr>
        <p:txBody>
          <a:bodyPr wrap="none" rtlCol="0">
            <a:spAutoFit/>
          </a:bodyPr>
          <a:lstStyle/>
          <a:p>
            <a:pPr algn="ctr"/>
            <a:r>
              <a:rPr lang="en-US" sz="1200" dirty="0">
                <a:latin typeface="+mn-lt"/>
              </a:rPr>
              <a:t>Distributed</a:t>
            </a:r>
            <a:br>
              <a:rPr lang="en-US" sz="1200" dirty="0">
                <a:latin typeface="+mn-lt"/>
              </a:rPr>
            </a:br>
            <a:r>
              <a:rPr lang="en-US" sz="1200" dirty="0">
                <a:latin typeface="+mn-lt"/>
              </a:rPr>
              <a:t>Objects</a:t>
            </a:r>
          </a:p>
        </p:txBody>
      </p:sp>
      <p:sp>
        <p:nvSpPr>
          <p:cNvPr id="32" name="TextBox 31">
            <a:extLst>
              <a:ext uri="{FF2B5EF4-FFF2-40B4-BE49-F238E27FC236}">
                <a16:creationId xmlns:a16="http://schemas.microsoft.com/office/drawing/2014/main" id="{E9D9D469-2633-08B7-8B95-2BA9BC348CAA}"/>
              </a:ext>
            </a:extLst>
          </p:cNvPr>
          <p:cNvSpPr txBox="1"/>
          <p:nvPr/>
        </p:nvSpPr>
        <p:spPr>
          <a:xfrm>
            <a:off x="19830" y="5152832"/>
            <a:ext cx="1895070" cy="424732"/>
          </a:xfrm>
          <a:prstGeom prst="rect">
            <a:avLst/>
          </a:prstGeom>
          <a:noFill/>
        </p:spPr>
        <p:txBody>
          <a:bodyPr wrap="none" rtlCol="0">
            <a:spAutoFit/>
          </a:bodyPr>
          <a:lstStyle/>
          <a:p>
            <a:pPr algn="ctr"/>
            <a:r>
              <a:rPr lang="en-US" sz="1200" dirty="0">
                <a:latin typeface="+mn-lt"/>
              </a:rPr>
              <a:t>Client/Server</a:t>
            </a:r>
            <a:br>
              <a:rPr lang="en-US" sz="1200" dirty="0">
                <a:latin typeface="+mn-lt"/>
              </a:rPr>
            </a:br>
            <a:r>
              <a:rPr lang="en-US" sz="1200" dirty="0">
                <a:latin typeface="+mn-lt"/>
              </a:rPr>
              <a:t>Over Web Protocols</a:t>
            </a:r>
          </a:p>
        </p:txBody>
      </p:sp>
      <p:sp>
        <p:nvSpPr>
          <p:cNvPr id="33" name="TextBox 32">
            <a:extLst>
              <a:ext uri="{FF2B5EF4-FFF2-40B4-BE49-F238E27FC236}">
                <a16:creationId xmlns:a16="http://schemas.microsoft.com/office/drawing/2014/main" id="{898EE067-7184-59A6-C670-5FD931F9F7FF}"/>
              </a:ext>
            </a:extLst>
          </p:cNvPr>
          <p:cNvSpPr txBox="1"/>
          <p:nvPr/>
        </p:nvSpPr>
        <p:spPr>
          <a:xfrm>
            <a:off x="8653703" y="2387181"/>
            <a:ext cx="3454757" cy="978729"/>
          </a:xfrm>
          <a:prstGeom prst="rect">
            <a:avLst/>
          </a:prstGeom>
          <a:noFill/>
        </p:spPr>
        <p:txBody>
          <a:bodyPr wrap="square" rtlCol="0">
            <a:spAutoFit/>
          </a:bodyPr>
          <a:lstStyle/>
          <a:p>
            <a:pPr algn="ctr"/>
            <a:r>
              <a:rPr lang="en-US" sz="1600" dirty="0">
                <a:latin typeface="+mn-lt"/>
              </a:rPr>
              <a:t>THESE ARE INTERESTING HISTORICALLY BUT WE WILL NOT BE DISCUSSING IN CLASS</a:t>
            </a:r>
          </a:p>
        </p:txBody>
      </p:sp>
      <p:sp>
        <p:nvSpPr>
          <p:cNvPr id="36" name="Rectangle 35">
            <a:extLst>
              <a:ext uri="{FF2B5EF4-FFF2-40B4-BE49-F238E27FC236}">
                <a16:creationId xmlns:a16="http://schemas.microsoft.com/office/drawing/2014/main" id="{7E96248E-2054-72F6-A586-DE02DCAAD6F9}"/>
              </a:ext>
            </a:extLst>
          </p:cNvPr>
          <p:cNvSpPr/>
          <p:nvPr/>
        </p:nvSpPr>
        <p:spPr bwMode="auto">
          <a:xfrm>
            <a:off x="6013711" y="3884825"/>
            <a:ext cx="2209800" cy="54449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Other Object Request </a:t>
            </a:r>
            <a:br>
              <a:rPr lang="en-US" sz="1200" dirty="0">
                <a:latin typeface="+mn-lt"/>
                <a:ea typeface="ＭＳ Ｐゴシック" charset="0"/>
              </a:rPr>
            </a:br>
            <a:r>
              <a:rPr lang="en-US" sz="1200" dirty="0">
                <a:latin typeface="+mn-lt"/>
                <a:ea typeface="ＭＳ Ｐゴシック" charset="0"/>
              </a:rPr>
              <a:t>Broker Services (e.g.,</a:t>
            </a:r>
            <a:br>
              <a:rPr lang="en-US" sz="1200" dirty="0">
                <a:latin typeface="+mn-lt"/>
                <a:ea typeface="ＭＳ Ｐゴシック" charset="0"/>
              </a:rPr>
            </a:br>
            <a:r>
              <a:rPr lang="en-US" sz="1200" dirty="0">
                <a:latin typeface="+mn-lt"/>
                <a:ea typeface="ＭＳ Ｐゴシック" charset="0"/>
              </a:rPr>
              <a:t>Transactions)</a:t>
            </a:r>
            <a:endParaRPr kumimoji="0" lang="en-US" sz="1200" i="0" u="none" strike="noStrike" cap="none" normalizeH="0" baseline="0" dirty="0">
              <a:ln>
                <a:noFill/>
              </a:ln>
              <a:solidFill>
                <a:schemeClr val="tx1"/>
              </a:solidFill>
              <a:effectLst/>
              <a:latin typeface="+mn-lt"/>
              <a:ea typeface="ＭＳ Ｐゴシック" charset="0"/>
            </a:endParaRPr>
          </a:p>
        </p:txBody>
      </p:sp>
      <p:cxnSp>
        <p:nvCxnSpPr>
          <p:cNvPr id="3" name="Straight Connector 2">
            <a:extLst>
              <a:ext uri="{FF2B5EF4-FFF2-40B4-BE49-F238E27FC236}">
                <a16:creationId xmlns:a16="http://schemas.microsoft.com/office/drawing/2014/main" id="{402791BB-610E-785C-2758-F856CD9A9ECF}"/>
              </a:ext>
            </a:extLst>
          </p:cNvPr>
          <p:cNvCxnSpPr/>
          <p:nvPr/>
        </p:nvCxnSpPr>
        <p:spPr>
          <a:xfrm>
            <a:off x="2362200" y="1169210"/>
            <a:ext cx="5943600" cy="3264408"/>
          </a:xfrm>
          <a:prstGeom prst="line">
            <a:avLst/>
          </a:prstGeom>
          <a:ln w="1270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B34FD6E-FB6D-D703-28E5-0A75E2B71E56}"/>
              </a:ext>
            </a:extLst>
          </p:cNvPr>
          <p:cNvCxnSpPr>
            <a:cxnSpLocks/>
          </p:cNvCxnSpPr>
          <p:nvPr/>
        </p:nvCxnSpPr>
        <p:spPr>
          <a:xfrm flipV="1">
            <a:off x="2501897" y="1332352"/>
            <a:ext cx="5715000" cy="2897375"/>
          </a:xfrm>
          <a:prstGeom prst="line">
            <a:avLst/>
          </a:prstGeom>
          <a:ln w="1270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Rounded Rectangle 6">
            <a:extLst>
              <a:ext uri="{FF2B5EF4-FFF2-40B4-BE49-F238E27FC236}">
                <a16:creationId xmlns:a16="http://schemas.microsoft.com/office/drawing/2014/main" id="{6D2D7794-2C5D-B8EF-7348-0439324A6078}"/>
              </a:ext>
            </a:extLst>
          </p:cNvPr>
          <p:cNvSpPr/>
          <p:nvPr/>
        </p:nvSpPr>
        <p:spPr>
          <a:xfrm>
            <a:off x="2362200" y="4745861"/>
            <a:ext cx="6157329" cy="1426464"/>
          </a:xfrm>
          <a:prstGeom prst="roundRect">
            <a:avLst/>
          </a:prstGeom>
          <a:noFill/>
          <a:ln w="1270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34361F9D-64EC-ECCA-E13D-A9BC35C58CBC}"/>
              </a:ext>
            </a:extLst>
          </p:cNvPr>
          <p:cNvSpPr txBox="1"/>
          <p:nvPr/>
        </p:nvSpPr>
        <p:spPr>
          <a:xfrm>
            <a:off x="8647985" y="5272470"/>
            <a:ext cx="3454757" cy="313932"/>
          </a:xfrm>
          <a:prstGeom prst="rect">
            <a:avLst/>
          </a:prstGeom>
          <a:noFill/>
        </p:spPr>
        <p:txBody>
          <a:bodyPr wrap="square" rtlCol="0">
            <a:spAutoFit/>
          </a:bodyPr>
          <a:lstStyle/>
          <a:p>
            <a:pPr algn="ctr"/>
            <a:r>
              <a:rPr lang="en-US" sz="1600" dirty="0">
                <a:latin typeface="+mn-lt"/>
              </a:rPr>
              <a:t>OUR AREA OF FOCUS</a:t>
            </a:r>
          </a:p>
        </p:txBody>
      </p:sp>
    </p:spTree>
    <p:extLst>
      <p:ext uri="{BB962C8B-B14F-4D97-AF65-F5344CB8AC3E}">
        <p14:creationId xmlns:p14="http://schemas.microsoft.com/office/powerpoint/2010/main" val="11628917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Grp="1" noChangeArrowheads="1"/>
          </p:cNvSpPr>
          <p:nvPr>
            <p:ph type="title"/>
          </p:nvPr>
        </p:nvSpPr>
        <p:spPr>
          <a:xfrm>
            <a:off x="557989" y="189573"/>
            <a:ext cx="10936077" cy="698948"/>
          </a:xfrm>
        </p:spPr>
        <p:txBody>
          <a:bodyPr/>
          <a:lstStyle/>
          <a:p>
            <a:r>
              <a:rPr lang="en-US" dirty="0"/>
              <a:t>The architecture of </a:t>
            </a:r>
            <a:r>
              <a:rPr lang="en-US" dirty="0" err="1"/>
              <a:t>Javascript</a:t>
            </a:r>
            <a:r>
              <a:rPr lang="en-US" dirty="0"/>
              <a:t>, and more importantly its runtime</a:t>
            </a:r>
          </a:p>
        </p:txBody>
      </p:sp>
      <p:sp>
        <p:nvSpPr>
          <p:cNvPr id="38" name="TextBox 37">
            <a:extLst>
              <a:ext uri="{FF2B5EF4-FFF2-40B4-BE49-F238E27FC236}">
                <a16:creationId xmlns:a16="http://schemas.microsoft.com/office/drawing/2014/main" id="{81601513-1F42-B590-1D6A-DC9486E4A6F0}"/>
              </a:ext>
            </a:extLst>
          </p:cNvPr>
          <p:cNvSpPr txBox="1"/>
          <p:nvPr/>
        </p:nvSpPr>
        <p:spPr>
          <a:xfrm>
            <a:off x="280968" y="3475344"/>
            <a:ext cx="4581318" cy="590931"/>
          </a:xfrm>
          <a:prstGeom prst="rect">
            <a:avLst/>
          </a:prstGeom>
          <a:noFill/>
        </p:spPr>
        <p:txBody>
          <a:bodyPr wrap="square" rtlCol="0">
            <a:spAutoFit/>
          </a:bodyPr>
          <a:lstStyle/>
          <a:p>
            <a:r>
              <a:rPr lang="en-US" b="0" dirty="0">
                <a:solidFill>
                  <a:srgbClr val="7030A0"/>
                </a:solidFill>
                <a:latin typeface="+mn-lt"/>
              </a:rPr>
              <a:t>Async functions return promises so you can just code them as such</a:t>
            </a:r>
          </a:p>
        </p:txBody>
      </p:sp>
      <p:sp>
        <p:nvSpPr>
          <p:cNvPr id="31" name="TextBox 30">
            <a:extLst>
              <a:ext uri="{FF2B5EF4-FFF2-40B4-BE49-F238E27FC236}">
                <a16:creationId xmlns:a16="http://schemas.microsoft.com/office/drawing/2014/main" id="{290D1674-76FD-B25F-CD08-D8994877F0E1}"/>
              </a:ext>
            </a:extLst>
          </p:cNvPr>
          <p:cNvSpPr txBox="1"/>
          <p:nvPr/>
        </p:nvSpPr>
        <p:spPr>
          <a:xfrm>
            <a:off x="58278" y="1130504"/>
            <a:ext cx="11935498" cy="535531"/>
          </a:xfrm>
          <a:prstGeom prst="rect">
            <a:avLst/>
          </a:prstGeom>
          <a:noFill/>
        </p:spPr>
        <p:txBody>
          <a:bodyPr wrap="square" rtlCol="0">
            <a:spAutoFit/>
          </a:bodyPr>
          <a:lstStyle/>
          <a:p>
            <a:pPr algn="ctr"/>
            <a:r>
              <a:rPr lang="en-US" sz="1600" dirty="0">
                <a:solidFill>
                  <a:srgbClr val="7030A0"/>
                </a:solidFill>
                <a:latin typeface="+mn-lt"/>
              </a:rPr>
              <a:t>The </a:t>
            </a:r>
            <a:r>
              <a:rPr lang="en-US" sz="1600" dirty="0" err="1">
                <a:solidFill>
                  <a:srgbClr val="7030A0"/>
                </a:solidFill>
                <a:latin typeface="+mn-lt"/>
              </a:rPr>
              <a:t>javascript</a:t>
            </a:r>
            <a:r>
              <a:rPr lang="en-US" sz="1600" dirty="0">
                <a:solidFill>
                  <a:srgbClr val="7030A0"/>
                </a:solidFill>
                <a:latin typeface="+mn-lt"/>
              </a:rPr>
              <a:t> programming model provides multiple models for doing async programming</a:t>
            </a:r>
          </a:p>
          <a:p>
            <a:pPr algn="ctr"/>
            <a:endParaRPr lang="en-US" sz="1600" dirty="0">
              <a:solidFill>
                <a:srgbClr val="7030A0"/>
              </a:solidFill>
              <a:latin typeface="+mn-lt"/>
            </a:endParaRPr>
          </a:p>
        </p:txBody>
      </p:sp>
      <p:sp>
        <p:nvSpPr>
          <p:cNvPr id="6" name="TextBox 5">
            <a:extLst>
              <a:ext uri="{FF2B5EF4-FFF2-40B4-BE49-F238E27FC236}">
                <a16:creationId xmlns:a16="http://schemas.microsoft.com/office/drawing/2014/main" id="{04561AF4-DE47-21EF-676C-8AEBE07777DF}"/>
              </a:ext>
            </a:extLst>
          </p:cNvPr>
          <p:cNvSpPr txBox="1"/>
          <p:nvPr/>
        </p:nvSpPr>
        <p:spPr>
          <a:xfrm>
            <a:off x="230807" y="1835102"/>
            <a:ext cx="4834679" cy="1593898"/>
          </a:xfrm>
          <a:prstGeom prst="rect">
            <a:avLst/>
          </a:prstGeom>
          <a:noFill/>
        </p:spPr>
        <p:txBody>
          <a:bodyPr wrap="square" rtlCol="0">
            <a:spAutoFit/>
          </a:bodyPr>
          <a:lstStyle/>
          <a:p>
            <a:r>
              <a:rPr lang="en-US" dirty="0">
                <a:latin typeface="Courier" pitchFamily="2" charset="0"/>
              </a:rPr>
              <a:t>async</a:t>
            </a:r>
            <a:r>
              <a:rPr lang="en-US" b="0" dirty="0">
                <a:latin typeface="Courier" pitchFamily="2" charset="0"/>
              </a:rPr>
              <a:t> function f() {</a:t>
            </a:r>
          </a:p>
          <a:p>
            <a:r>
              <a:rPr lang="en-US" b="0" dirty="0">
                <a:latin typeface="Courier" pitchFamily="2" charset="0"/>
              </a:rPr>
              <a:t>  return 1;</a:t>
            </a:r>
          </a:p>
          <a:p>
            <a:r>
              <a:rPr lang="en-US" b="0" dirty="0">
                <a:latin typeface="Courier" pitchFamily="2" charset="0"/>
              </a:rPr>
              <a:t>}</a:t>
            </a:r>
            <a:br>
              <a:rPr lang="en-US" b="0" dirty="0">
                <a:latin typeface="Courier" pitchFamily="2" charset="0"/>
              </a:rPr>
            </a:br>
            <a:br>
              <a:rPr lang="en-US" b="0" dirty="0">
                <a:latin typeface="Courier" pitchFamily="2" charset="0"/>
              </a:rPr>
            </a:br>
            <a:r>
              <a:rPr lang="en-US" b="0" dirty="0">
                <a:latin typeface="Courier" pitchFamily="2" charset="0"/>
              </a:rPr>
              <a:t>//async functions return promises</a:t>
            </a:r>
          </a:p>
          <a:p>
            <a:r>
              <a:rPr lang="en-US" b="0" dirty="0">
                <a:latin typeface="Courier" pitchFamily="2" charset="0"/>
              </a:rPr>
              <a:t>f().then((v) =&gt; </a:t>
            </a:r>
            <a:r>
              <a:rPr lang="en-US" b="0" dirty="0" err="1">
                <a:latin typeface="Courier" pitchFamily="2" charset="0"/>
              </a:rPr>
              <a:t>console.log</a:t>
            </a:r>
            <a:r>
              <a:rPr lang="en-US" b="0" dirty="0">
                <a:latin typeface="Courier" pitchFamily="2" charset="0"/>
              </a:rPr>
              <a:t>(v)</a:t>
            </a:r>
          </a:p>
        </p:txBody>
      </p:sp>
      <p:sp>
        <p:nvSpPr>
          <p:cNvPr id="7" name="TextBox 6">
            <a:extLst>
              <a:ext uri="{FF2B5EF4-FFF2-40B4-BE49-F238E27FC236}">
                <a16:creationId xmlns:a16="http://schemas.microsoft.com/office/drawing/2014/main" id="{309E97ED-97F5-4664-2C84-062D41BED67B}"/>
              </a:ext>
            </a:extLst>
          </p:cNvPr>
          <p:cNvSpPr txBox="1"/>
          <p:nvPr/>
        </p:nvSpPr>
        <p:spPr>
          <a:xfrm>
            <a:off x="5065486" y="1562009"/>
            <a:ext cx="7287606" cy="2591094"/>
          </a:xfrm>
          <a:prstGeom prst="rect">
            <a:avLst/>
          </a:prstGeom>
          <a:noFill/>
        </p:spPr>
        <p:txBody>
          <a:bodyPr wrap="square" rtlCol="0">
            <a:spAutoFit/>
          </a:bodyPr>
          <a:lstStyle/>
          <a:p>
            <a:r>
              <a:rPr lang="en-US" dirty="0">
                <a:latin typeface="Courier" pitchFamily="2" charset="0"/>
              </a:rPr>
              <a:t>async</a:t>
            </a:r>
            <a:r>
              <a:rPr lang="en-US" b="0" dirty="0">
                <a:latin typeface="Courier" pitchFamily="2" charset="0"/>
              </a:rPr>
              <a:t> function worker() {</a:t>
            </a:r>
          </a:p>
          <a:p>
            <a:r>
              <a:rPr lang="en-US" b="0" dirty="0">
                <a:latin typeface="Courier" pitchFamily="2" charset="0"/>
              </a:rPr>
              <a:t>  data = await </a:t>
            </a:r>
            <a:r>
              <a:rPr lang="en-US" b="0" dirty="0" err="1">
                <a:latin typeface="Courier" pitchFamily="2" charset="0"/>
              </a:rPr>
              <a:t>call_database</a:t>
            </a:r>
            <a:r>
              <a:rPr lang="en-US" b="0" dirty="0">
                <a:latin typeface="Courier" pitchFamily="2" charset="0"/>
              </a:rPr>
              <a:t>();</a:t>
            </a:r>
            <a:br>
              <a:rPr lang="en-US" b="0" dirty="0">
                <a:latin typeface="Courier" pitchFamily="2" charset="0"/>
              </a:rPr>
            </a:br>
            <a:r>
              <a:rPr lang="en-US" b="0" dirty="0">
                <a:latin typeface="Courier" pitchFamily="2" charset="0"/>
              </a:rPr>
              <a:t>  status = await </a:t>
            </a:r>
            <a:r>
              <a:rPr lang="en-US" b="0" dirty="0" err="1">
                <a:latin typeface="Courier" pitchFamily="2" charset="0"/>
              </a:rPr>
              <a:t>web_service_call</a:t>
            </a:r>
            <a:r>
              <a:rPr lang="en-US" b="0" dirty="0">
                <a:latin typeface="Courier" pitchFamily="2" charset="0"/>
              </a:rPr>
              <a:t>()</a:t>
            </a:r>
          </a:p>
          <a:p>
            <a:r>
              <a:rPr lang="en-US" b="0" dirty="0">
                <a:latin typeface="Courier" pitchFamily="2" charset="0"/>
              </a:rPr>
              <a:t>  return status</a:t>
            </a:r>
          </a:p>
          <a:p>
            <a:r>
              <a:rPr lang="en-US" b="0" dirty="0">
                <a:latin typeface="Courier" pitchFamily="2" charset="0"/>
              </a:rPr>
              <a:t>}</a:t>
            </a:r>
          </a:p>
          <a:p>
            <a:endParaRPr lang="en-US" b="0" dirty="0">
              <a:latin typeface="Courier" pitchFamily="2" charset="0"/>
            </a:endParaRPr>
          </a:p>
          <a:p>
            <a:endParaRPr lang="en-US" b="0" dirty="0">
              <a:latin typeface="Courier" pitchFamily="2" charset="0"/>
            </a:endParaRPr>
          </a:p>
          <a:p>
            <a:r>
              <a:rPr lang="en-US" b="0" dirty="0">
                <a:latin typeface="Courier" pitchFamily="2" charset="0"/>
              </a:rPr>
              <a:t>//calling it</a:t>
            </a:r>
            <a:br>
              <a:rPr lang="en-US" b="0" dirty="0">
                <a:latin typeface="Courier" pitchFamily="2" charset="0"/>
              </a:rPr>
            </a:br>
            <a:r>
              <a:rPr lang="en-US" b="0" dirty="0">
                <a:latin typeface="Courier" pitchFamily="2" charset="0"/>
              </a:rPr>
              <a:t>let s = worker()</a:t>
            </a:r>
          </a:p>
          <a:p>
            <a:r>
              <a:rPr lang="en-US" b="0" dirty="0" err="1">
                <a:latin typeface="Courier" pitchFamily="2" charset="0"/>
              </a:rPr>
              <a:t>console.log</a:t>
            </a:r>
            <a:r>
              <a:rPr lang="en-US" b="0" dirty="0">
                <a:latin typeface="Courier" pitchFamily="2" charset="0"/>
              </a:rPr>
              <a:t>(s);</a:t>
            </a:r>
          </a:p>
        </p:txBody>
      </p:sp>
      <p:sp>
        <p:nvSpPr>
          <p:cNvPr id="8" name="TextBox 7">
            <a:extLst>
              <a:ext uri="{FF2B5EF4-FFF2-40B4-BE49-F238E27FC236}">
                <a16:creationId xmlns:a16="http://schemas.microsoft.com/office/drawing/2014/main" id="{1B0755CF-DE4C-5442-0007-6A0529DC57D5}"/>
              </a:ext>
            </a:extLst>
          </p:cNvPr>
          <p:cNvSpPr txBox="1"/>
          <p:nvPr/>
        </p:nvSpPr>
        <p:spPr>
          <a:xfrm>
            <a:off x="5065486" y="4242421"/>
            <a:ext cx="5912895" cy="590931"/>
          </a:xfrm>
          <a:prstGeom prst="rect">
            <a:avLst/>
          </a:prstGeom>
          <a:noFill/>
        </p:spPr>
        <p:txBody>
          <a:bodyPr wrap="square" rtlCol="0">
            <a:spAutoFit/>
          </a:bodyPr>
          <a:lstStyle/>
          <a:p>
            <a:r>
              <a:rPr lang="en-US" b="0" dirty="0">
                <a:solidFill>
                  <a:srgbClr val="7030A0"/>
                </a:solidFill>
                <a:latin typeface="+mn-lt"/>
              </a:rPr>
              <a:t>Using async/await together, notice how this async code looks sync</a:t>
            </a:r>
          </a:p>
        </p:txBody>
      </p:sp>
      <p:cxnSp>
        <p:nvCxnSpPr>
          <p:cNvPr id="3" name="Straight Connector 2">
            <a:extLst>
              <a:ext uri="{FF2B5EF4-FFF2-40B4-BE49-F238E27FC236}">
                <a16:creationId xmlns:a16="http://schemas.microsoft.com/office/drawing/2014/main" id="{40968847-5509-3E97-10AE-013DC6433EB8}"/>
              </a:ext>
            </a:extLst>
          </p:cNvPr>
          <p:cNvCxnSpPr/>
          <p:nvPr/>
        </p:nvCxnSpPr>
        <p:spPr>
          <a:xfrm>
            <a:off x="4862286" y="1518480"/>
            <a:ext cx="0" cy="533952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DB2A4BA-F1AC-4FC1-974B-D2FDFE3A9E48}"/>
              </a:ext>
            </a:extLst>
          </p:cNvPr>
          <p:cNvSpPr txBox="1"/>
          <p:nvPr/>
        </p:nvSpPr>
        <p:spPr>
          <a:xfrm>
            <a:off x="280968" y="5955233"/>
            <a:ext cx="4581318" cy="590931"/>
          </a:xfrm>
          <a:prstGeom prst="rect">
            <a:avLst/>
          </a:prstGeom>
          <a:noFill/>
        </p:spPr>
        <p:txBody>
          <a:bodyPr wrap="square" rtlCol="0">
            <a:spAutoFit/>
          </a:bodyPr>
          <a:lstStyle/>
          <a:p>
            <a:r>
              <a:rPr lang="en-US" b="0" dirty="0">
                <a:solidFill>
                  <a:srgbClr val="7030A0"/>
                </a:solidFill>
                <a:latin typeface="+mn-lt"/>
              </a:rPr>
              <a:t>You can use await to make async code look synchronous</a:t>
            </a:r>
          </a:p>
        </p:txBody>
      </p:sp>
      <p:sp>
        <p:nvSpPr>
          <p:cNvPr id="12" name="TextBox 11">
            <a:extLst>
              <a:ext uri="{FF2B5EF4-FFF2-40B4-BE49-F238E27FC236}">
                <a16:creationId xmlns:a16="http://schemas.microsoft.com/office/drawing/2014/main" id="{241150BC-4C6F-DCB0-D8EE-4BF4E9DED4BC}"/>
              </a:ext>
            </a:extLst>
          </p:cNvPr>
          <p:cNvSpPr txBox="1"/>
          <p:nvPr/>
        </p:nvSpPr>
        <p:spPr>
          <a:xfrm>
            <a:off x="230807" y="4314991"/>
            <a:ext cx="4834679" cy="1593898"/>
          </a:xfrm>
          <a:prstGeom prst="rect">
            <a:avLst/>
          </a:prstGeom>
          <a:noFill/>
        </p:spPr>
        <p:txBody>
          <a:bodyPr wrap="square" rtlCol="0">
            <a:spAutoFit/>
          </a:bodyPr>
          <a:lstStyle/>
          <a:p>
            <a:r>
              <a:rPr lang="en-US" dirty="0">
                <a:latin typeface="Courier" pitchFamily="2" charset="0"/>
              </a:rPr>
              <a:t>async</a:t>
            </a:r>
            <a:r>
              <a:rPr lang="en-US" b="0" dirty="0">
                <a:latin typeface="Courier" pitchFamily="2" charset="0"/>
              </a:rPr>
              <a:t> function f() {</a:t>
            </a:r>
          </a:p>
          <a:p>
            <a:r>
              <a:rPr lang="en-US" b="0" dirty="0">
                <a:latin typeface="Courier" pitchFamily="2" charset="0"/>
              </a:rPr>
              <a:t>  return 1;</a:t>
            </a:r>
          </a:p>
          <a:p>
            <a:r>
              <a:rPr lang="en-US" b="0" dirty="0">
                <a:latin typeface="Courier" pitchFamily="2" charset="0"/>
              </a:rPr>
              <a:t>}</a:t>
            </a:r>
            <a:br>
              <a:rPr lang="en-US" b="0" dirty="0">
                <a:latin typeface="Courier" pitchFamily="2" charset="0"/>
              </a:rPr>
            </a:br>
            <a:br>
              <a:rPr lang="en-US" b="0" dirty="0">
                <a:latin typeface="Courier" pitchFamily="2" charset="0"/>
              </a:rPr>
            </a:br>
            <a:r>
              <a:rPr lang="en-US" b="0" dirty="0">
                <a:latin typeface="Courier" pitchFamily="2" charset="0"/>
              </a:rPr>
              <a:t>let v = </a:t>
            </a:r>
            <a:r>
              <a:rPr lang="en-US" dirty="0">
                <a:latin typeface="Courier" pitchFamily="2" charset="0"/>
              </a:rPr>
              <a:t>await</a:t>
            </a:r>
            <a:r>
              <a:rPr lang="en-US" b="0" dirty="0">
                <a:latin typeface="Courier" pitchFamily="2" charset="0"/>
              </a:rPr>
              <a:t> f() </a:t>
            </a:r>
          </a:p>
          <a:p>
            <a:r>
              <a:rPr lang="en-US" b="0" dirty="0" err="1">
                <a:latin typeface="Courier" pitchFamily="2" charset="0"/>
              </a:rPr>
              <a:t>console.log</a:t>
            </a:r>
            <a:r>
              <a:rPr lang="en-US" b="0" dirty="0">
                <a:latin typeface="Courier" pitchFamily="2" charset="0"/>
              </a:rPr>
              <a:t>(v)</a:t>
            </a:r>
          </a:p>
        </p:txBody>
      </p:sp>
      <p:cxnSp>
        <p:nvCxnSpPr>
          <p:cNvPr id="13" name="Straight Connector 12">
            <a:extLst>
              <a:ext uri="{FF2B5EF4-FFF2-40B4-BE49-F238E27FC236}">
                <a16:creationId xmlns:a16="http://schemas.microsoft.com/office/drawing/2014/main" id="{DAA31255-E60A-2FEE-CDAC-4DC6DAE91BAF}"/>
              </a:ext>
            </a:extLst>
          </p:cNvPr>
          <p:cNvCxnSpPr>
            <a:cxnSpLocks/>
          </p:cNvCxnSpPr>
          <p:nvPr/>
        </p:nvCxnSpPr>
        <p:spPr>
          <a:xfrm flipH="1">
            <a:off x="27608" y="4242421"/>
            <a:ext cx="4834678"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765BB69-A9BF-3C40-2AB7-72A05984FB65}"/>
              </a:ext>
            </a:extLst>
          </p:cNvPr>
          <p:cNvSpPr txBox="1"/>
          <p:nvPr/>
        </p:nvSpPr>
        <p:spPr>
          <a:xfrm>
            <a:off x="5065486" y="5269290"/>
            <a:ext cx="5912895" cy="1089529"/>
          </a:xfrm>
          <a:prstGeom prst="rect">
            <a:avLst/>
          </a:prstGeom>
          <a:noFill/>
        </p:spPr>
        <p:txBody>
          <a:bodyPr wrap="square" rtlCol="0">
            <a:spAutoFit/>
          </a:bodyPr>
          <a:lstStyle/>
          <a:p>
            <a:r>
              <a:rPr lang="en-US" b="0" dirty="0">
                <a:solidFill>
                  <a:srgbClr val="7030A0"/>
                </a:solidFill>
                <a:latin typeface="+mn-lt"/>
              </a:rPr>
              <a:t>Note that </a:t>
            </a:r>
            <a:r>
              <a:rPr lang="en-US" b="0" dirty="0" err="1">
                <a:solidFill>
                  <a:srgbClr val="7030A0"/>
                </a:solidFill>
                <a:latin typeface="+mn-lt"/>
              </a:rPr>
              <a:t>javascfipt</a:t>
            </a:r>
            <a:r>
              <a:rPr lang="en-US" b="0" dirty="0">
                <a:solidFill>
                  <a:srgbClr val="7030A0"/>
                </a:solidFill>
                <a:latin typeface="+mn-lt"/>
              </a:rPr>
              <a:t> also has a future called a generator that is used to break up compute intensive work, if you have interest in this please ask a question. </a:t>
            </a:r>
          </a:p>
        </p:txBody>
      </p:sp>
    </p:spTree>
    <p:extLst>
      <p:ext uri="{BB962C8B-B14F-4D97-AF65-F5344CB8AC3E}">
        <p14:creationId xmlns:p14="http://schemas.microsoft.com/office/powerpoint/2010/main" val="39540663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Grp="1" noChangeArrowheads="1"/>
          </p:cNvSpPr>
          <p:nvPr>
            <p:ph type="title"/>
          </p:nvPr>
        </p:nvSpPr>
        <p:spPr>
          <a:xfrm>
            <a:off x="557989" y="189573"/>
            <a:ext cx="10936077" cy="698948"/>
          </a:xfrm>
        </p:spPr>
        <p:txBody>
          <a:bodyPr/>
          <a:lstStyle/>
          <a:p>
            <a:r>
              <a:rPr lang="en-US" dirty="0"/>
              <a:t>Now we know enough to look at how state management is handled in SPAs</a:t>
            </a:r>
          </a:p>
        </p:txBody>
      </p:sp>
      <p:sp>
        <p:nvSpPr>
          <p:cNvPr id="31" name="TextBox 30">
            <a:extLst>
              <a:ext uri="{FF2B5EF4-FFF2-40B4-BE49-F238E27FC236}">
                <a16:creationId xmlns:a16="http://schemas.microsoft.com/office/drawing/2014/main" id="{290D1674-76FD-B25F-CD08-D8994877F0E1}"/>
              </a:ext>
            </a:extLst>
          </p:cNvPr>
          <p:cNvSpPr txBox="1"/>
          <p:nvPr/>
        </p:nvSpPr>
        <p:spPr>
          <a:xfrm>
            <a:off x="58278" y="1333704"/>
            <a:ext cx="11935498" cy="757130"/>
          </a:xfrm>
          <a:prstGeom prst="rect">
            <a:avLst/>
          </a:prstGeom>
          <a:noFill/>
        </p:spPr>
        <p:txBody>
          <a:bodyPr wrap="square" rtlCol="0">
            <a:spAutoFit/>
          </a:bodyPr>
          <a:lstStyle/>
          <a:p>
            <a:pPr algn="ctr"/>
            <a:r>
              <a:rPr lang="en-US" sz="1600" dirty="0">
                <a:solidFill>
                  <a:srgbClr val="7030A0"/>
                </a:solidFill>
                <a:latin typeface="+mn-lt"/>
              </a:rPr>
              <a:t>The best architecture pattern for handling state is called flux</a:t>
            </a:r>
            <a:br>
              <a:rPr lang="en-US" sz="1600" dirty="0">
                <a:solidFill>
                  <a:srgbClr val="7030A0"/>
                </a:solidFill>
                <a:latin typeface="+mn-lt"/>
              </a:rPr>
            </a:br>
            <a:r>
              <a:rPr lang="en-US" sz="1600" dirty="0">
                <a:solidFill>
                  <a:srgbClr val="7030A0"/>
                </a:solidFill>
                <a:latin typeface="+mn-lt"/>
              </a:rPr>
              <a:t>https://</a:t>
            </a:r>
            <a:r>
              <a:rPr lang="en-US" sz="1600" dirty="0" err="1">
                <a:solidFill>
                  <a:srgbClr val="7030A0"/>
                </a:solidFill>
                <a:latin typeface="+mn-lt"/>
              </a:rPr>
              <a:t>facebook.github.io</a:t>
            </a:r>
            <a:r>
              <a:rPr lang="en-US" sz="1600" dirty="0">
                <a:solidFill>
                  <a:srgbClr val="7030A0"/>
                </a:solidFill>
                <a:latin typeface="+mn-lt"/>
              </a:rPr>
              <a:t>/flux/</a:t>
            </a:r>
          </a:p>
          <a:p>
            <a:pPr algn="ctr"/>
            <a:endParaRPr lang="en-US" sz="1600" dirty="0">
              <a:solidFill>
                <a:srgbClr val="7030A0"/>
              </a:solidFill>
              <a:latin typeface="+mn-lt"/>
            </a:endParaRPr>
          </a:p>
        </p:txBody>
      </p:sp>
      <p:pic>
        <p:nvPicPr>
          <p:cNvPr id="3074" name="Picture 2" descr="Fluxxor and the Flux Architecture with Brandon Tilley - Software  Engineering Daily">
            <a:extLst>
              <a:ext uri="{FF2B5EF4-FFF2-40B4-BE49-F238E27FC236}">
                <a16:creationId xmlns:a16="http://schemas.microsoft.com/office/drawing/2014/main" id="{604D56C7-C691-DC1B-7000-19D35309CB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2305050"/>
            <a:ext cx="9144000" cy="224790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35AEA273-5502-9993-BA2B-C54D020C519D}"/>
              </a:ext>
            </a:extLst>
          </p:cNvPr>
          <p:cNvSpPr txBox="1"/>
          <p:nvPr/>
        </p:nvSpPr>
        <p:spPr>
          <a:xfrm>
            <a:off x="58278" y="5129189"/>
            <a:ext cx="11935498" cy="1421928"/>
          </a:xfrm>
          <a:prstGeom prst="rect">
            <a:avLst/>
          </a:prstGeom>
          <a:noFill/>
        </p:spPr>
        <p:txBody>
          <a:bodyPr wrap="square" rtlCol="0">
            <a:spAutoFit/>
          </a:bodyPr>
          <a:lstStyle/>
          <a:p>
            <a:r>
              <a:rPr lang="en-US" sz="1600" b="0" dirty="0">
                <a:latin typeface="+mn-lt"/>
              </a:rPr>
              <a:t>The key to this pattern is that all information flows in one direction and all interactions between the components are carried over events</a:t>
            </a:r>
          </a:p>
          <a:p>
            <a:endParaRPr lang="en-US" sz="1600" b="0" dirty="0">
              <a:latin typeface="+mn-lt"/>
            </a:endParaRPr>
          </a:p>
          <a:p>
            <a:r>
              <a:rPr lang="en-US" sz="1600" b="0" dirty="0">
                <a:latin typeface="+mn-lt"/>
              </a:rPr>
              <a:t>Note that flux is a pattern and there are various implementations of this pattern that have been encapsulated in libraries – Redux, </a:t>
            </a:r>
            <a:r>
              <a:rPr lang="en-US" sz="1600" b="0" dirty="0" err="1">
                <a:latin typeface="+mn-lt"/>
              </a:rPr>
              <a:t>Vuex</a:t>
            </a:r>
            <a:r>
              <a:rPr lang="en-US" sz="1600" b="0" dirty="0">
                <a:latin typeface="+mn-lt"/>
              </a:rPr>
              <a:t>, </a:t>
            </a:r>
            <a:r>
              <a:rPr lang="en-US" sz="1600" b="0" dirty="0" err="1">
                <a:latin typeface="+mn-lt"/>
              </a:rPr>
              <a:t>Pinia</a:t>
            </a:r>
            <a:endParaRPr lang="en-US" sz="1600" b="0" dirty="0">
              <a:latin typeface="+mn-lt"/>
            </a:endParaRPr>
          </a:p>
          <a:p>
            <a:endParaRPr lang="en-US" sz="1600" dirty="0">
              <a:solidFill>
                <a:srgbClr val="7030A0"/>
              </a:solidFill>
              <a:latin typeface="+mn-lt"/>
            </a:endParaRPr>
          </a:p>
        </p:txBody>
      </p:sp>
    </p:spTree>
    <p:extLst>
      <p:ext uri="{BB962C8B-B14F-4D97-AF65-F5344CB8AC3E}">
        <p14:creationId xmlns:p14="http://schemas.microsoft.com/office/powerpoint/2010/main" val="422753268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Grp="1" noChangeArrowheads="1"/>
          </p:cNvSpPr>
          <p:nvPr>
            <p:ph type="title"/>
          </p:nvPr>
        </p:nvSpPr>
        <p:spPr>
          <a:xfrm>
            <a:off x="198223" y="205921"/>
            <a:ext cx="10936077" cy="698948"/>
          </a:xfrm>
        </p:spPr>
        <p:txBody>
          <a:bodyPr/>
          <a:lstStyle/>
          <a:p>
            <a:r>
              <a:rPr lang="en-US" dirty="0" err="1"/>
              <a:t>Pinia</a:t>
            </a:r>
            <a:r>
              <a:rPr lang="en-US" dirty="0"/>
              <a:t> state management example</a:t>
            </a:r>
          </a:p>
        </p:txBody>
      </p:sp>
      <p:sp>
        <p:nvSpPr>
          <p:cNvPr id="14" name="TextBox 13">
            <a:extLst>
              <a:ext uri="{FF2B5EF4-FFF2-40B4-BE49-F238E27FC236}">
                <a16:creationId xmlns:a16="http://schemas.microsoft.com/office/drawing/2014/main" id="{35AEA273-5502-9993-BA2B-C54D020C519D}"/>
              </a:ext>
            </a:extLst>
          </p:cNvPr>
          <p:cNvSpPr txBox="1"/>
          <p:nvPr/>
        </p:nvSpPr>
        <p:spPr>
          <a:xfrm>
            <a:off x="7298985" y="2117292"/>
            <a:ext cx="4434027" cy="313932"/>
          </a:xfrm>
          <a:prstGeom prst="rect">
            <a:avLst/>
          </a:prstGeom>
          <a:noFill/>
        </p:spPr>
        <p:txBody>
          <a:bodyPr wrap="square" rtlCol="0">
            <a:spAutoFit/>
          </a:bodyPr>
          <a:lstStyle/>
          <a:p>
            <a:r>
              <a:rPr lang="en-US" sz="1600" b="0" dirty="0">
                <a:solidFill>
                  <a:srgbClr val="FF0000"/>
                </a:solidFill>
                <a:latin typeface="+mn-lt"/>
              </a:rPr>
              <a:t>Calculated properties State not mutated</a:t>
            </a:r>
            <a:endParaRPr lang="en-US" sz="1600" dirty="0">
              <a:solidFill>
                <a:srgbClr val="FF0000"/>
              </a:solidFill>
              <a:latin typeface="+mn-lt"/>
            </a:endParaRPr>
          </a:p>
        </p:txBody>
      </p:sp>
      <p:sp>
        <p:nvSpPr>
          <p:cNvPr id="2" name="Rectangle 1">
            <a:extLst>
              <a:ext uri="{FF2B5EF4-FFF2-40B4-BE49-F238E27FC236}">
                <a16:creationId xmlns:a16="http://schemas.microsoft.com/office/drawing/2014/main" id="{E5D6A6F5-D484-50A7-3BFB-3AF02E7FB240}"/>
              </a:ext>
            </a:extLst>
          </p:cNvPr>
          <p:cNvSpPr/>
          <p:nvPr/>
        </p:nvSpPr>
        <p:spPr>
          <a:xfrm>
            <a:off x="198223" y="1078925"/>
            <a:ext cx="10084766" cy="4830425"/>
          </a:xfrm>
          <a:prstGeom prst="rect">
            <a:avLst/>
          </a:prstGeom>
        </p:spPr>
        <p:txBody>
          <a:bodyPr wrap="square">
            <a:spAutoFit/>
          </a:bodyPr>
          <a:lstStyle/>
          <a:p>
            <a:r>
              <a:rPr lang="en-US" dirty="0">
                <a:solidFill>
                  <a:srgbClr val="8959A8"/>
                </a:solidFill>
              </a:rPr>
              <a:t>import</a:t>
            </a:r>
            <a:r>
              <a:rPr lang="en-US" dirty="0">
                <a:solidFill>
                  <a:srgbClr val="000000"/>
                </a:solidFill>
              </a:rPr>
              <a:t> </a:t>
            </a:r>
            <a:r>
              <a:rPr lang="en-US" dirty="0">
                <a:solidFill>
                  <a:srgbClr val="666600"/>
                </a:solidFill>
              </a:rPr>
              <a:t>{</a:t>
            </a:r>
            <a:r>
              <a:rPr lang="en-US" dirty="0">
                <a:solidFill>
                  <a:srgbClr val="000000"/>
                </a:solidFill>
              </a:rPr>
              <a:t> </a:t>
            </a:r>
            <a:r>
              <a:rPr lang="en-US" dirty="0" err="1">
                <a:solidFill>
                  <a:srgbClr val="000000"/>
                </a:solidFill>
              </a:rPr>
              <a:t>defineStore</a:t>
            </a:r>
            <a:r>
              <a:rPr lang="en-US" dirty="0">
                <a:solidFill>
                  <a:srgbClr val="000000"/>
                </a:solidFill>
              </a:rPr>
              <a:t> </a:t>
            </a:r>
            <a:r>
              <a:rPr lang="en-US" dirty="0">
                <a:solidFill>
                  <a:srgbClr val="666600"/>
                </a:solidFill>
              </a:rPr>
              <a:t>}</a:t>
            </a:r>
            <a:r>
              <a:rPr lang="en-US" dirty="0">
                <a:solidFill>
                  <a:srgbClr val="000000"/>
                </a:solidFill>
              </a:rPr>
              <a:t> </a:t>
            </a:r>
            <a:r>
              <a:rPr lang="en-US" dirty="0">
                <a:solidFill>
                  <a:srgbClr val="8959A8"/>
                </a:solidFill>
              </a:rPr>
              <a:t>from</a:t>
            </a:r>
            <a:r>
              <a:rPr lang="en-US" dirty="0">
                <a:solidFill>
                  <a:srgbClr val="000000"/>
                </a:solidFill>
              </a:rPr>
              <a:t> </a:t>
            </a:r>
            <a:r>
              <a:rPr lang="en-US" dirty="0">
                <a:solidFill>
                  <a:srgbClr val="718C00"/>
                </a:solidFill>
              </a:rPr>
              <a:t>'</a:t>
            </a:r>
            <a:r>
              <a:rPr lang="en-US" dirty="0" err="1">
                <a:solidFill>
                  <a:srgbClr val="718C00"/>
                </a:solidFill>
              </a:rPr>
              <a:t>pinia</a:t>
            </a:r>
            <a:r>
              <a:rPr lang="en-US" dirty="0">
                <a:solidFill>
                  <a:srgbClr val="718C00"/>
                </a:solidFill>
              </a:rPr>
              <a:t>’</a:t>
            </a:r>
            <a:r>
              <a:rPr lang="en-US" dirty="0">
                <a:solidFill>
                  <a:srgbClr val="000000"/>
                </a:solidFill>
              </a:rPr>
              <a:t> </a:t>
            </a:r>
          </a:p>
          <a:p>
            <a:endParaRPr lang="en-US" dirty="0">
              <a:solidFill>
                <a:srgbClr val="000000"/>
              </a:solidFill>
            </a:endParaRPr>
          </a:p>
          <a:p>
            <a:r>
              <a:rPr lang="en-US" dirty="0">
                <a:solidFill>
                  <a:srgbClr val="8959A8"/>
                </a:solidFill>
              </a:rPr>
              <a:t>export</a:t>
            </a:r>
            <a:r>
              <a:rPr lang="en-US" dirty="0">
                <a:solidFill>
                  <a:srgbClr val="000000"/>
                </a:solidFill>
              </a:rPr>
              <a:t> </a:t>
            </a:r>
            <a:r>
              <a:rPr lang="en-US" dirty="0">
                <a:solidFill>
                  <a:srgbClr val="8959A8"/>
                </a:solidFill>
              </a:rPr>
              <a:t>const</a:t>
            </a:r>
            <a:r>
              <a:rPr lang="en-US" dirty="0">
                <a:solidFill>
                  <a:srgbClr val="000000"/>
                </a:solidFill>
              </a:rPr>
              <a:t> </a:t>
            </a:r>
            <a:r>
              <a:rPr lang="en-US" dirty="0" err="1">
                <a:solidFill>
                  <a:srgbClr val="000000"/>
                </a:solidFill>
              </a:rPr>
              <a:t>useCounterStore</a:t>
            </a:r>
            <a:r>
              <a:rPr lang="en-US" dirty="0">
                <a:solidFill>
                  <a:srgbClr val="000000"/>
                </a:solidFill>
              </a:rPr>
              <a:t> </a:t>
            </a:r>
            <a:r>
              <a:rPr lang="en-US" dirty="0">
                <a:solidFill>
                  <a:srgbClr val="666600"/>
                </a:solidFill>
              </a:rPr>
              <a:t>=</a:t>
            </a:r>
            <a:r>
              <a:rPr lang="en-US" dirty="0">
                <a:solidFill>
                  <a:srgbClr val="000000"/>
                </a:solidFill>
              </a:rPr>
              <a:t> </a:t>
            </a:r>
            <a:r>
              <a:rPr lang="en-US" dirty="0" err="1">
                <a:solidFill>
                  <a:srgbClr val="000000"/>
                </a:solidFill>
              </a:rPr>
              <a:t>defineStore</a:t>
            </a:r>
            <a:r>
              <a:rPr lang="en-US" dirty="0">
                <a:solidFill>
                  <a:srgbClr val="666600"/>
                </a:solidFill>
              </a:rPr>
              <a:t>({</a:t>
            </a:r>
            <a:r>
              <a:rPr lang="en-US" dirty="0">
                <a:solidFill>
                  <a:srgbClr val="000000"/>
                </a:solidFill>
              </a:rPr>
              <a:t> </a:t>
            </a:r>
          </a:p>
          <a:p>
            <a:pPr>
              <a:tabLst>
                <a:tab pos="168275" algn="l"/>
                <a:tab pos="390525" algn="l"/>
              </a:tabLst>
            </a:pPr>
            <a:r>
              <a:rPr lang="en-US" dirty="0">
                <a:solidFill>
                  <a:srgbClr val="000000"/>
                </a:solidFill>
              </a:rPr>
              <a:t>		id</a:t>
            </a:r>
            <a:r>
              <a:rPr lang="en-US" dirty="0">
                <a:solidFill>
                  <a:srgbClr val="666600"/>
                </a:solidFill>
              </a:rPr>
              <a:t>:</a:t>
            </a:r>
            <a:r>
              <a:rPr lang="en-US" dirty="0">
                <a:solidFill>
                  <a:srgbClr val="000000"/>
                </a:solidFill>
              </a:rPr>
              <a:t> </a:t>
            </a:r>
            <a:r>
              <a:rPr lang="en-US" dirty="0">
                <a:solidFill>
                  <a:srgbClr val="718C00"/>
                </a:solidFill>
              </a:rPr>
              <a:t>'counter’</a:t>
            </a:r>
            <a:r>
              <a:rPr lang="en-US" dirty="0">
                <a:solidFill>
                  <a:srgbClr val="666600"/>
                </a:solidFill>
              </a:rPr>
              <a:t>,</a:t>
            </a:r>
            <a:r>
              <a:rPr lang="en-US" dirty="0">
                <a:solidFill>
                  <a:srgbClr val="000000"/>
                </a:solidFill>
              </a:rPr>
              <a:t> </a:t>
            </a:r>
          </a:p>
          <a:p>
            <a:pPr>
              <a:tabLst>
                <a:tab pos="168275" algn="l"/>
                <a:tab pos="390525" algn="l"/>
              </a:tabLst>
            </a:pPr>
            <a:r>
              <a:rPr lang="en-US" dirty="0">
                <a:solidFill>
                  <a:srgbClr val="000000"/>
                </a:solidFill>
              </a:rPr>
              <a:t>		state</a:t>
            </a:r>
            <a:r>
              <a:rPr lang="en-US" dirty="0">
                <a:solidFill>
                  <a:srgbClr val="666600"/>
                </a:solidFill>
              </a:rPr>
              <a:t>:</a:t>
            </a:r>
            <a:r>
              <a:rPr lang="en-US" dirty="0">
                <a:solidFill>
                  <a:srgbClr val="000000"/>
                </a:solidFill>
              </a:rPr>
              <a:t> </a:t>
            </a:r>
            <a:r>
              <a:rPr lang="en-US" dirty="0">
                <a:solidFill>
                  <a:srgbClr val="F5871F"/>
                </a:solidFill>
              </a:rPr>
              <a:t>()</a:t>
            </a:r>
            <a:r>
              <a:rPr lang="en-US" dirty="0">
                <a:solidFill>
                  <a:srgbClr val="000000"/>
                </a:solidFill>
              </a:rPr>
              <a:t> </a:t>
            </a:r>
            <a:r>
              <a:rPr lang="en-US" dirty="0">
                <a:solidFill>
                  <a:srgbClr val="666600"/>
                </a:solidFill>
              </a:rPr>
              <a:t>=&gt;</a:t>
            </a:r>
            <a:r>
              <a:rPr lang="en-US" dirty="0">
                <a:solidFill>
                  <a:srgbClr val="000000"/>
                </a:solidFill>
              </a:rPr>
              <a:t> </a:t>
            </a:r>
            <a:r>
              <a:rPr lang="en-US" dirty="0">
                <a:solidFill>
                  <a:srgbClr val="666600"/>
                </a:solidFill>
              </a:rPr>
              <a:t>({</a:t>
            </a:r>
            <a:r>
              <a:rPr lang="en-US" dirty="0">
                <a:solidFill>
                  <a:srgbClr val="000000"/>
                </a:solidFill>
              </a:rPr>
              <a:t> counter</a:t>
            </a:r>
            <a:r>
              <a:rPr lang="en-US" dirty="0">
                <a:solidFill>
                  <a:srgbClr val="666600"/>
                </a:solidFill>
              </a:rPr>
              <a:t>:</a:t>
            </a:r>
            <a:r>
              <a:rPr lang="en-US" dirty="0">
                <a:solidFill>
                  <a:srgbClr val="000000"/>
                </a:solidFill>
              </a:rPr>
              <a:t> </a:t>
            </a:r>
            <a:r>
              <a:rPr lang="en-US" dirty="0">
                <a:solidFill>
                  <a:srgbClr val="F5871F"/>
                </a:solidFill>
              </a:rPr>
              <a:t>0</a:t>
            </a:r>
            <a:r>
              <a:rPr lang="en-US" dirty="0">
                <a:solidFill>
                  <a:srgbClr val="000000"/>
                </a:solidFill>
              </a:rPr>
              <a:t> </a:t>
            </a:r>
            <a:r>
              <a:rPr lang="en-US" dirty="0">
                <a:solidFill>
                  <a:srgbClr val="666600"/>
                </a:solidFill>
              </a:rPr>
              <a:t>}),</a:t>
            </a:r>
            <a:r>
              <a:rPr lang="en-US" dirty="0">
                <a:solidFill>
                  <a:srgbClr val="000000"/>
                </a:solidFill>
              </a:rPr>
              <a:t> </a:t>
            </a:r>
          </a:p>
          <a:p>
            <a:pPr>
              <a:tabLst>
                <a:tab pos="168275" algn="l"/>
                <a:tab pos="390525" algn="l"/>
              </a:tabLst>
            </a:pPr>
            <a:r>
              <a:rPr lang="en-US" dirty="0">
                <a:solidFill>
                  <a:srgbClr val="000000"/>
                </a:solidFill>
              </a:rPr>
              <a:t>		getters</a:t>
            </a:r>
            <a:r>
              <a:rPr lang="en-US" dirty="0">
                <a:solidFill>
                  <a:srgbClr val="666600"/>
                </a:solidFill>
              </a:rPr>
              <a:t>:</a:t>
            </a:r>
            <a:r>
              <a:rPr lang="en-US" dirty="0">
                <a:solidFill>
                  <a:srgbClr val="000000"/>
                </a:solidFill>
              </a:rPr>
              <a:t> </a:t>
            </a:r>
            <a:r>
              <a:rPr lang="en-US" dirty="0">
                <a:solidFill>
                  <a:srgbClr val="666600"/>
                </a:solidFill>
              </a:rPr>
              <a:t>{</a:t>
            </a:r>
            <a:r>
              <a:rPr lang="en-US" dirty="0">
                <a:solidFill>
                  <a:srgbClr val="000000"/>
                </a:solidFill>
              </a:rPr>
              <a:t> </a:t>
            </a:r>
            <a:r>
              <a:rPr lang="en-US" dirty="0" err="1">
                <a:solidFill>
                  <a:srgbClr val="000000"/>
                </a:solidFill>
              </a:rPr>
              <a:t>doubleCount</a:t>
            </a:r>
            <a:r>
              <a:rPr lang="en-US" dirty="0">
                <a:solidFill>
                  <a:srgbClr val="666600"/>
                </a:solidFill>
              </a:rPr>
              <a:t>:</a:t>
            </a:r>
            <a:r>
              <a:rPr lang="en-US" dirty="0">
                <a:solidFill>
                  <a:srgbClr val="000000"/>
                </a:solidFill>
              </a:rPr>
              <a:t> </a:t>
            </a:r>
            <a:r>
              <a:rPr lang="en-US" dirty="0">
                <a:solidFill>
                  <a:srgbClr val="666600"/>
                </a:solidFill>
              </a:rPr>
              <a:t>(</a:t>
            </a:r>
            <a:r>
              <a:rPr lang="en-US" dirty="0">
                <a:solidFill>
                  <a:srgbClr val="F5871F"/>
                </a:solidFill>
              </a:rPr>
              <a:t>state</a:t>
            </a:r>
            <a:r>
              <a:rPr lang="en-US" dirty="0">
                <a:solidFill>
                  <a:srgbClr val="666600"/>
                </a:solidFill>
              </a:rPr>
              <a:t>)</a:t>
            </a:r>
            <a:r>
              <a:rPr lang="en-US" dirty="0">
                <a:solidFill>
                  <a:srgbClr val="000000"/>
                </a:solidFill>
              </a:rPr>
              <a:t> </a:t>
            </a:r>
            <a:r>
              <a:rPr lang="en-US" dirty="0">
                <a:solidFill>
                  <a:srgbClr val="666600"/>
                </a:solidFill>
              </a:rPr>
              <a:t>=&gt;</a:t>
            </a:r>
            <a:r>
              <a:rPr lang="en-US" dirty="0">
                <a:solidFill>
                  <a:srgbClr val="000000"/>
                </a:solidFill>
              </a:rPr>
              <a:t> </a:t>
            </a:r>
            <a:r>
              <a:rPr lang="en-US" dirty="0" err="1">
                <a:solidFill>
                  <a:srgbClr val="000000"/>
                </a:solidFill>
              </a:rPr>
              <a:t>state</a:t>
            </a:r>
            <a:r>
              <a:rPr lang="en-US" dirty="0" err="1">
                <a:solidFill>
                  <a:srgbClr val="666600"/>
                </a:solidFill>
              </a:rPr>
              <a:t>.</a:t>
            </a:r>
            <a:r>
              <a:rPr lang="en-US" dirty="0" err="1">
                <a:solidFill>
                  <a:srgbClr val="000000"/>
                </a:solidFill>
              </a:rPr>
              <a:t>counter</a:t>
            </a:r>
            <a:r>
              <a:rPr lang="en-US" dirty="0">
                <a:solidFill>
                  <a:srgbClr val="000000"/>
                </a:solidFill>
              </a:rPr>
              <a:t> </a:t>
            </a:r>
            <a:r>
              <a:rPr lang="en-US" dirty="0">
                <a:solidFill>
                  <a:srgbClr val="666600"/>
                </a:solidFill>
              </a:rPr>
              <a:t>*</a:t>
            </a:r>
            <a:r>
              <a:rPr lang="en-US" dirty="0">
                <a:solidFill>
                  <a:srgbClr val="000000"/>
                </a:solidFill>
              </a:rPr>
              <a:t> </a:t>
            </a:r>
            <a:r>
              <a:rPr lang="en-US" dirty="0">
                <a:solidFill>
                  <a:srgbClr val="F5871F"/>
                </a:solidFill>
              </a:rPr>
              <a:t>2</a:t>
            </a:r>
            <a:r>
              <a:rPr lang="en-US" dirty="0">
                <a:solidFill>
                  <a:srgbClr val="000000"/>
                </a:solidFill>
              </a:rPr>
              <a:t> </a:t>
            </a:r>
            <a:r>
              <a:rPr lang="en-US" dirty="0">
                <a:solidFill>
                  <a:srgbClr val="666600"/>
                </a:solidFill>
              </a:rPr>
              <a:t>},</a:t>
            </a:r>
            <a:r>
              <a:rPr lang="en-US" dirty="0">
                <a:solidFill>
                  <a:srgbClr val="000000"/>
                </a:solidFill>
              </a:rPr>
              <a:t> </a:t>
            </a:r>
          </a:p>
          <a:p>
            <a:pPr>
              <a:tabLst>
                <a:tab pos="168275" algn="l"/>
                <a:tab pos="390525" algn="l"/>
                <a:tab pos="623888" algn="l"/>
                <a:tab pos="857250" algn="l"/>
              </a:tabLst>
            </a:pPr>
            <a:r>
              <a:rPr lang="en-US" dirty="0">
                <a:solidFill>
                  <a:srgbClr val="000000"/>
                </a:solidFill>
              </a:rPr>
              <a:t>		actions</a:t>
            </a:r>
            <a:r>
              <a:rPr lang="en-US" dirty="0">
                <a:solidFill>
                  <a:srgbClr val="666600"/>
                </a:solidFill>
              </a:rPr>
              <a:t>:</a:t>
            </a:r>
            <a:r>
              <a:rPr lang="en-US" dirty="0">
                <a:solidFill>
                  <a:srgbClr val="000000"/>
                </a:solidFill>
              </a:rPr>
              <a:t> </a:t>
            </a:r>
            <a:r>
              <a:rPr lang="en-US" dirty="0">
                <a:solidFill>
                  <a:srgbClr val="666600"/>
                </a:solidFill>
              </a:rPr>
              <a:t>{</a:t>
            </a:r>
            <a:r>
              <a:rPr lang="en-US" dirty="0">
                <a:solidFill>
                  <a:srgbClr val="000000"/>
                </a:solidFill>
              </a:rPr>
              <a:t> </a:t>
            </a:r>
          </a:p>
          <a:p>
            <a:pPr>
              <a:tabLst>
                <a:tab pos="168275" algn="l"/>
                <a:tab pos="390525" algn="l"/>
                <a:tab pos="623888" algn="l"/>
                <a:tab pos="857250" algn="l"/>
              </a:tabLst>
            </a:pPr>
            <a:r>
              <a:rPr lang="en-US" dirty="0">
                <a:solidFill>
                  <a:srgbClr val="000000"/>
                </a:solidFill>
              </a:rPr>
              <a:t>			increment</a:t>
            </a:r>
            <a:r>
              <a:rPr lang="en-US" dirty="0">
                <a:solidFill>
                  <a:srgbClr val="666600"/>
                </a:solidFill>
              </a:rPr>
              <a:t>()</a:t>
            </a:r>
            <a:r>
              <a:rPr lang="en-US" dirty="0">
                <a:solidFill>
                  <a:srgbClr val="000000"/>
                </a:solidFill>
              </a:rPr>
              <a:t> </a:t>
            </a:r>
            <a:r>
              <a:rPr lang="en-US" dirty="0">
                <a:solidFill>
                  <a:srgbClr val="666600"/>
                </a:solidFill>
              </a:rPr>
              <a:t>{</a:t>
            </a:r>
            <a:r>
              <a:rPr lang="en-US" dirty="0">
                <a:solidFill>
                  <a:srgbClr val="000000"/>
                </a:solidFill>
              </a:rPr>
              <a:t> </a:t>
            </a:r>
            <a:r>
              <a:rPr lang="en-US" dirty="0" err="1">
                <a:solidFill>
                  <a:srgbClr val="8959A8"/>
                </a:solidFill>
              </a:rPr>
              <a:t>this</a:t>
            </a:r>
            <a:r>
              <a:rPr lang="en-US" dirty="0" err="1">
                <a:solidFill>
                  <a:srgbClr val="666600"/>
                </a:solidFill>
              </a:rPr>
              <a:t>.</a:t>
            </a:r>
            <a:r>
              <a:rPr lang="en-US" dirty="0" err="1">
                <a:solidFill>
                  <a:srgbClr val="000000"/>
                </a:solidFill>
              </a:rPr>
              <a:t>counter</a:t>
            </a:r>
            <a:r>
              <a:rPr lang="en-US" dirty="0">
                <a:solidFill>
                  <a:srgbClr val="666600"/>
                </a:solidFill>
              </a:rPr>
              <a:t>++</a:t>
            </a:r>
            <a:r>
              <a:rPr lang="en-US" dirty="0">
                <a:solidFill>
                  <a:srgbClr val="000000"/>
                </a:solidFill>
              </a:rPr>
              <a:t> </a:t>
            </a:r>
            <a:r>
              <a:rPr lang="en-US" dirty="0">
                <a:solidFill>
                  <a:srgbClr val="666600"/>
                </a:solidFill>
              </a:rPr>
              <a:t>}</a:t>
            </a:r>
            <a:r>
              <a:rPr lang="en-US" dirty="0">
                <a:solidFill>
                  <a:srgbClr val="000000"/>
                </a:solidFill>
              </a:rPr>
              <a:t> ,</a:t>
            </a:r>
          </a:p>
          <a:p>
            <a:pPr>
              <a:tabLst>
                <a:tab pos="168275" algn="l"/>
                <a:tab pos="390525" algn="l"/>
                <a:tab pos="623888" algn="l"/>
                <a:tab pos="857250" algn="l"/>
              </a:tabLst>
            </a:pPr>
            <a:r>
              <a:rPr lang="en-US" dirty="0">
                <a:solidFill>
                  <a:srgbClr val="000000"/>
                </a:solidFill>
              </a:rPr>
              <a:t>			</a:t>
            </a:r>
            <a:r>
              <a:rPr lang="en-US" dirty="0">
                <a:solidFill>
                  <a:srgbClr val="8959A8"/>
                </a:solidFill>
              </a:rPr>
              <a:t>async </a:t>
            </a:r>
            <a:r>
              <a:rPr lang="en-US" dirty="0" err="1">
                <a:solidFill>
                  <a:srgbClr val="000000"/>
                </a:solidFill>
              </a:rPr>
              <a:t>callWebService</a:t>
            </a:r>
            <a:r>
              <a:rPr lang="en-US" dirty="0">
                <a:solidFill>
                  <a:srgbClr val="666600"/>
                </a:solidFill>
              </a:rPr>
              <a:t>()</a:t>
            </a:r>
            <a:r>
              <a:rPr lang="en-US" dirty="0">
                <a:solidFill>
                  <a:srgbClr val="000000"/>
                </a:solidFill>
              </a:rPr>
              <a:t> </a:t>
            </a:r>
            <a:r>
              <a:rPr lang="en-US" dirty="0">
                <a:solidFill>
                  <a:srgbClr val="666600"/>
                </a:solidFill>
              </a:rPr>
              <a:t>{</a:t>
            </a:r>
            <a:r>
              <a:rPr lang="en-US" dirty="0">
                <a:solidFill>
                  <a:srgbClr val="000000"/>
                </a:solidFill>
              </a:rPr>
              <a:t> </a:t>
            </a:r>
            <a:r>
              <a:rPr lang="en-US" dirty="0" err="1">
                <a:solidFill>
                  <a:srgbClr val="8959A8"/>
                </a:solidFill>
              </a:rPr>
              <a:t>http.get</a:t>
            </a:r>
            <a:r>
              <a:rPr lang="en-US" dirty="0">
                <a:solidFill>
                  <a:srgbClr val="8959A8"/>
                </a:solidFill>
              </a:rPr>
              <a:t>(…)</a:t>
            </a:r>
            <a:r>
              <a:rPr lang="en-US" dirty="0">
                <a:solidFill>
                  <a:srgbClr val="666600"/>
                </a:solidFill>
              </a:rPr>
              <a:t>}</a:t>
            </a:r>
            <a:r>
              <a:rPr lang="en-US" dirty="0">
                <a:solidFill>
                  <a:srgbClr val="000000"/>
                </a:solidFill>
              </a:rPr>
              <a:t> </a:t>
            </a:r>
          </a:p>
          <a:p>
            <a:pPr>
              <a:tabLst>
                <a:tab pos="168275" algn="l"/>
                <a:tab pos="390525" algn="l"/>
                <a:tab pos="623888" algn="l"/>
                <a:tab pos="857250" algn="l"/>
              </a:tabLst>
            </a:pPr>
            <a:r>
              <a:rPr lang="en-US" dirty="0">
                <a:solidFill>
                  <a:srgbClr val="000000"/>
                </a:solidFill>
              </a:rPr>
              <a:t>		</a:t>
            </a:r>
            <a:r>
              <a:rPr lang="en-US" dirty="0">
                <a:solidFill>
                  <a:srgbClr val="666600"/>
                </a:solidFill>
              </a:rPr>
              <a:t>}</a:t>
            </a:r>
            <a:r>
              <a:rPr lang="en-US" dirty="0">
                <a:solidFill>
                  <a:srgbClr val="000000"/>
                </a:solidFill>
              </a:rPr>
              <a:t> </a:t>
            </a:r>
          </a:p>
          <a:p>
            <a:pPr>
              <a:tabLst>
                <a:tab pos="168275" algn="l"/>
                <a:tab pos="390525" algn="l"/>
                <a:tab pos="623888" algn="l"/>
                <a:tab pos="857250" algn="l"/>
              </a:tabLst>
            </a:pPr>
            <a:r>
              <a:rPr lang="en-US" dirty="0">
                <a:solidFill>
                  <a:srgbClr val="666600"/>
                </a:solidFill>
              </a:rPr>
              <a:t>})</a:t>
            </a:r>
          </a:p>
          <a:p>
            <a:pPr>
              <a:tabLst>
                <a:tab pos="168275" algn="l"/>
                <a:tab pos="390525" algn="l"/>
                <a:tab pos="623888" algn="l"/>
                <a:tab pos="857250" algn="l"/>
              </a:tabLst>
            </a:pPr>
            <a:endParaRPr lang="en-US" dirty="0">
              <a:solidFill>
                <a:srgbClr val="666600"/>
              </a:solidFill>
            </a:endParaRPr>
          </a:p>
          <a:p>
            <a:pPr>
              <a:tabLst>
                <a:tab pos="168275" algn="l"/>
                <a:tab pos="390525" algn="l"/>
                <a:tab pos="623888" algn="l"/>
                <a:tab pos="857250" algn="l"/>
              </a:tabLst>
            </a:pPr>
            <a:r>
              <a:rPr lang="en-US" dirty="0">
                <a:solidFill>
                  <a:srgbClr val="666600"/>
                </a:solidFill>
              </a:rPr>
              <a:t>//using in your components</a:t>
            </a:r>
          </a:p>
          <a:p>
            <a:pPr>
              <a:tabLst>
                <a:tab pos="168275" algn="l"/>
                <a:tab pos="390525" algn="l"/>
                <a:tab pos="623888" algn="l"/>
                <a:tab pos="857250" algn="l"/>
              </a:tabLst>
            </a:pPr>
            <a:r>
              <a:rPr lang="en-US" dirty="0">
                <a:solidFill>
                  <a:srgbClr val="8959A8"/>
                </a:solidFill>
              </a:rPr>
              <a:t>const</a:t>
            </a:r>
            <a:r>
              <a:rPr lang="en-US" dirty="0">
                <a:solidFill>
                  <a:srgbClr val="000000"/>
                </a:solidFill>
              </a:rPr>
              <a:t> </a:t>
            </a:r>
            <a:r>
              <a:rPr lang="en-US" dirty="0" err="1">
                <a:solidFill>
                  <a:srgbClr val="000000"/>
                </a:solidFill>
              </a:rPr>
              <a:t>counterStore</a:t>
            </a:r>
            <a:r>
              <a:rPr lang="en-US" dirty="0">
                <a:solidFill>
                  <a:srgbClr val="000000"/>
                </a:solidFill>
              </a:rPr>
              <a:t> </a:t>
            </a:r>
            <a:r>
              <a:rPr lang="en-US" dirty="0">
                <a:solidFill>
                  <a:srgbClr val="666600"/>
                </a:solidFill>
              </a:rPr>
              <a:t>=</a:t>
            </a:r>
            <a:r>
              <a:rPr lang="en-US" dirty="0">
                <a:solidFill>
                  <a:srgbClr val="000000"/>
                </a:solidFill>
              </a:rPr>
              <a:t> </a:t>
            </a:r>
            <a:r>
              <a:rPr lang="en-US" dirty="0" err="1">
                <a:solidFill>
                  <a:srgbClr val="000000"/>
                </a:solidFill>
              </a:rPr>
              <a:t>useCounterStore</a:t>
            </a:r>
            <a:r>
              <a:rPr lang="en-US" dirty="0">
                <a:solidFill>
                  <a:srgbClr val="000000"/>
                </a:solidFill>
              </a:rPr>
              <a:t>()</a:t>
            </a:r>
          </a:p>
          <a:p>
            <a:pPr>
              <a:tabLst>
                <a:tab pos="168275" algn="l"/>
                <a:tab pos="390525" algn="l"/>
                <a:tab pos="623888" algn="l"/>
                <a:tab pos="857250" algn="l"/>
              </a:tabLst>
            </a:pPr>
            <a:r>
              <a:rPr lang="en-US" dirty="0" err="1">
                <a:solidFill>
                  <a:srgbClr val="000000"/>
                </a:solidFill>
              </a:rPr>
              <a:t>counterStore.inrement</a:t>
            </a:r>
            <a:r>
              <a:rPr lang="en-US" dirty="0">
                <a:solidFill>
                  <a:srgbClr val="000000"/>
                </a:solidFill>
              </a:rPr>
              <a:t>()</a:t>
            </a:r>
            <a:br>
              <a:rPr lang="en-US" dirty="0">
                <a:solidFill>
                  <a:srgbClr val="000000"/>
                </a:solidFill>
              </a:rPr>
            </a:br>
            <a:r>
              <a:rPr lang="en-US" dirty="0" err="1">
                <a:solidFill>
                  <a:srgbClr val="000000"/>
                </a:solidFill>
              </a:rPr>
              <a:t>counterStore.callWebService</a:t>
            </a:r>
            <a:r>
              <a:rPr lang="en-US" dirty="0">
                <a:solidFill>
                  <a:srgbClr val="000000"/>
                </a:solidFill>
              </a:rPr>
              <a:t>()</a:t>
            </a:r>
            <a:br>
              <a:rPr lang="en-US" dirty="0">
                <a:solidFill>
                  <a:srgbClr val="000000"/>
                </a:solidFill>
              </a:rPr>
            </a:br>
            <a:r>
              <a:rPr lang="en-US" dirty="0" err="1">
                <a:solidFill>
                  <a:srgbClr val="000000"/>
                </a:solidFill>
              </a:rPr>
              <a:t>console.log</a:t>
            </a:r>
            <a:r>
              <a:rPr lang="en-US" dirty="0">
                <a:solidFill>
                  <a:srgbClr val="000000"/>
                </a:solidFill>
              </a:rPr>
              <a:t>(</a:t>
            </a:r>
            <a:r>
              <a:rPr lang="en-US" dirty="0" err="1">
                <a:solidFill>
                  <a:srgbClr val="000000"/>
                </a:solidFill>
              </a:rPr>
              <a:t>counterStore.counter</a:t>
            </a:r>
            <a:r>
              <a:rPr lang="en-US" dirty="0">
                <a:solidFill>
                  <a:srgbClr val="000000"/>
                </a:solidFill>
              </a:rPr>
              <a:t>)</a:t>
            </a:r>
          </a:p>
          <a:p>
            <a:pPr>
              <a:tabLst>
                <a:tab pos="168275" algn="l"/>
                <a:tab pos="390525" algn="l"/>
                <a:tab pos="623888" algn="l"/>
                <a:tab pos="857250" algn="l"/>
              </a:tabLst>
            </a:pPr>
            <a:r>
              <a:rPr lang="en-US" dirty="0" err="1">
                <a:solidFill>
                  <a:srgbClr val="000000"/>
                </a:solidFill>
              </a:rPr>
              <a:t>Console.log</a:t>
            </a:r>
            <a:r>
              <a:rPr lang="en-US" dirty="0">
                <a:solidFill>
                  <a:srgbClr val="000000"/>
                </a:solidFill>
              </a:rPr>
              <a:t>(</a:t>
            </a:r>
            <a:r>
              <a:rPr lang="en-US" dirty="0" err="1">
                <a:solidFill>
                  <a:srgbClr val="000000"/>
                </a:solidFill>
              </a:rPr>
              <a:t>counterStore.doubleCount</a:t>
            </a:r>
            <a:r>
              <a:rPr lang="en-US" dirty="0">
                <a:solidFill>
                  <a:srgbClr val="000000"/>
                </a:solidFill>
              </a:rPr>
              <a:t>)</a:t>
            </a:r>
          </a:p>
          <a:p>
            <a:pPr>
              <a:tabLst>
                <a:tab pos="168275" algn="l"/>
                <a:tab pos="390525" algn="l"/>
                <a:tab pos="623888" algn="l"/>
                <a:tab pos="857250" algn="l"/>
              </a:tabLst>
            </a:pPr>
            <a:r>
              <a:rPr lang="en-US" dirty="0">
                <a:solidFill>
                  <a:srgbClr val="8959A8"/>
                </a:solidFill>
              </a:rPr>
              <a:t>let</a:t>
            </a:r>
            <a:r>
              <a:rPr lang="en-US" dirty="0">
                <a:solidFill>
                  <a:srgbClr val="000000"/>
                </a:solidFill>
              </a:rPr>
              <a:t> {counter} = </a:t>
            </a:r>
            <a:r>
              <a:rPr lang="en-US" dirty="0" err="1">
                <a:solidFill>
                  <a:srgbClr val="8959A8"/>
                </a:solidFill>
              </a:rPr>
              <a:t>storeToRefs</a:t>
            </a:r>
            <a:r>
              <a:rPr lang="en-US" dirty="0">
                <a:solidFill>
                  <a:srgbClr val="8959A8"/>
                </a:solidFill>
              </a:rPr>
              <a:t>(</a:t>
            </a:r>
            <a:r>
              <a:rPr lang="en-US" dirty="0" err="1">
                <a:solidFill>
                  <a:srgbClr val="000000"/>
                </a:solidFill>
              </a:rPr>
              <a:t>counterStore</a:t>
            </a:r>
            <a:r>
              <a:rPr lang="en-US" dirty="0">
                <a:solidFill>
                  <a:srgbClr val="8959A8"/>
                </a:solidFill>
              </a:rPr>
              <a:t>) </a:t>
            </a:r>
            <a:r>
              <a:rPr lang="en-US" dirty="0">
                <a:solidFill>
                  <a:srgbClr val="666600"/>
                </a:solidFill>
              </a:rPr>
              <a:t>//reactive counters reacts to changes</a:t>
            </a:r>
          </a:p>
        </p:txBody>
      </p:sp>
      <p:cxnSp>
        <p:nvCxnSpPr>
          <p:cNvPr id="4" name="Straight Arrow Connector 3">
            <a:extLst>
              <a:ext uri="{FF2B5EF4-FFF2-40B4-BE49-F238E27FC236}">
                <a16:creationId xmlns:a16="http://schemas.microsoft.com/office/drawing/2014/main" id="{EC6BBA17-A48D-87CD-ACFC-499AC04751B4}"/>
              </a:ext>
            </a:extLst>
          </p:cNvPr>
          <p:cNvCxnSpPr>
            <a:cxnSpLocks/>
            <a:stCxn id="14" idx="1"/>
          </p:cNvCxnSpPr>
          <p:nvPr/>
        </p:nvCxnSpPr>
        <p:spPr>
          <a:xfrm flipH="1">
            <a:off x="6456488" y="2274258"/>
            <a:ext cx="842497" cy="242023"/>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6EEDD01-6B5B-A34F-302A-6E9A3F8FEB80}"/>
              </a:ext>
            </a:extLst>
          </p:cNvPr>
          <p:cNvSpPr txBox="1"/>
          <p:nvPr/>
        </p:nvSpPr>
        <p:spPr>
          <a:xfrm>
            <a:off x="6175758" y="2879968"/>
            <a:ext cx="5263272" cy="313932"/>
          </a:xfrm>
          <a:prstGeom prst="rect">
            <a:avLst/>
          </a:prstGeom>
          <a:noFill/>
        </p:spPr>
        <p:txBody>
          <a:bodyPr wrap="square" rtlCol="0">
            <a:spAutoFit/>
          </a:bodyPr>
          <a:lstStyle/>
          <a:p>
            <a:r>
              <a:rPr lang="en-US" sz="1600" b="0" dirty="0">
                <a:solidFill>
                  <a:srgbClr val="FF0000"/>
                </a:solidFill>
                <a:latin typeface="+mn-lt"/>
              </a:rPr>
              <a:t>Action that mutates state – notice this keyword</a:t>
            </a:r>
            <a:endParaRPr lang="en-US" sz="1600" dirty="0">
              <a:solidFill>
                <a:srgbClr val="FF0000"/>
              </a:solidFill>
              <a:latin typeface="+mn-lt"/>
            </a:endParaRPr>
          </a:p>
        </p:txBody>
      </p:sp>
      <p:cxnSp>
        <p:nvCxnSpPr>
          <p:cNvPr id="10" name="Straight Arrow Connector 9">
            <a:extLst>
              <a:ext uri="{FF2B5EF4-FFF2-40B4-BE49-F238E27FC236}">
                <a16:creationId xmlns:a16="http://schemas.microsoft.com/office/drawing/2014/main" id="{B8EC706D-8894-8B9D-6289-68CBE2A810CA}"/>
              </a:ext>
            </a:extLst>
          </p:cNvPr>
          <p:cNvCxnSpPr>
            <a:cxnSpLocks/>
          </p:cNvCxnSpPr>
          <p:nvPr/>
        </p:nvCxnSpPr>
        <p:spPr>
          <a:xfrm flipH="1">
            <a:off x="4283893" y="3021374"/>
            <a:ext cx="1891865"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93D6B72-9895-9757-3740-BA52DC23BF85}"/>
              </a:ext>
            </a:extLst>
          </p:cNvPr>
          <p:cNvSpPr txBox="1"/>
          <p:nvPr/>
        </p:nvSpPr>
        <p:spPr>
          <a:xfrm>
            <a:off x="7060039" y="1392857"/>
            <a:ext cx="4434027" cy="535531"/>
          </a:xfrm>
          <a:prstGeom prst="rect">
            <a:avLst/>
          </a:prstGeom>
          <a:noFill/>
        </p:spPr>
        <p:txBody>
          <a:bodyPr wrap="square" rtlCol="0">
            <a:spAutoFit/>
          </a:bodyPr>
          <a:lstStyle/>
          <a:p>
            <a:r>
              <a:rPr lang="en-US" sz="1600" b="0" dirty="0">
                <a:solidFill>
                  <a:srgbClr val="FF0000"/>
                </a:solidFill>
                <a:latin typeface="+mn-lt"/>
              </a:rPr>
              <a:t>Store setup, define the state properties and initial values</a:t>
            </a:r>
            <a:endParaRPr lang="en-US" sz="1600" dirty="0">
              <a:solidFill>
                <a:srgbClr val="FF0000"/>
              </a:solidFill>
              <a:latin typeface="+mn-lt"/>
            </a:endParaRPr>
          </a:p>
        </p:txBody>
      </p:sp>
      <p:cxnSp>
        <p:nvCxnSpPr>
          <p:cNvPr id="16" name="Straight Arrow Connector 15">
            <a:extLst>
              <a:ext uri="{FF2B5EF4-FFF2-40B4-BE49-F238E27FC236}">
                <a16:creationId xmlns:a16="http://schemas.microsoft.com/office/drawing/2014/main" id="{4F53F353-3773-8C38-5275-AFF03E5BB89D}"/>
              </a:ext>
            </a:extLst>
          </p:cNvPr>
          <p:cNvCxnSpPr>
            <a:cxnSpLocks/>
            <a:stCxn id="15" idx="1"/>
          </p:cNvCxnSpPr>
          <p:nvPr/>
        </p:nvCxnSpPr>
        <p:spPr>
          <a:xfrm flipH="1">
            <a:off x="3710763" y="1660623"/>
            <a:ext cx="3349276" cy="497972"/>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6DBFBCD-D5B7-7593-D538-0930EF637A8B}"/>
              </a:ext>
            </a:extLst>
          </p:cNvPr>
          <p:cNvSpPr txBox="1"/>
          <p:nvPr/>
        </p:nvSpPr>
        <p:spPr>
          <a:xfrm>
            <a:off x="6183709" y="3557587"/>
            <a:ext cx="5263272" cy="313932"/>
          </a:xfrm>
          <a:prstGeom prst="rect">
            <a:avLst/>
          </a:prstGeom>
          <a:noFill/>
        </p:spPr>
        <p:txBody>
          <a:bodyPr wrap="square" rtlCol="0">
            <a:spAutoFit/>
          </a:bodyPr>
          <a:lstStyle/>
          <a:p>
            <a:r>
              <a:rPr lang="en-US" sz="1600" b="0" dirty="0">
                <a:solidFill>
                  <a:srgbClr val="FF0000"/>
                </a:solidFill>
                <a:latin typeface="+mn-lt"/>
              </a:rPr>
              <a:t>Action can be async as well</a:t>
            </a:r>
            <a:endParaRPr lang="en-US" sz="1600" dirty="0">
              <a:solidFill>
                <a:srgbClr val="FF0000"/>
              </a:solidFill>
              <a:latin typeface="+mn-lt"/>
            </a:endParaRPr>
          </a:p>
        </p:txBody>
      </p:sp>
      <p:cxnSp>
        <p:nvCxnSpPr>
          <p:cNvPr id="20" name="Straight Arrow Connector 19">
            <a:extLst>
              <a:ext uri="{FF2B5EF4-FFF2-40B4-BE49-F238E27FC236}">
                <a16:creationId xmlns:a16="http://schemas.microsoft.com/office/drawing/2014/main" id="{8EDA279F-957F-65E7-F833-8B157396B281}"/>
              </a:ext>
            </a:extLst>
          </p:cNvPr>
          <p:cNvCxnSpPr>
            <a:cxnSpLocks/>
          </p:cNvCxnSpPr>
          <p:nvPr/>
        </p:nvCxnSpPr>
        <p:spPr>
          <a:xfrm flipH="1" flipV="1">
            <a:off x="1424763" y="3369488"/>
            <a:ext cx="4758946" cy="30640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807656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53</a:t>
            </a:fld>
            <a:endParaRPr lang="en-US" dirty="0"/>
          </a:p>
        </p:txBody>
      </p:sp>
      <p:sp>
        <p:nvSpPr>
          <p:cNvPr id="470018" name="Rectangle 2"/>
          <p:cNvSpPr>
            <a:spLocks noGrp="1" noChangeArrowheads="1"/>
          </p:cNvSpPr>
          <p:nvPr>
            <p:ph type="title"/>
          </p:nvPr>
        </p:nvSpPr>
        <p:spPr>
          <a:xfrm>
            <a:off x="330333" y="216231"/>
            <a:ext cx="11861667" cy="698948"/>
          </a:xfrm>
        </p:spPr>
        <p:txBody>
          <a:bodyPr/>
          <a:lstStyle/>
          <a:p>
            <a:r>
              <a:rPr lang="en-US" dirty="0"/>
              <a:t>Wrapping up Web2 – Overall Reference Architecture</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15" name="Rectangle 14">
            <a:extLst>
              <a:ext uri="{FF2B5EF4-FFF2-40B4-BE49-F238E27FC236}">
                <a16:creationId xmlns:a16="http://schemas.microsoft.com/office/drawing/2014/main" id="{0FD0B259-4459-8828-9532-BFAFCC2A92DD}"/>
              </a:ext>
            </a:extLst>
          </p:cNvPr>
          <p:cNvSpPr/>
          <p:nvPr/>
        </p:nvSpPr>
        <p:spPr>
          <a:xfrm>
            <a:off x="4170761" y="684152"/>
            <a:ext cx="7402114" cy="56720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rgbClr val="0432FF"/>
                </a:solidFill>
              </a:rPr>
              <a:t>Cloud or On Premise Compute</a:t>
            </a:r>
          </a:p>
        </p:txBody>
      </p:sp>
      <p:sp>
        <p:nvSpPr>
          <p:cNvPr id="16" name="Rectangle 15">
            <a:extLst>
              <a:ext uri="{FF2B5EF4-FFF2-40B4-BE49-F238E27FC236}">
                <a16:creationId xmlns:a16="http://schemas.microsoft.com/office/drawing/2014/main" id="{2697A3B6-FD4A-4B35-A3E7-7362EAD7DBBF}"/>
              </a:ext>
            </a:extLst>
          </p:cNvPr>
          <p:cNvSpPr/>
          <p:nvPr/>
        </p:nvSpPr>
        <p:spPr>
          <a:xfrm rot="16200000">
            <a:off x="2622205" y="3419511"/>
            <a:ext cx="4005140" cy="3928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Ingress Firewall</a:t>
            </a:r>
          </a:p>
        </p:txBody>
      </p:sp>
      <p:cxnSp>
        <p:nvCxnSpPr>
          <p:cNvPr id="32" name="Straight Connector 31">
            <a:extLst>
              <a:ext uri="{FF2B5EF4-FFF2-40B4-BE49-F238E27FC236}">
                <a16:creationId xmlns:a16="http://schemas.microsoft.com/office/drawing/2014/main" id="{F699766F-6CA9-7B67-164E-BAC44ABFE195}"/>
              </a:ext>
            </a:extLst>
          </p:cNvPr>
          <p:cNvCxnSpPr>
            <a:cxnSpLocks/>
          </p:cNvCxnSpPr>
          <p:nvPr/>
        </p:nvCxnSpPr>
        <p:spPr>
          <a:xfrm>
            <a:off x="1892702" y="3937055"/>
            <a:ext cx="704526"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5D81FEE3-30F8-796D-FBAC-3135D27F42A9}"/>
              </a:ext>
            </a:extLst>
          </p:cNvPr>
          <p:cNvSpPr/>
          <p:nvPr/>
        </p:nvSpPr>
        <p:spPr>
          <a:xfrm>
            <a:off x="227927" y="3640502"/>
            <a:ext cx="1670203" cy="53297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0" dirty="0">
                <a:solidFill>
                  <a:schemeClr val="tx1"/>
                </a:solidFill>
              </a:rPr>
              <a:t>Application Execution Context</a:t>
            </a:r>
          </a:p>
        </p:txBody>
      </p:sp>
      <p:sp>
        <p:nvSpPr>
          <p:cNvPr id="34" name="Can 33">
            <a:extLst>
              <a:ext uri="{FF2B5EF4-FFF2-40B4-BE49-F238E27FC236}">
                <a16:creationId xmlns:a16="http://schemas.microsoft.com/office/drawing/2014/main" id="{52B3223C-393F-8A1A-F42F-D3C54FB1721F}"/>
              </a:ext>
            </a:extLst>
          </p:cNvPr>
          <p:cNvSpPr/>
          <p:nvPr/>
        </p:nvSpPr>
        <p:spPr>
          <a:xfrm>
            <a:off x="10510292" y="1752527"/>
            <a:ext cx="725912" cy="628396"/>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API Data</a:t>
            </a:r>
          </a:p>
        </p:txBody>
      </p:sp>
      <p:sp>
        <p:nvSpPr>
          <p:cNvPr id="49" name="Rectangle 48">
            <a:extLst>
              <a:ext uri="{FF2B5EF4-FFF2-40B4-BE49-F238E27FC236}">
                <a16:creationId xmlns:a16="http://schemas.microsoft.com/office/drawing/2014/main" id="{3BDA3546-0077-EBB6-1A97-E76E05892DC2}"/>
              </a:ext>
            </a:extLst>
          </p:cNvPr>
          <p:cNvSpPr/>
          <p:nvPr/>
        </p:nvSpPr>
        <p:spPr>
          <a:xfrm>
            <a:off x="76506" y="3090595"/>
            <a:ext cx="2028199" cy="125208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a:solidFill>
                  <a:schemeClr val="tx1"/>
                </a:solidFill>
              </a:rPr>
              <a:t>Client Browser, Mobile App, IoT</a:t>
            </a:r>
          </a:p>
        </p:txBody>
      </p:sp>
      <p:grpSp>
        <p:nvGrpSpPr>
          <p:cNvPr id="3" name="Group 2">
            <a:extLst>
              <a:ext uri="{FF2B5EF4-FFF2-40B4-BE49-F238E27FC236}">
                <a16:creationId xmlns:a16="http://schemas.microsoft.com/office/drawing/2014/main" id="{B22CFBC9-C5E2-5677-C927-418C2512BDC2}"/>
              </a:ext>
            </a:extLst>
          </p:cNvPr>
          <p:cNvGrpSpPr/>
          <p:nvPr/>
        </p:nvGrpSpPr>
        <p:grpSpPr>
          <a:xfrm rot="16200000">
            <a:off x="1597883" y="3141479"/>
            <a:ext cx="3214689" cy="1131586"/>
            <a:chOff x="2055065" y="1530291"/>
            <a:chExt cx="3214689" cy="1131586"/>
          </a:xfrm>
        </p:grpSpPr>
        <p:sp>
          <p:nvSpPr>
            <p:cNvPr id="22" name="Rectangle 21">
              <a:extLst>
                <a:ext uri="{FF2B5EF4-FFF2-40B4-BE49-F238E27FC236}">
                  <a16:creationId xmlns:a16="http://schemas.microsoft.com/office/drawing/2014/main" id="{66FBD147-CE0A-6D9F-8D76-E7DF8F1A1BC5}"/>
                </a:ext>
              </a:extLst>
            </p:cNvPr>
            <p:cNvSpPr/>
            <p:nvPr/>
          </p:nvSpPr>
          <p:spPr>
            <a:xfrm>
              <a:off x="2239430" y="1819107"/>
              <a:ext cx="1657849" cy="45748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0" dirty="0">
                  <a:solidFill>
                    <a:schemeClr val="tx1"/>
                  </a:solidFill>
                </a:rPr>
                <a:t>Data Leak Protection(DLP)</a:t>
              </a:r>
            </a:p>
          </p:txBody>
        </p:sp>
        <p:sp>
          <p:nvSpPr>
            <p:cNvPr id="31" name="Rectangle 30">
              <a:extLst>
                <a:ext uri="{FF2B5EF4-FFF2-40B4-BE49-F238E27FC236}">
                  <a16:creationId xmlns:a16="http://schemas.microsoft.com/office/drawing/2014/main" id="{9FFB8F12-9AD5-3DF8-7D36-ECA418A2EB11}"/>
                </a:ext>
              </a:extLst>
            </p:cNvPr>
            <p:cNvSpPr/>
            <p:nvPr/>
          </p:nvSpPr>
          <p:spPr>
            <a:xfrm>
              <a:off x="2055065" y="1530291"/>
              <a:ext cx="3214689" cy="11315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400" dirty="0">
                  <a:solidFill>
                    <a:schemeClr val="tx1"/>
                  </a:solidFill>
                </a:rPr>
                <a:t>Third Party Security Services</a:t>
              </a:r>
            </a:p>
          </p:txBody>
        </p:sp>
        <p:sp>
          <p:nvSpPr>
            <p:cNvPr id="35" name="Rectangle 34">
              <a:extLst>
                <a:ext uri="{FF2B5EF4-FFF2-40B4-BE49-F238E27FC236}">
                  <a16:creationId xmlns:a16="http://schemas.microsoft.com/office/drawing/2014/main" id="{D362A4C2-3F40-C9FA-5191-0A9C592FC4AD}"/>
                </a:ext>
              </a:extLst>
            </p:cNvPr>
            <p:cNvSpPr/>
            <p:nvPr/>
          </p:nvSpPr>
          <p:spPr>
            <a:xfrm>
              <a:off x="3999538" y="1819107"/>
              <a:ext cx="1122918" cy="45748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0" dirty="0">
                  <a:solidFill>
                    <a:schemeClr val="tx1"/>
                  </a:solidFill>
                </a:rPr>
                <a:t>Bot Detection</a:t>
              </a:r>
            </a:p>
          </p:txBody>
        </p:sp>
        <p:sp>
          <p:nvSpPr>
            <p:cNvPr id="53" name="TextBox 52">
              <a:extLst>
                <a:ext uri="{FF2B5EF4-FFF2-40B4-BE49-F238E27FC236}">
                  <a16:creationId xmlns:a16="http://schemas.microsoft.com/office/drawing/2014/main" id="{F94635B3-AE08-085D-5AE1-FBC22E5DB833}"/>
                </a:ext>
              </a:extLst>
            </p:cNvPr>
            <p:cNvSpPr txBox="1"/>
            <p:nvPr/>
          </p:nvSpPr>
          <p:spPr>
            <a:xfrm>
              <a:off x="3095374" y="2318798"/>
              <a:ext cx="992580" cy="343043"/>
            </a:xfrm>
            <a:prstGeom prst="rect">
              <a:avLst/>
            </a:prstGeom>
            <a:noFill/>
          </p:spPr>
          <p:txBody>
            <a:bodyPr wrap="none" rtlCol="0">
              <a:spAutoFit/>
            </a:bodyPr>
            <a:lstStyle/>
            <a:p>
              <a:pPr algn="ctr"/>
              <a:r>
                <a:rPr lang="en-US" dirty="0"/>
                <a:t>PROXY</a:t>
              </a:r>
            </a:p>
          </p:txBody>
        </p:sp>
      </p:grpSp>
      <p:sp>
        <p:nvSpPr>
          <p:cNvPr id="54" name="Rectangle 53">
            <a:extLst>
              <a:ext uri="{FF2B5EF4-FFF2-40B4-BE49-F238E27FC236}">
                <a16:creationId xmlns:a16="http://schemas.microsoft.com/office/drawing/2014/main" id="{5A1FC401-07F4-1DB8-5862-8B30DA62302F}"/>
              </a:ext>
            </a:extLst>
          </p:cNvPr>
          <p:cNvSpPr/>
          <p:nvPr/>
        </p:nvSpPr>
        <p:spPr>
          <a:xfrm rot="16200000">
            <a:off x="3402639" y="3662783"/>
            <a:ext cx="3518592" cy="3928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Web Application Firewall</a:t>
            </a:r>
          </a:p>
        </p:txBody>
      </p:sp>
      <p:sp>
        <p:nvSpPr>
          <p:cNvPr id="55" name="Rectangle 54">
            <a:extLst>
              <a:ext uri="{FF2B5EF4-FFF2-40B4-BE49-F238E27FC236}">
                <a16:creationId xmlns:a16="http://schemas.microsoft.com/office/drawing/2014/main" id="{2ACEFFF3-463B-5953-F038-DBE8667F2654}"/>
              </a:ext>
            </a:extLst>
          </p:cNvPr>
          <p:cNvSpPr/>
          <p:nvPr/>
        </p:nvSpPr>
        <p:spPr>
          <a:xfrm rot="16200000">
            <a:off x="4834181" y="2783496"/>
            <a:ext cx="3518590" cy="21514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a:solidFill>
                  <a:schemeClr val="tx1"/>
                </a:solidFill>
              </a:rPr>
              <a:t>API Gateway</a:t>
            </a:r>
          </a:p>
        </p:txBody>
      </p:sp>
      <p:sp>
        <p:nvSpPr>
          <p:cNvPr id="56" name="Rectangle 55">
            <a:extLst>
              <a:ext uri="{FF2B5EF4-FFF2-40B4-BE49-F238E27FC236}">
                <a16:creationId xmlns:a16="http://schemas.microsoft.com/office/drawing/2014/main" id="{22DFC448-5D72-E4C2-8FBB-83E5991EE034}"/>
              </a:ext>
            </a:extLst>
          </p:cNvPr>
          <p:cNvSpPr/>
          <p:nvPr/>
        </p:nvSpPr>
        <p:spPr>
          <a:xfrm>
            <a:off x="5956135" y="2237917"/>
            <a:ext cx="1387628" cy="676737"/>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0" dirty="0">
                <a:solidFill>
                  <a:schemeClr val="tx1"/>
                </a:solidFill>
              </a:rPr>
              <a:t>API Documentation Server</a:t>
            </a:r>
          </a:p>
        </p:txBody>
      </p:sp>
      <p:sp>
        <p:nvSpPr>
          <p:cNvPr id="57" name="Rectangle 56">
            <a:extLst>
              <a:ext uri="{FF2B5EF4-FFF2-40B4-BE49-F238E27FC236}">
                <a16:creationId xmlns:a16="http://schemas.microsoft.com/office/drawing/2014/main" id="{279313EB-4AB8-8C51-1006-FC4D635B0D62}"/>
              </a:ext>
            </a:extLst>
          </p:cNvPr>
          <p:cNvSpPr/>
          <p:nvPr/>
        </p:nvSpPr>
        <p:spPr>
          <a:xfrm>
            <a:off x="5956136" y="3041946"/>
            <a:ext cx="1387628" cy="53297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0" dirty="0">
                <a:solidFill>
                  <a:schemeClr val="tx1"/>
                </a:solidFill>
              </a:rPr>
              <a:t>API Routing</a:t>
            </a:r>
          </a:p>
        </p:txBody>
      </p:sp>
      <p:sp>
        <p:nvSpPr>
          <p:cNvPr id="58" name="Rectangle 57">
            <a:extLst>
              <a:ext uri="{FF2B5EF4-FFF2-40B4-BE49-F238E27FC236}">
                <a16:creationId xmlns:a16="http://schemas.microsoft.com/office/drawing/2014/main" id="{B8FC881D-0829-5931-26F6-17D9B3406A98}"/>
              </a:ext>
            </a:extLst>
          </p:cNvPr>
          <p:cNvSpPr/>
          <p:nvPr/>
        </p:nvSpPr>
        <p:spPr>
          <a:xfrm>
            <a:off x="5956135" y="3696242"/>
            <a:ext cx="1387628" cy="53297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0" dirty="0">
                <a:solidFill>
                  <a:schemeClr val="tx1"/>
                </a:solidFill>
              </a:rPr>
              <a:t>API Traffic Management</a:t>
            </a:r>
          </a:p>
        </p:txBody>
      </p:sp>
      <p:sp>
        <p:nvSpPr>
          <p:cNvPr id="59" name="Rectangle 58">
            <a:extLst>
              <a:ext uri="{FF2B5EF4-FFF2-40B4-BE49-F238E27FC236}">
                <a16:creationId xmlns:a16="http://schemas.microsoft.com/office/drawing/2014/main" id="{648DBFD5-0B2E-49A3-EF43-7FC052FA9B94}"/>
              </a:ext>
            </a:extLst>
          </p:cNvPr>
          <p:cNvSpPr/>
          <p:nvPr/>
        </p:nvSpPr>
        <p:spPr>
          <a:xfrm>
            <a:off x="5956134" y="4350538"/>
            <a:ext cx="1387628" cy="53297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0" dirty="0">
                <a:solidFill>
                  <a:schemeClr val="tx1"/>
                </a:solidFill>
              </a:rPr>
              <a:t>API Security</a:t>
            </a:r>
          </a:p>
        </p:txBody>
      </p:sp>
      <p:sp>
        <p:nvSpPr>
          <p:cNvPr id="60" name="Rectangle 59">
            <a:extLst>
              <a:ext uri="{FF2B5EF4-FFF2-40B4-BE49-F238E27FC236}">
                <a16:creationId xmlns:a16="http://schemas.microsoft.com/office/drawing/2014/main" id="{4D2CA706-C85A-336A-B043-CB2775F8374A}"/>
              </a:ext>
            </a:extLst>
          </p:cNvPr>
          <p:cNvSpPr/>
          <p:nvPr/>
        </p:nvSpPr>
        <p:spPr>
          <a:xfrm>
            <a:off x="5956133" y="5004834"/>
            <a:ext cx="1387628" cy="53297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0" dirty="0">
                <a:solidFill>
                  <a:schemeClr val="tx1"/>
                </a:solidFill>
              </a:rPr>
              <a:t>API Analytics</a:t>
            </a:r>
          </a:p>
        </p:txBody>
      </p:sp>
      <p:sp>
        <p:nvSpPr>
          <p:cNvPr id="61" name="Rectangle 60">
            <a:extLst>
              <a:ext uri="{FF2B5EF4-FFF2-40B4-BE49-F238E27FC236}">
                <a16:creationId xmlns:a16="http://schemas.microsoft.com/office/drawing/2014/main" id="{BE6A88F2-4783-FF8D-2890-7FCFAADB15B0}"/>
              </a:ext>
            </a:extLst>
          </p:cNvPr>
          <p:cNvSpPr/>
          <p:nvPr/>
        </p:nvSpPr>
        <p:spPr>
          <a:xfrm>
            <a:off x="4981224" y="1613379"/>
            <a:ext cx="2687976" cy="3928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Identity Provider IdP</a:t>
            </a:r>
          </a:p>
        </p:txBody>
      </p:sp>
      <p:sp>
        <p:nvSpPr>
          <p:cNvPr id="62" name="Rectangle 61">
            <a:extLst>
              <a:ext uri="{FF2B5EF4-FFF2-40B4-BE49-F238E27FC236}">
                <a16:creationId xmlns:a16="http://schemas.microsoft.com/office/drawing/2014/main" id="{F1B2212B-165D-ED9F-228B-CD619A16FBE9}"/>
              </a:ext>
            </a:extLst>
          </p:cNvPr>
          <p:cNvSpPr/>
          <p:nvPr/>
        </p:nvSpPr>
        <p:spPr>
          <a:xfrm rot="16200000">
            <a:off x="7196760" y="2784117"/>
            <a:ext cx="3518590" cy="21514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a:solidFill>
                  <a:schemeClr val="tx1"/>
                </a:solidFill>
              </a:rPr>
              <a:t>API Runtime/Supervision</a:t>
            </a:r>
          </a:p>
        </p:txBody>
      </p:sp>
      <p:sp>
        <p:nvSpPr>
          <p:cNvPr id="63" name="Rectangle 62">
            <a:extLst>
              <a:ext uri="{FF2B5EF4-FFF2-40B4-BE49-F238E27FC236}">
                <a16:creationId xmlns:a16="http://schemas.microsoft.com/office/drawing/2014/main" id="{C1293734-85CD-22F0-CA51-1ED5E77501C1}"/>
              </a:ext>
            </a:extLst>
          </p:cNvPr>
          <p:cNvSpPr/>
          <p:nvPr/>
        </p:nvSpPr>
        <p:spPr>
          <a:xfrm>
            <a:off x="8374128" y="2264143"/>
            <a:ext cx="1387628" cy="1376359"/>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400" dirty="0">
                <a:solidFill>
                  <a:schemeClr val="tx1"/>
                </a:solidFill>
              </a:rPr>
              <a:t>Kubernetes</a:t>
            </a:r>
          </a:p>
        </p:txBody>
      </p:sp>
      <p:sp>
        <p:nvSpPr>
          <p:cNvPr id="64" name="Rectangle 63">
            <a:extLst>
              <a:ext uri="{FF2B5EF4-FFF2-40B4-BE49-F238E27FC236}">
                <a16:creationId xmlns:a16="http://schemas.microsoft.com/office/drawing/2014/main" id="{94F434B0-A13E-8F2C-7A71-AD73F1982405}"/>
              </a:ext>
            </a:extLst>
          </p:cNvPr>
          <p:cNvSpPr/>
          <p:nvPr/>
        </p:nvSpPr>
        <p:spPr>
          <a:xfrm>
            <a:off x="8372170" y="3937056"/>
            <a:ext cx="1387628" cy="151123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400" b="0" dirty="0" err="1">
                <a:solidFill>
                  <a:schemeClr val="tx1"/>
                </a:solidFill>
              </a:rPr>
              <a:t>Server;ess</a:t>
            </a:r>
            <a:endParaRPr lang="en-US" sz="1400" b="0" dirty="0">
              <a:solidFill>
                <a:schemeClr val="tx1"/>
              </a:solidFill>
            </a:endParaRPr>
          </a:p>
        </p:txBody>
      </p:sp>
      <p:sp>
        <p:nvSpPr>
          <p:cNvPr id="65" name="Rectangle 64">
            <a:extLst>
              <a:ext uri="{FF2B5EF4-FFF2-40B4-BE49-F238E27FC236}">
                <a16:creationId xmlns:a16="http://schemas.microsoft.com/office/drawing/2014/main" id="{1C5893B0-8755-F189-7A21-B256C10FC655}"/>
              </a:ext>
            </a:extLst>
          </p:cNvPr>
          <p:cNvSpPr/>
          <p:nvPr/>
        </p:nvSpPr>
        <p:spPr>
          <a:xfrm>
            <a:off x="7880330" y="1610803"/>
            <a:ext cx="2151450" cy="3928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Control Plane</a:t>
            </a:r>
          </a:p>
        </p:txBody>
      </p:sp>
      <p:sp>
        <p:nvSpPr>
          <p:cNvPr id="66" name="Rectangle 65">
            <a:extLst>
              <a:ext uri="{FF2B5EF4-FFF2-40B4-BE49-F238E27FC236}">
                <a16:creationId xmlns:a16="http://schemas.microsoft.com/office/drawing/2014/main" id="{03ABD9E4-219E-B7AD-6664-CAAC7CFF2C7E}"/>
              </a:ext>
            </a:extLst>
          </p:cNvPr>
          <p:cNvSpPr/>
          <p:nvPr/>
        </p:nvSpPr>
        <p:spPr>
          <a:xfrm>
            <a:off x="8747922" y="2608988"/>
            <a:ext cx="686508" cy="34333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API</a:t>
            </a:r>
          </a:p>
        </p:txBody>
      </p:sp>
      <p:sp>
        <p:nvSpPr>
          <p:cNvPr id="67" name="Rectangle 66">
            <a:extLst>
              <a:ext uri="{FF2B5EF4-FFF2-40B4-BE49-F238E27FC236}">
                <a16:creationId xmlns:a16="http://schemas.microsoft.com/office/drawing/2014/main" id="{3367BBB5-39BE-E557-13C2-A1A6C9996AA8}"/>
              </a:ext>
            </a:extLst>
          </p:cNvPr>
          <p:cNvSpPr/>
          <p:nvPr/>
        </p:nvSpPr>
        <p:spPr>
          <a:xfrm>
            <a:off x="8722730" y="3135216"/>
            <a:ext cx="686508" cy="34333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API</a:t>
            </a:r>
          </a:p>
        </p:txBody>
      </p:sp>
      <p:sp>
        <p:nvSpPr>
          <p:cNvPr id="68" name="Rectangle 67">
            <a:extLst>
              <a:ext uri="{FF2B5EF4-FFF2-40B4-BE49-F238E27FC236}">
                <a16:creationId xmlns:a16="http://schemas.microsoft.com/office/drawing/2014/main" id="{64AA98BA-4063-3D62-AA0D-079F843243F9}"/>
              </a:ext>
            </a:extLst>
          </p:cNvPr>
          <p:cNvSpPr/>
          <p:nvPr/>
        </p:nvSpPr>
        <p:spPr>
          <a:xfrm>
            <a:off x="8722730" y="4286485"/>
            <a:ext cx="686508" cy="34333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API</a:t>
            </a:r>
          </a:p>
        </p:txBody>
      </p:sp>
      <p:sp>
        <p:nvSpPr>
          <p:cNvPr id="69" name="Rectangle 68">
            <a:extLst>
              <a:ext uri="{FF2B5EF4-FFF2-40B4-BE49-F238E27FC236}">
                <a16:creationId xmlns:a16="http://schemas.microsoft.com/office/drawing/2014/main" id="{ACBF0924-B272-DC59-2679-EA7B96CDAFF6}"/>
              </a:ext>
            </a:extLst>
          </p:cNvPr>
          <p:cNvSpPr/>
          <p:nvPr/>
        </p:nvSpPr>
        <p:spPr>
          <a:xfrm>
            <a:off x="8722730" y="4867385"/>
            <a:ext cx="686508" cy="34333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API</a:t>
            </a:r>
          </a:p>
        </p:txBody>
      </p:sp>
      <p:sp>
        <p:nvSpPr>
          <p:cNvPr id="70" name="Rectangle 69">
            <a:extLst>
              <a:ext uri="{FF2B5EF4-FFF2-40B4-BE49-F238E27FC236}">
                <a16:creationId xmlns:a16="http://schemas.microsoft.com/office/drawing/2014/main" id="{AFEC8243-FD10-5862-B4C9-A25641AFF02F}"/>
              </a:ext>
            </a:extLst>
          </p:cNvPr>
          <p:cNvSpPr/>
          <p:nvPr/>
        </p:nvSpPr>
        <p:spPr>
          <a:xfrm rot="16200000">
            <a:off x="8766037" y="2978359"/>
            <a:ext cx="4017236" cy="1282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a:solidFill>
                  <a:schemeClr val="tx1"/>
                </a:solidFill>
              </a:rPr>
              <a:t>API Data</a:t>
            </a:r>
          </a:p>
        </p:txBody>
      </p:sp>
      <p:sp>
        <p:nvSpPr>
          <p:cNvPr id="71" name="Can 70">
            <a:extLst>
              <a:ext uri="{FF2B5EF4-FFF2-40B4-BE49-F238E27FC236}">
                <a16:creationId xmlns:a16="http://schemas.microsoft.com/office/drawing/2014/main" id="{23D32E44-9401-1C33-8530-F4961B69D961}"/>
              </a:ext>
            </a:extLst>
          </p:cNvPr>
          <p:cNvSpPr/>
          <p:nvPr/>
        </p:nvSpPr>
        <p:spPr>
          <a:xfrm>
            <a:off x="10507632" y="2523821"/>
            <a:ext cx="725912" cy="628396"/>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API Data</a:t>
            </a:r>
          </a:p>
        </p:txBody>
      </p:sp>
      <p:sp>
        <p:nvSpPr>
          <p:cNvPr id="72" name="Can 71">
            <a:extLst>
              <a:ext uri="{FF2B5EF4-FFF2-40B4-BE49-F238E27FC236}">
                <a16:creationId xmlns:a16="http://schemas.microsoft.com/office/drawing/2014/main" id="{342016D7-ECD6-A621-91BE-95CCA24AD4D8}"/>
              </a:ext>
            </a:extLst>
          </p:cNvPr>
          <p:cNvSpPr/>
          <p:nvPr/>
        </p:nvSpPr>
        <p:spPr>
          <a:xfrm>
            <a:off x="10504972" y="3295115"/>
            <a:ext cx="725912" cy="628396"/>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API Data</a:t>
            </a:r>
          </a:p>
        </p:txBody>
      </p:sp>
      <p:sp>
        <p:nvSpPr>
          <p:cNvPr id="73" name="Can 72">
            <a:extLst>
              <a:ext uri="{FF2B5EF4-FFF2-40B4-BE49-F238E27FC236}">
                <a16:creationId xmlns:a16="http://schemas.microsoft.com/office/drawing/2014/main" id="{A906686E-9988-226A-24D7-19C5CBA49177}"/>
              </a:ext>
            </a:extLst>
          </p:cNvPr>
          <p:cNvSpPr/>
          <p:nvPr/>
        </p:nvSpPr>
        <p:spPr>
          <a:xfrm>
            <a:off x="10502312" y="4066409"/>
            <a:ext cx="725912" cy="628396"/>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API Data</a:t>
            </a:r>
          </a:p>
        </p:txBody>
      </p:sp>
      <p:sp>
        <p:nvSpPr>
          <p:cNvPr id="74" name="Can 73">
            <a:extLst>
              <a:ext uri="{FF2B5EF4-FFF2-40B4-BE49-F238E27FC236}">
                <a16:creationId xmlns:a16="http://schemas.microsoft.com/office/drawing/2014/main" id="{861D70D4-4A7C-8B89-A309-790F75E3B6BC}"/>
              </a:ext>
            </a:extLst>
          </p:cNvPr>
          <p:cNvSpPr/>
          <p:nvPr/>
        </p:nvSpPr>
        <p:spPr>
          <a:xfrm>
            <a:off x="10499652" y="4837703"/>
            <a:ext cx="725912" cy="628396"/>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API Data</a:t>
            </a:r>
          </a:p>
        </p:txBody>
      </p:sp>
      <p:sp>
        <p:nvSpPr>
          <p:cNvPr id="75" name="Rectangle 74">
            <a:extLst>
              <a:ext uri="{FF2B5EF4-FFF2-40B4-BE49-F238E27FC236}">
                <a16:creationId xmlns:a16="http://schemas.microsoft.com/office/drawing/2014/main" id="{0549E080-2F1B-9C72-B891-4D6A3FCF88A9}"/>
              </a:ext>
            </a:extLst>
          </p:cNvPr>
          <p:cNvSpPr/>
          <p:nvPr/>
        </p:nvSpPr>
        <p:spPr>
          <a:xfrm>
            <a:off x="4428337" y="5780973"/>
            <a:ext cx="6987380" cy="3928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End-to-End Config/Misconfiguration Management</a:t>
            </a:r>
          </a:p>
        </p:txBody>
      </p:sp>
      <p:sp>
        <p:nvSpPr>
          <p:cNvPr id="76" name="Rectangle 75">
            <a:extLst>
              <a:ext uri="{FF2B5EF4-FFF2-40B4-BE49-F238E27FC236}">
                <a16:creationId xmlns:a16="http://schemas.microsoft.com/office/drawing/2014/main" id="{D5FFF932-C0CB-8528-6791-34FEA5FC2712}"/>
              </a:ext>
            </a:extLst>
          </p:cNvPr>
          <p:cNvSpPr/>
          <p:nvPr/>
        </p:nvSpPr>
        <p:spPr>
          <a:xfrm>
            <a:off x="4423223" y="1119816"/>
            <a:ext cx="6987380" cy="3928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Network/Subnet Management</a:t>
            </a:r>
          </a:p>
        </p:txBody>
      </p:sp>
      <p:cxnSp>
        <p:nvCxnSpPr>
          <p:cNvPr id="77" name="Straight Connector 76">
            <a:extLst>
              <a:ext uri="{FF2B5EF4-FFF2-40B4-BE49-F238E27FC236}">
                <a16:creationId xmlns:a16="http://schemas.microsoft.com/office/drawing/2014/main" id="{CAA27D1F-B8C4-C0D3-7459-7B70BD5CA389}"/>
              </a:ext>
            </a:extLst>
          </p:cNvPr>
          <p:cNvCxnSpPr>
            <a:cxnSpLocks/>
          </p:cNvCxnSpPr>
          <p:nvPr/>
        </p:nvCxnSpPr>
        <p:spPr>
          <a:xfrm>
            <a:off x="3770985" y="3937055"/>
            <a:ext cx="394615" cy="0"/>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19576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54</a:t>
            </a:fld>
            <a:endParaRPr lang="en-US" dirty="0"/>
          </a:p>
        </p:txBody>
      </p:sp>
      <p:sp>
        <p:nvSpPr>
          <p:cNvPr id="470018" name="Rectangle 2"/>
          <p:cNvSpPr>
            <a:spLocks noGrp="1" noChangeArrowheads="1"/>
          </p:cNvSpPr>
          <p:nvPr>
            <p:ph type="title"/>
          </p:nvPr>
        </p:nvSpPr>
        <p:spPr>
          <a:xfrm>
            <a:off x="330333" y="216231"/>
            <a:ext cx="11861667" cy="698948"/>
          </a:xfrm>
        </p:spPr>
        <p:txBody>
          <a:bodyPr/>
          <a:lstStyle/>
          <a:p>
            <a:r>
              <a:rPr lang="en-US" dirty="0"/>
              <a:t>Wrapping up Web2 – Overall Reference Architecture – Component Description</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graphicFrame>
        <p:nvGraphicFramePr>
          <p:cNvPr id="2" name="Table 3">
            <a:extLst>
              <a:ext uri="{FF2B5EF4-FFF2-40B4-BE49-F238E27FC236}">
                <a16:creationId xmlns:a16="http://schemas.microsoft.com/office/drawing/2014/main" id="{EF477A80-D59D-0CA3-C7F5-2B284172255A}"/>
              </a:ext>
            </a:extLst>
          </p:cNvPr>
          <p:cNvGraphicFramePr>
            <a:graphicFrameLocks noGrp="1"/>
          </p:cNvGraphicFramePr>
          <p:nvPr>
            <p:extLst>
              <p:ext uri="{D42A27DB-BD31-4B8C-83A1-F6EECF244321}">
                <p14:modId xmlns:p14="http://schemas.microsoft.com/office/powerpoint/2010/main" val="198515819"/>
              </p:ext>
            </p:extLst>
          </p:nvPr>
        </p:nvGraphicFramePr>
        <p:xfrm>
          <a:off x="488949" y="1482449"/>
          <a:ext cx="11498264" cy="4814302"/>
        </p:xfrm>
        <a:graphic>
          <a:graphicData uri="http://schemas.openxmlformats.org/drawingml/2006/table">
            <a:tbl>
              <a:tblPr firstRow="1" bandRow="1">
                <a:tableStyleId>{5C22544A-7EE6-4342-B048-85BDC9FD1C3A}</a:tableStyleId>
              </a:tblPr>
              <a:tblGrid>
                <a:gridCol w="2254251">
                  <a:extLst>
                    <a:ext uri="{9D8B030D-6E8A-4147-A177-3AD203B41FA5}">
                      <a16:colId xmlns:a16="http://schemas.microsoft.com/office/drawing/2014/main" val="3944407541"/>
                    </a:ext>
                  </a:extLst>
                </a:gridCol>
                <a:gridCol w="9244013">
                  <a:extLst>
                    <a:ext uri="{9D8B030D-6E8A-4147-A177-3AD203B41FA5}">
                      <a16:colId xmlns:a16="http://schemas.microsoft.com/office/drawing/2014/main" val="2421420107"/>
                    </a:ext>
                  </a:extLst>
                </a:gridCol>
              </a:tblGrid>
              <a:tr h="790942">
                <a:tc>
                  <a:txBody>
                    <a:bodyPr/>
                    <a:lstStyle/>
                    <a:p>
                      <a:r>
                        <a:rPr lang="en-US" dirty="0"/>
                        <a:t>Component</a:t>
                      </a:r>
                    </a:p>
                  </a:txBody>
                  <a:tcPr/>
                </a:tc>
                <a:tc>
                  <a:txBody>
                    <a:bodyPr/>
                    <a:lstStyle/>
                    <a:p>
                      <a:r>
                        <a:rPr lang="en-US" dirty="0"/>
                        <a:t>Description</a:t>
                      </a:r>
                    </a:p>
                  </a:txBody>
                  <a:tcPr/>
                </a:tc>
                <a:extLst>
                  <a:ext uri="{0D108BD9-81ED-4DB2-BD59-A6C34878D82A}">
                    <a16:rowId xmlns:a16="http://schemas.microsoft.com/office/drawing/2014/main" val="1887300866"/>
                  </a:ext>
                </a:extLst>
              </a:tr>
              <a:tr h="790942">
                <a:tc>
                  <a:txBody>
                    <a:bodyPr/>
                    <a:lstStyle/>
                    <a:p>
                      <a:r>
                        <a:rPr lang="en-US" sz="1600" dirty="0"/>
                        <a:t>Application Execution</a:t>
                      </a:r>
                    </a:p>
                    <a:p>
                      <a:r>
                        <a:rPr lang="en-US" sz="1600" dirty="0"/>
                        <a:t>(context)</a:t>
                      </a:r>
                    </a:p>
                  </a:txBody>
                  <a:tcPr/>
                </a:tc>
                <a:tc>
                  <a:txBody>
                    <a:bodyPr/>
                    <a:lstStyle/>
                    <a:p>
                      <a:r>
                        <a:rPr lang="en-US" sz="1600" dirty="0"/>
                        <a:t>Web 2.0 applications generally execute directly on the client.  The client can be a web browser, a mobile device, or an IoT device.  The most popular approach is to use single page web application (SPA) technology frameworks such as Angular, React, Vue or </a:t>
                      </a:r>
                      <a:r>
                        <a:rPr lang="en-US" sz="1600" dirty="0" err="1"/>
                        <a:t>Svilte</a:t>
                      </a:r>
                      <a:r>
                        <a:rPr lang="en-US" sz="1600" dirty="0"/>
                        <a:t> on the client.  Emerging technology is web assembly</a:t>
                      </a:r>
                    </a:p>
                  </a:txBody>
                  <a:tcPr/>
                </a:tc>
                <a:extLst>
                  <a:ext uri="{0D108BD9-81ED-4DB2-BD59-A6C34878D82A}">
                    <a16:rowId xmlns:a16="http://schemas.microsoft.com/office/drawing/2014/main" val="886627915"/>
                  </a:ext>
                </a:extLst>
              </a:tr>
              <a:tr h="790942">
                <a:tc>
                  <a:txBody>
                    <a:bodyPr/>
                    <a:lstStyle/>
                    <a:p>
                      <a:r>
                        <a:rPr lang="en-US" sz="1600" dirty="0"/>
                        <a:t>Data Leak Protection</a:t>
                      </a:r>
                    </a:p>
                  </a:txBody>
                  <a:tcPr/>
                </a:tc>
                <a:tc>
                  <a:txBody>
                    <a:bodyPr/>
                    <a:lstStyle/>
                    <a:p>
                      <a:r>
                        <a:rPr lang="en-US" sz="1600" dirty="0"/>
                        <a:t>Often offered by a third party that runs as a hosted service.  This component observes all ingress and egress traffic looking for suspicious traffic being sent to destination locations.  The objective is to prevent data from leaking.  </a:t>
                      </a:r>
                    </a:p>
                  </a:txBody>
                  <a:tcPr/>
                </a:tc>
                <a:extLst>
                  <a:ext uri="{0D108BD9-81ED-4DB2-BD59-A6C34878D82A}">
                    <a16:rowId xmlns:a16="http://schemas.microsoft.com/office/drawing/2014/main" val="2991572595"/>
                  </a:ext>
                </a:extLst>
              </a:tr>
              <a:tr h="790942">
                <a:tc>
                  <a:txBody>
                    <a:bodyPr/>
                    <a:lstStyle/>
                    <a:p>
                      <a:r>
                        <a:rPr lang="en-US" sz="1600" dirty="0"/>
                        <a:t>Bot Detection</a:t>
                      </a:r>
                    </a:p>
                  </a:txBody>
                  <a:tcPr/>
                </a:tc>
                <a:tc>
                  <a:txBody>
                    <a:bodyPr/>
                    <a:lstStyle/>
                    <a:p>
                      <a:r>
                        <a:rPr lang="en-US" sz="1600" dirty="0"/>
                        <a:t>With the dark web, and the tendency to reuse passwords, Bots hit various websites using known credentials to try to break into other sites.  This is known as credential stuffing.  Bot detection solutions apply AI techniques to determine if security/login endpoints are being interacted with by a human or a BOT.  </a:t>
                      </a:r>
                      <a:r>
                        <a:rPr lang="en-US" sz="1600" dirty="0" err="1"/>
                        <a:t>Captua</a:t>
                      </a:r>
                      <a:r>
                        <a:rPr lang="en-US" sz="1600" dirty="0"/>
                        <a:t> technology is a common defense.  Shape security is an example provider of such services. </a:t>
                      </a:r>
                    </a:p>
                  </a:txBody>
                  <a:tcPr/>
                </a:tc>
                <a:extLst>
                  <a:ext uri="{0D108BD9-81ED-4DB2-BD59-A6C34878D82A}">
                    <a16:rowId xmlns:a16="http://schemas.microsoft.com/office/drawing/2014/main" val="2498365896"/>
                  </a:ext>
                </a:extLst>
              </a:tr>
              <a:tr h="790942">
                <a:tc>
                  <a:txBody>
                    <a:bodyPr/>
                    <a:lstStyle/>
                    <a:p>
                      <a:r>
                        <a:rPr lang="en-US" sz="1600" dirty="0"/>
                        <a:t>Ingress Firewall</a:t>
                      </a:r>
                    </a:p>
                  </a:txBody>
                  <a:tcPr/>
                </a:tc>
                <a:tc>
                  <a:txBody>
                    <a:bodyPr/>
                    <a:lstStyle/>
                    <a:p>
                      <a:r>
                        <a:rPr lang="en-US" sz="1600" dirty="0"/>
                        <a:t>The ingress firewall manages network connections at the edge.  They do a </a:t>
                      </a:r>
                      <a:r>
                        <a:rPr lang="en-US" sz="1600" dirty="0" err="1"/>
                        <a:t>varity</a:t>
                      </a:r>
                      <a:r>
                        <a:rPr lang="en-US" sz="1600" dirty="0"/>
                        <a:t> of things including blocking unwanted TCP/IP ports.  Its common for these firewalls to block anything outside of port 443 (HTTPS)</a:t>
                      </a:r>
                    </a:p>
                  </a:txBody>
                  <a:tcPr/>
                </a:tc>
                <a:extLst>
                  <a:ext uri="{0D108BD9-81ED-4DB2-BD59-A6C34878D82A}">
                    <a16:rowId xmlns:a16="http://schemas.microsoft.com/office/drawing/2014/main" val="2503889224"/>
                  </a:ext>
                </a:extLst>
              </a:tr>
            </a:tbl>
          </a:graphicData>
        </a:graphic>
      </p:graphicFrame>
    </p:spTree>
    <p:extLst>
      <p:ext uri="{BB962C8B-B14F-4D97-AF65-F5344CB8AC3E}">
        <p14:creationId xmlns:p14="http://schemas.microsoft.com/office/powerpoint/2010/main" val="4227316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55</a:t>
            </a:fld>
            <a:endParaRPr lang="en-US" dirty="0"/>
          </a:p>
        </p:txBody>
      </p:sp>
      <p:sp>
        <p:nvSpPr>
          <p:cNvPr id="470018" name="Rectangle 2"/>
          <p:cNvSpPr>
            <a:spLocks noGrp="1" noChangeArrowheads="1"/>
          </p:cNvSpPr>
          <p:nvPr>
            <p:ph type="title"/>
          </p:nvPr>
        </p:nvSpPr>
        <p:spPr>
          <a:xfrm>
            <a:off x="330333" y="216231"/>
            <a:ext cx="11861667" cy="698948"/>
          </a:xfrm>
        </p:spPr>
        <p:txBody>
          <a:bodyPr/>
          <a:lstStyle/>
          <a:p>
            <a:r>
              <a:rPr lang="en-US" dirty="0"/>
              <a:t>Wrapping up Web2 – Overall Reference Architecture – Component Description</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graphicFrame>
        <p:nvGraphicFramePr>
          <p:cNvPr id="2" name="Table 3">
            <a:extLst>
              <a:ext uri="{FF2B5EF4-FFF2-40B4-BE49-F238E27FC236}">
                <a16:creationId xmlns:a16="http://schemas.microsoft.com/office/drawing/2014/main" id="{EF477A80-D59D-0CA3-C7F5-2B284172255A}"/>
              </a:ext>
            </a:extLst>
          </p:cNvPr>
          <p:cNvGraphicFramePr>
            <a:graphicFrameLocks noGrp="1"/>
          </p:cNvGraphicFramePr>
          <p:nvPr>
            <p:extLst>
              <p:ext uri="{D42A27DB-BD31-4B8C-83A1-F6EECF244321}">
                <p14:modId xmlns:p14="http://schemas.microsoft.com/office/powerpoint/2010/main" val="1208156502"/>
              </p:ext>
            </p:extLst>
          </p:nvPr>
        </p:nvGraphicFramePr>
        <p:xfrm>
          <a:off x="488949" y="1482449"/>
          <a:ext cx="11498264" cy="5058142"/>
        </p:xfrm>
        <a:graphic>
          <a:graphicData uri="http://schemas.openxmlformats.org/drawingml/2006/table">
            <a:tbl>
              <a:tblPr firstRow="1" bandRow="1">
                <a:tableStyleId>{5C22544A-7EE6-4342-B048-85BDC9FD1C3A}</a:tableStyleId>
              </a:tblPr>
              <a:tblGrid>
                <a:gridCol w="2254251">
                  <a:extLst>
                    <a:ext uri="{9D8B030D-6E8A-4147-A177-3AD203B41FA5}">
                      <a16:colId xmlns:a16="http://schemas.microsoft.com/office/drawing/2014/main" val="3944407541"/>
                    </a:ext>
                  </a:extLst>
                </a:gridCol>
                <a:gridCol w="9244013">
                  <a:extLst>
                    <a:ext uri="{9D8B030D-6E8A-4147-A177-3AD203B41FA5}">
                      <a16:colId xmlns:a16="http://schemas.microsoft.com/office/drawing/2014/main" val="2421420107"/>
                    </a:ext>
                  </a:extLst>
                </a:gridCol>
              </a:tblGrid>
              <a:tr h="790942">
                <a:tc>
                  <a:txBody>
                    <a:bodyPr/>
                    <a:lstStyle/>
                    <a:p>
                      <a:r>
                        <a:rPr lang="en-US" dirty="0"/>
                        <a:t>Component</a:t>
                      </a:r>
                    </a:p>
                  </a:txBody>
                  <a:tcPr/>
                </a:tc>
                <a:tc>
                  <a:txBody>
                    <a:bodyPr/>
                    <a:lstStyle/>
                    <a:p>
                      <a:r>
                        <a:rPr lang="en-US" dirty="0"/>
                        <a:t>Description</a:t>
                      </a:r>
                    </a:p>
                  </a:txBody>
                  <a:tcPr/>
                </a:tc>
                <a:extLst>
                  <a:ext uri="{0D108BD9-81ED-4DB2-BD59-A6C34878D82A}">
                    <a16:rowId xmlns:a16="http://schemas.microsoft.com/office/drawing/2014/main" val="1887300866"/>
                  </a:ext>
                </a:extLst>
              </a:tr>
              <a:tr h="790942">
                <a:tc>
                  <a:txBody>
                    <a:bodyPr/>
                    <a:lstStyle/>
                    <a:p>
                      <a:r>
                        <a:rPr lang="en-US" sz="1600" dirty="0"/>
                        <a:t>Web Application Gateway (WAF)</a:t>
                      </a:r>
                    </a:p>
                  </a:txBody>
                  <a:tcPr/>
                </a:tc>
                <a:tc>
                  <a:txBody>
                    <a:bodyPr/>
                    <a:lstStyle/>
                    <a:p>
                      <a:r>
                        <a:rPr lang="en-US" sz="1600" dirty="0"/>
                        <a:t>The WAF is aware of L7 protocols such as HTTPS and can apply rules to block certain types of attacks.  Attacks addressed by WAFs include SQL Injection, Cross Site Scripting, </a:t>
                      </a:r>
                      <a:r>
                        <a:rPr lang="en-US" sz="1600" dirty="0" err="1"/>
                        <a:t>Ddos</a:t>
                      </a:r>
                      <a:r>
                        <a:rPr lang="en-US" sz="1600" dirty="0"/>
                        <a:t>, Cookie based attacks, etc.  Examples:  AWS WAF, F5</a:t>
                      </a:r>
                    </a:p>
                  </a:txBody>
                  <a:tcPr/>
                </a:tc>
                <a:extLst>
                  <a:ext uri="{0D108BD9-81ED-4DB2-BD59-A6C34878D82A}">
                    <a16:rowId xmlns:a16="http://schemas.microsoft.com/office/drawing/2014/main" val="886627915"/>
                  </a:ext>
                </a:extLst>
              </a:tr>
              <a:tr h="790942">
                <a:tc>
                  <a:txBody>
                    <a:bodyPr/>
                    <a:lstStyle/>
                    <a:p>
                      <a:r>
                        <a:rPr lang="en-US" sz="1600" dirty="0"/>
                        <a:t>Data Leak Protection</a:t>
                      </a:r>
                    </a:p>
                  </a:txBody>
                  <a:tcPr/>
                </a:tc>
                <a:tc>
                  <a:txBody>
                    <a:bodyPr/>
                    <a:lstStyle/>
                    <a:p>
                      <a:r>
                        <a:rPr lang="en-US" sz="1600" dirty="0"/>
                        <a:t>Often offered by a third party that runs as a hosted service.  This component observes all ingress and egress traffic looking for suspicious traffic being sent to destination locations.  The objective is to prevent data from leaking.  </a:t>
                      </a:r>
                    </a:p>
                  </a:txBody>
                  <a:tcPr/>
                </a:tc>
                <a:extLst>
                  <a:ext uri="{0D108BD9-81ED-4DB2-BD59-A6C34878D82A}">
                    <a16:rowId xmlns:a16="http://schemas.microsoft.com/office/drawing/2014/main" val="2991572595"/>
                  </a:ext>
                </a:extLst>
              </a:tr>
              <a:tr h="790942">
                <a:tc>
                  <a:txBody>
                    <a:bodyPr/>
                    <a:lstStyle/>
                    <a:p>
                      <a:r>
                        <a:rPr lang="en-US" sz="1600" dirty="0"/>
                        <a:t>Identity Provider (IdP)</a:t>
                      </a:r>
                    </a:p>
                  </a:txBody>
                  <a:tcPr/>
                </a:tc>
                <a:tc>
                  <a:txBody>
                    <a:bodyPr/>
                    <a:lstStyle/>
                    <a:p>
                      <a:r>
                        <a:rPr lang="en-US" sz="1600" dirty="0"/>
                        <a:t>The identity provider is a security component that handles authentication and authorization services.  It can act as a reverse proxy ensuring clients are using secure sessions, or support protocols such as </a:t>
                      </a:r>
                      <a:r>
                        <a:rPr lang="en-US" sz="1600" dirty="0" err="1"/>
                        <a:t>oAuth</a:t>
                      </a:r>
                      <a:r>
                        <a:rPr lang="en-US" sz="1600" dirty="0"/>
                        <a:t> and issue and validate tokens either in a proxy mode or by providing security signing services to validate tokens.  Examples:  Okta</a:t>
                      </a:r>
                    </a:p>
                  </a:txBody>
                  <a:tcPr/>
                </a:tc>
                <a:extLst>
                  <a:ext uri="{0D108BD9-81ED-4DB2-BD59-A6C34878D82A}">
                    <a16:rowId xmlns:a16="http://schemas.microsoft.com/office/drawing/2014/main" val="2498365896"/>
                  </a:ext>
                </a:extLst>
              </a:tr>
              <a:tr h="790942">
                <a:tc>
                  <a:txBody>
                    <a:bodyPr/>
                    <a:lstStyle/>
                    <a:p>
                      <a:r>
                        <a:rPr lang="en-US" sz="1600" dirty="0"/>
                        <a:t>Network Subnet Management</a:t>
                      </a:r>
                    </a:p>
                  </a:txBody>
                  <a:tcPr/>
                </a:tc>
                <a:tc>
                  <a:txBody>
                    <a:bodyPr/>
                    <a:lstStyle/>
                    <a:p>
                      <a:r>
                        <a:rPr lang="en-US" sz="1600" dirty="0"/>
                        <a:t>These services can be offered via physical network design, or logical network design in the cloud.  They can be facilitated by switches, firewalls or cloud based network access controls.  The purpose of this component is to ensure that different services are isolated into different subnets and that clear rules are executed that specify what traffic can cross subnet boundaries. </a:t>
                      </a:r>
                    </a:p>
                  </a:txBody>
                  <a:tcPr/>
                </a:tc>
                <a:extLst>
                  <a:ext uri="{0D108BD9-81ED-4DB2-BD59-A6C34878D82A}">
                    <a16:rowId xmlns:a16="http://schemas.microsoft.com/office/drawing/2014/main" val="2503889224"/>
                  </a:ext>
                </a:extLst>
              </a:tr>
            </a:tbl>
          </a:graphicData>
        </a:graphic>
      </p:graphicFrame>
    </p:spTree>
    <p:extLst>
      <p:ext uri="{BB962C8B-B14F-4D97-AF65-F5344CB8AC3E}">
        <p14:creationId xmlns:p14="http://schemas.microsoft.com/office/powerpoint/2010/main" val="39863315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56</a:t>
            </a:fld>
            <a:endParaRPr lang="en-US" dirty="0"/>
          </a:p>
        </p:txBody>
      </p:sp>
      <p:sp>
        <p:nvSpPr>
          <p:cNvPr id="470018" name="Rectangle 2"/>
          <p:cNvSpPr>
            <a:spLocks noGrp="1" noChangeArrowheads="1"/>
          </p:cNvSpPr>
          <p:nvPr>
            <p:ph type="title"/>
          </p:nvPr>
        </p:nvSpPr>
        <p:spPr>
          <a:xfrm>
            <a:off x="330333" y="216231"/>
            <a:ext cx="11861667" cy="698948"/>
          </a:xfrm>
        </p:spPr>
        <p:txBody>
          <a:bodyPr/>
          <a:lstStyle/>
          <a:p>
            <a:r>
              <a:rPr lang="en-US" dirty="0"/>
              <a:t>Wrapping up Web2 – Overall Reference Architecture – Component Description</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graphicFrame>
        <p:nvGraphicFramePr>
          <p:cNvPr id="2" name="Table 3">
            <a:extLst>
              <a:ext uri="{FF2B5EF4-FFF2-40B4-BE49-F238E27FC236}">
                <a16:creationId xmlns:a16="http://schemas.microsoft.com/office/drawing/2014/main" id="{EF477A80-D59D-0CA3-C7F5-2B284172255A}"/>
              </a:ext>
            </a:extLst>
          </p:cNvPr>
          <p:cNvGraphicFramePr>
            <a:graphicFrameLocks noGrp="1"/>
          </p:cNvGraphicFramePr>
          <p:nvPr>
            <p:extLst>
              <p:ext uri="{D42A27DB-BD31-4B8C-83A1-F6EECF244321}">
                <p14:modId xmlns:p14="http://schemas.microsoft.com/office/powerpoint/2010/main" val="3175690944"/>
              </p:ext>
            </p:extLst>
          </p:nvPr>
        </p:nvGraphicFramePr>
        <p:xfrm>
          <a:off x="488949" y="1482449"/>
          <a:ext cx="11498264" cy="4326622"/>
        </p:xfrm>
        <a:graphic>
          <a:graphicData uri="http://schemas.openxmlformats.org/drawingml/2006/table">
            <a:tbl>
              <a:tblPr firstRow="1" bandRow="1">
                <a:tableStyleId>{5C22544A-7EE6-4342-B048-85BDC9FD1C3A}</a:tableStyleId>
              </a:tblPr>
              <a:tblGrid>
                <a:gridCol w="2254251">
                  <a:extLst>
                    <a:ext uri="{9D8B030D-6E8A-4147-A177-3AD203B41FA5}">
                      <a16:colId xmlns:a16="http://schemas.microsoft.com/office/drawing/2014/main" val="3944407541"/>
                    </a:ext>
                  </a:extLst>
                </a:gridCol>
                <a:gridCol w="9244013">
                  <a:extLst>
                    <a:ext uri="{9D8B030D-6E8A-4147-A177-3AD203B41FA5}">
                      <a16:colId xmlns:a16="http://schemas.microsoft.com/office/drawing/2014/main" val="2421420107"/>
                    </a:ext>
                  </a:extLst>
                </a:gridCol>
              </a:tblGrid>
              <a:tr h="790942">
                <a:tc>
                  <a:txBody>
                    <a:bodyPr/>
                    <a:lstStyle/>
                    <a:p>
                      <a:r>
                        <a:rPr lang="en-US" dirty="0"/>
                        <a:t>Component</a:t>
                      </a:r>
                    </a:p>
                  </a:txBody>
                  <a:tcPr/>
                </a:tc>
                <a:tc>
                  <a:txBody>
                    <a:bodyPr/>
                    <a:lstStyle/>
                    <a:p>
                      <a:r>
                        <a:rPr lang="en-US" dirty="0"/>
                        <a:t>Description</a:t>
                      </a:r>
                    </a:p>
                  </a:txBody>
                  <a:tcPr/>
                </a:tc>
                <a:extLst>
                  <a:ext uri="{0D108BD9-81ED-4DB2-BD59-A6C34878D82A}">
                    <a16:rowId xmlns:a16="http://schemas.microsoft.com/office/drawing/2014/main" val="1887300866"/>
                  </a:ext>
                </a:extLst>
              </a:tr>
              <a:tr h="790942">
                <a:tc>
                  <a:txBody>
                    <a:bodyPr/>
                    <a:lstStyle/>
                    <a:p>
                      <a:r>
                        <a:rPr lang="en-US" sz="1600" dirty="0"/>
                        <a:t>End to End Configuration Management</a:t>
                      </a:r>
                    </a:p>
                  </a:txBody>
                  <a:tcPr/>
                </a:tc>
                <a:tc>
                  <a:txBody>
                    <a:bodyPr/>
                    <a:lstStyle/>
                    <a:p>
                      <a:r>
                        <a:rPr lang="en-US" sz="1600" dirty="0" err="1"/>
                        <a:t>Ofen</a:t>
                      </a:r>
                      <a:r>
                        <a:rPr lang="en-US" sz="1600" dirty="0"/>
                        <a:t> deployed in the cloud, these services constantly watch infrastructure and ensure that the deployed configuration manages the desired configuration.  This includes what components are running along with their configuration.  Example:  Cloud Custodian </a:t>
                      </a:r>
                    </a:p>
                  </a:txBody>
                  <a:tcPr/>
                </a:tc>
                <a:extLst>
                  <a:ext uri="{0D108BD9-81ED-4DB2-BD59-A6C34878D82A}">
                    <a16:rowId xmlns:a16="http://schemas.microsoft.com/office/drawing/2014/main" val="886627915"/>
                  </a:ext>
                </a:extLst>
              </a:tr>
              <a:tr h="790942">
                <a:tc>
                  <a:txBody>
                    <a:bodyPr/>
                    <a:lstStyle/>
                    <a:p>
                      <a:r>
                        <a:rPr lang="en-US" sz="1600" dirty="0"/>
                        <a:t>API Gateway</a:t>
                      </a:r>
                    </a:p>
                  </a:txBody>
                  <a:tcPr/>
                </a:tc>
                <a:tc>
                  <a:txBody>
                    <a:bodyPr/>
                    <a:lstStyle/>
                    <a:p>
                      <a:r>
                        <a:rPr lang="en-US" sz="1600" dirty="0"/>
                        <a:t>The API gateway is a critical piece of infrastructure to manage, as it name states, APIs.  API gateways include services to manage APIs, to manage access to APIs, to document API interfaces and to manage traffic policies for APIs (e.g., rate limiting, circuit breakers, </a:t>
                      </a:r>
                      <a:r>
                        <a:rPr lang="en-US" sz="1600" dirty="0" err="1"/>
                        <a:t>etc</a:t>
                      </a:r>
                      <a:r>
                        <a:rPr lang="en-US" sz="1600" dirty="0"/>
                        <a:t>).  Examples:  </a:t>
                      </a:r>
                      <a:r>
                        <a:rPr lang="en-US" sz="1600" dirty="0" err="1"/>
                        <a:t>Gloo</a:t>
                      </a:r>
                      <a:r>
                        <a:rPr lang="en-US" sz="1600" dirty="0"/>
                        <a:t> Edge, Envoy, Kong</a:t>
                      </a:r>
                    </a:p>
                  </a:txBody>
                  <a:tcPr/>
                </a:tc>
                <a:extLst>
                  <a:ext uri="{0D108BD9-81ED-4DB2-BD59-A6C34878D82A}">
                    <a16:rowId xmlns:a16="http://schemas.microsoft.com/office/drawing/2014/main" val="2991572595"/>
                  </a:ext>
                </a:extLst>
              </a:tr>
              <a:tr h="790942">
                <a:tc>
                  <a:txBody>
                    <a:bodyPr/>
                    <a:lstStyle/>
                    <a:p>
                      <a:r>
                        <a:rPr lang="en-US" sz="1600" dirty="0"/>
                        <a:t>API Runtime Supervision / API Control Plane</a:t>
                      </a:r>
                    </a:p>
                  </a:txBody>
                  <a:tcPr/>
                </a:tc>
                <a:tc>
                  <a:txBody>
                    <a:bodyPr/>
                    <a:lstStyle/>
                    <a:p>
                      <a:r>
                        <a:rPr lang="en-US" sz="1600" dirty="0"/>
                        <a:t>As APIs execute, they benefit by being supervised by a component that manages their availability and scalability – being able to scale up, scale down, detect and restart ill behaving API runtime containers.  Examples: Kubernetes, AWS Lambda. </a:t>
                      </a:r>
                    </a:p>
                  </a:txBody>
                  <a:tcPr/>
                </a:tc>
                <a:extLst>
                  <a:ext uri="{0D108BD9-81ED-4DB2-BD59-A6C34878D82A}">
                    <a16:rowId xmlns:a16="http://schemas.microsoft.com/office/drawing/2014/main" val="2498365896"/>
                  </a:ext>
                </a:extLst>
              </a:tr>
              <a:tr h="790942">
                <a:tc>
                  <a:txBody>
                    <a:bodyPr/>
                    <a:lstStyle/>
                    <a:p>
                      <a:r>
                        <a:rPr lang="en-US" sz="1600" dirty="0"/>
                        <a:t>API Data</a:t>
                      </a:r>
                    </a:p>
                  </a:txBody>
                  <a:tcPr/>
                </a:tc>
                <a:tc>
                  <a:txBody>
                    <a:bodyPr/>
                    <a:lstStyle/>
                    <a:p>
                      <a:r>
                        <a:rPr lang="en-US" sz="1600" dirty="0"/>
                        <a:t>This layer of the architecture is responsible for providing data to the APIs.  Often time it is delivered via special purpose NoSQL databases that are designed for horizontal scale.  Examples: MongoDB, DynamoDB, </a:t>
                      </a:r>
                      <a:r>
                        <a:rPr lang="en-US" sz="1600" dirty="0" err="1"/>
                        <a:t>CosmosDB</a:t>
                      </a:r>
                      <a:r>
                        <a:rPr lang="en-US" sz="1600" dirty="0"/>
                        <a:t>, </a:t>
                      </a:r>
                      <a:r>
                        <a:rPr lang="en-US" sz="1600" dirty="0" err="1"/>
                        <a:t>DocumentDB</a:t>
                      </a:r>
                      <a:r>
                        <a:rPr lang="en-US" sz="1600" dirty="0"/>
                        <a:t>, etc. </a:t>
                      </a:r>
                    </a:p>
                  </a:txBody>
                  <a:tcPr/>
                </a:tc>
                <a:extLst>
                  <a:ext uri="{0D108BD9-81ED-4DB2-BD59-A6C34878D82A}">
                    <a16:rowId xmlns:a16="http://schemas.microsoft.com/office/drawing/2014/main" val="2503889224"/>
                  </a:ext>
                </a:extLst>
              </a:tr>
            </a:tbl>
          </a:graphicData>
        </a:graphic>
      </p:graphicFrame>
    </p:spTree>
    <p:extLst>
      <p:ext uri="{BB962C8B-B14F-4D97-AF65-F5344CB8AC3E}">
        <p14:creationId xmlns:p14="http://schemas.microsoft.com/office/powerpoint/2010/main" val="37129399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57</a:t>
            </a:fld>
            <a:endParaRPr lang="en-US" dirty="0"/>
          </a:p>
        </p:txBody>
      </p:sp>
      <p:sp>
        <p:nvSpPr>
          <p:cNvPr id="470018" name="Rectangle 2"/>
          <p:cNvSpPr>
            <a:spLocks noGrp="1" noChangeArrowheads="1"/>
          </p:cNvSpPr>
          <p:nvPr>
            <p:ph type="title"/>
          </p:nvPr>
        </p:nvSpPr>
        <p:spPr>
          <a:xfrm>
            <a:off x="557989" y="44431"/>
            <a:ext cx="10936077" cy="698948"/>
          </a:xfrm>
        </p:spPr>
        <p:txBody>
          <a:bodyPr/>
          <a:lstStyle/>
          <a:p>
            <a:r>
              <a:rPr lang="en-US" dirty="0"/>
              <a:t>Web 2.x Architecture Summary</a:t>
            </a:r>
          </a:p>
        </p:txBody>
      </p:sp>
      <p:sp>
        <p:nvSpPr>
          <p:cNvPr id="28" name="Rectangle 3" descr="Rectangle: Click to edit Master text styles&#10;Second level&#10;Third level&#10;Fourth level&#10;Fifth level">
            <a:extLst>
              <a:ext uri="{FF2B5EF4-FFF2-40B4-BE49-F238E27FC236}">
                <a16:creationId xmlns:a16="http://schemas.microsoft.com/office/drawing/2014/main" id="{0EF8FBB6-4384-AD2F-B5A7-71E5868FA876}"/>
              </a:ext>
            </a:extLst>
          </p:cNvPr>
          <p:cNvSpPr txBox="1">
            <a:spLocks noChangeArrowheads="1"/>
          </p:cNvSpPr>
          <p:nvPr/>
        </p:nvSpPr>
        <p:spPr bwMode="auto">
          <a:xfrm>
            <a:off x="5266063" y="871431"/>
            <a:ext cx="6228003" cy="101512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000" b="0" dirty="0"/>
              <a:t>The Web 2.0 architecture has served us very well, but there are some challenges that are calling for an architecture pivot</a:t>
            </a:r>
            <a:endParaRPr lang="en-US" sz="1550" b="0" dirty="0"/>
          </a:p>
          <a:p>
            <a:pPr marL="514350" lvl="1" indent="0">
              <a:lnSpc>
                <a:spcPct val="100000"/>
              </a:lnSpc>
              <a:buNone/>
            </a:pPr>
            <a:endParaRPr lang="en-US" sz="1800" b="0" dirty="0"/>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pic>
        <p:nvPicPr>
          <p:cNvPr id="2" name="Graphic 1">
            <a:extLst>
              <a:ext uri="{FF2B5EF4-FFF2-40B4-BE49-F238E27FC236}">
                <a16:creationId xmlns:a16="http://schemas.microsoft.com/office/drawing/2014/main" id="{34AA332F-FAEC-C91D-9600-39DB6CA80B1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4441" y="1289691"/>
            <a:ext cx="3765713" cy="2922643"/>
          </a:xfrm>
          <a:prstGeom prst="rect">
            <a:avLst/>
          </a:prstGeom>
        </p:spPr>
      </p:pic>
      <p:sp>
        <p:nvSpPr>
          <p:cNvPr id="65" name="Rectangle 3" descr="Rectangle: Click to edit Master text styles&#10;Second level&#10;Third level&#10;Fourth level&#10;Fifth level">
            <a:extLst>
              <a:ext uri="{FF2B5EF4-FFF2-40B4-BE49-F238E27FC236}">
                <a16:creationId xmlns:a16="http://schemas.microsoft.com/office/drawing/2014/main" id="{30036831-636E-08E1-E199-DA52EFF519A5}"/>
              </a:ext>
            </a:extLst>
          </p:cNvPr>
          <p:cNvSpPr txBox="1">
            <a:spLocks noChangeArrowheads="1"/>
          </p:cNvSpPr>
          <p:nvPr/>
        </p:nvSpPr>
        <p:spPr bwMode="auto">
          <a:xfrm>
            <a:off x="5266063" y="1870371"/>
            <a:ext cx="6228003" cy="2922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1600" b="0" dirty="0"/>
              <a:t>Although the architecture of the web is highly scalable and distributed, much of the internet is controlled by central parties</a:t>
            </a:r>
          </a:p>
          <a:p>
            <a:pPr lvl="1">
              <a:lnSpc>
                <a:spcPct val="100000"/>
              </a:lnSpc>
            </a:pPr>
            <a:r>
              <a:rPr lang="en-US" sz="1400" b="0" dirty="0"/>
              <a:t>Google (search), Facebook, Netflix, Amazon, </a:t>
            </a:r>
            <a:r>
              <a:rPr lang="en-US" sz="1400" b="0" dirty="0" err="1"/>
              <a:t>etc</a:t>
            </a:r>
            <a:endParaRPr lang="en-US" sz="1400" b="0" dirty="0"/>
          </a:p>
          <a:p>
            <a:pPr lvl="1">
              <a:lnSpc>
                <a:spcPct val="100000"/>
              </a:lnSpc>
            </a:pPr>
            <a:r>
              <a:rPr lang="en-US" sz="1400" b="0" dirty="0"/>
              <a:t>Platforms:  Amazon AWS/ Microsoft Azure, Google GCP</a:t>
            </a:r>
          </a:p>
          <a:p>
            <a:pPr>
              <a:lnSpc>
                <a:spcPct val="100000"/>
              </a:lnSpc>
            </a:pPr>
            <a:r>
              <a:rPr lang="en-US" sz="1600" b="0" dirty="0"/>
              <a:t>Many of the backend services provided by APIs are owned by entities that require knowing who you are</a:t>
            </a:r>
          </a:p>
          <a:p>
            <a:pPr lvl="1">
              <a:lnSpc>
                <a:spcPct val="100000"/>
              </a:lnSpc>
            </a:pPr>
            <a:r>
              <a:rPr lang="en-US" sz="1150" b="0" dirty="0"/>
              <a:t>Banks, Insurance Companies, Entertainment Providers, Ecommerce Suppliers, </a:t>
            </a:r>
            <a:r>
              <a:rPr lang="en-US" sz="1150" b="0" dirty="0" err="1"/>
              <a:t>etc</a:t>
            </a:r>
            <a:endParaRPr lang="en-US" sz="1150" b="0" dirty="0"/>
          </a:p>
          <a:p>
            <a:pPr lvl="1">
              <a:lnSpc>
                <a:spcPct val="100000"/>
              </a:lnSpc>
            </a:pPr>
            <a:r>
              <a:rPr lang="en-US" sz="1150" b="0" dirty="0"/>
              <a:t>Think about the number of accounts and passwords you have, each is for a different entity</a:t>
            </a:r>
          </a:p>
          <a:p>
            <a:pPr marL="514350" lvl="1" indent="0">
              <a:lnSpc>
                <a:spcPct val="100000"/>
              </a:lnSpc>
              <a:buNone/>
            </a:pPr>
            <a:endParaRPr lang="en-US" sz="1400" b="0" dirty="0"/>
          </a:p>
        </p:txBody>
      </p:sp>
      <p:sp>
        <p:nvSpPr>
          <p:cNvPr id="72" name="TextBox 71">
            <a:extLst>
              <a:ext uri="{FF2B5EF4-FFF2-40B4-BE49-F238E27FC236}">
                <a16:creationId xmlns:a16="http://schemas.microsoft.com/office/drawing/2014/main" id="{C408E94F-0DA8-C257-7421-7A3CE5640789}"/>
              </a:ext>
            </a:extLst>
          </p:cNvPr>
          <p:cNvSpPr txBox="1"/>
          <p:nvPr/>
        </p:nvSpPr>
        <p:spPr>
          <a:xfrm>
            <a:off x="260352" y="5340238"/>
            <a:ext cx="11854530" cy="646331"/>
          </a:xfrm>
          <a:prstGeom prst="rect">
            <a:avLst/>
          </a:prstGeom>
          <a:noFill/>
        </p:spPr>
        <p:txBody>
          <a:bodyPr wrap="square" rtlCol="0">
            <a:spAutoFit/>
          </a:bodyPr>
          <a:lstStyle/>
          <a:p>
            <a:pPr algn="ctr"/>
            <a:r>
              <a:rPr lang="en-US" sz="2000" dirty="0">
                <a:solidFill>
                  <a:srgbClr val="7030A0"/>
                </a:solidFill>
                <a:latin typeface="+mn-lt"/>
              </a:rPr>
              <a:t>While its still too early to see where this is going architecturally,</a:t>
            </a:r>
            <a:br>
              <a:rPr lang="en-US" sz="2000" dirty="0">
                <a:solidFill>
                  <a:srgbClr val="7030A0"/>
                </a:solidFill>
                <a:latin typeface="+mn-lt"/>
              </a:rPr>
            </a:br>
            <a:r>
              <a:rPr lang="en-US" sz="2000" dirty="0">
                <a:solidFill>
                  <a:srgbClr val="7030A0"/>
                </a:solidFill>
                <a:latin typeface="+mn-lt"/>
              </a:rPr>
              <a:t>we are starting to hear about Web 3.0</a:t>
            </a:r>
          </a:p>
        </p:txBody>
      </p:sp>
    </p:spTree>
    <p:extLst>
      <p:ext uri="{BB962C8B-B14F-4D97-AF65-F5344CB8AC3E}">
        <p14:creationId xmlns:p14="http://schemas.microsoft.com/office/powerpoint/2010/main" val="28726013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58</a:t>
            </a:fld>
            <a:endParaRPr lang="en-US" dirty="0"/>
          </a:p>
        </p:txBody>
      </p:sp>
      <p:sp>
        <p:nvSpPr>
          <p:cNvPr id="470018" name="Rectangle 2"/>
          <p:cNvSpPr>
            <a:spLocks noGrp="1" noChangeArrowheads="1"/>
          </p:cNvSpPr>
          <p:nvPr>
            <p:ph type="title"/>
          </p:nvPr>
        </p:nvSpPr>
        <p:spPr>
          <a:xfrm>
            <a:off x="557989" y="44431"/>
            <a:ext cx="11129186" cy="698948"/>
          </a:xfrm>
        </p:spPr>
        <p:txBody>
          <a:bodyPr/>
          <a:lstStyle/>
          <a:p>
            <a:r>
              <a:rPr lang="en-US" dirty="0"/>
              <a:t>Web 2.x Security Architecture – Session Based</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10" name="Rectangle 9">
            <a:extLst>
              <a:ext uri="{FF2B5EF4-FFF2-40B4-BE49-F238E27FC236}">
                <a16:creationId xmlns:a16="http://schemas.microsoft.com/office/drawing/2014/main" id="{29F3A43E-EE68-DF0D-2AE6-4B06E74E39FD}"/>
              </a:ext>
            </a:extLst>
          </p:cNvPr>
          <p:cNvSpPr/>
          <p:nvPr/>
        </p:nvSpPr>
        <p:spPr bwMode="auto">
          <a:xfrm>
            <a:off x="5751230" y="1986948"/>
            <a:ext cx="2838137" cy="3888054"/>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Security Proxy</a:t>
            </a:r>
          </a:p>
        </p:txBody>
      </p:sp>
      <p:sp>
        <p:nvSpPr>
          <p:cNvPr id="11" name="Can 10">
            <a:extLst>
              <a:ext uri="{FF2B5EF4-FFF2-40B4-BE49-F238E27FC236}">
                <a16:creationId xmlns:a16="http://schemas.microsoft.com/office/drawing/2014/main" id="{DCB58EE4-80CD-C6E8-8B49-4059F225EE94}"/>
              </a:ext>
            </a:extLst>
          </p:cNvPr>
          <p:cNvSpPr/>
          <p:nvPr/>
        </p:nvSpPr>
        <p:spPr bwMode="auto">
          <a:xfrm>
            <a:off x="8230013" y="888558"/>
            <a:ext cx="1371600" cy="891718"/>
          </a:xfrm>
          <a:prstGeom prst="can">
            <a:avLst>
              <a:gd name="adj" fmla="val 16774"/>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mn-lt"/>
                <a:ea typeface="ＭＳ Ｐゴシック" charset="0"/>
              </a:rPr>
              <a:t>Credentials</a:t>
            </a:r>
            <a:br>
              <a:rPr kumimoji="0" lang="en-US" sz="1400" b="0" i="0" u="none" strike="noStrike" cap="none" normalizeH="0" baseline="0" dirty="0">
                <a:ln>
                  <a:noFill/>
                </a:ln>
                <a:solidFill>
                  <a:schemeClr val="tx1"/>
                </a:solidFill>
                <a:effectLst/>
                <a:latin typeface="+mn-lt"/>
                <a:ea typeface="ＭＳ Ｐゴシック" charset="0"/>
              </a:rPr>
            </a:br>
            <a:r>
              <a:rPr kumimoji="0" lang="en-US" sz="1400" b="0" i="0" u="none" strike="noStrike" cap="none" normalizeH="0" baseline="0" dirty="0">
                <a:ln>
                  <a:noFill/>
                </a:ln>
                <a:solidFill>
                  <a:schemeClr val="tx1"/>
                </a:solidFill>
                <a:effectLst/>
                <a:latin typeface="+mn-lt"/>
                <a:ea typeface="ＭＳ Ｐゴシック" charset="0"/>
              </a:rPr>
              <a:t>Store</a:t>
            </a:r>
            <a:br>
              <a:rPr kumimoji="0" lang="en-US" sz="1400" b="0" i="0" u="none" strike="noStrike" cap="none" normalizeH="0" baseline="0" dirty="0">
                <a:ln>
                  <a:noFill/>
                </a:ln>
                <a:solidFill>
                  <a:schemeClr val="tx1"/>
                </a:solidFill>
                <a:effectLst/>
                <a:latin typeface="+mn-lt"/>
                <a:ea typeface="ＭＳ Ｐゴシック" charset="0"/>
              </a:rPr>
            </a:br>
            <a:r>
              <a:rPr kumimoji="0" lang="en-US" sz="1400" b="0" i="0" u="none" strike="noStrike" cap="none" normalizeH="0" baseline="0" dirty="0">
                <a:ln>
                  <a:noFill/>
                </a:ln>
                <a:solidFill>
                  <a:schemeClr val="tx1"/>
                </a:solidFill>
                <a:effectLst/>
                <a:latin typeface="+mn-lt"/>
                <a:ea typeface="ＭＳ Ｐゴシック" charset="0"/>
              </a:rPr>
              <a:t>(</a:t>
            </a:r>
            <a:r>
              <a:rPr kumimoji="0" lang="en-US" sz="1400" b="0" i="0" u="none" strike="noStrike" cap="none" normalizeH="0" baseline="0" dirty="0" err="1">
                <a:ln>
                  <a:noFill/>
                </a:ln>
                <a:solidFill>
                  <a:schemeClr val="tx1"/>
                </a:solidFill>
                <a:effectLst/>
                <a:latin typeface="+mn-lt"/>
                <a:ea typeface="ＭＳ Ｐゴシック" charset="0"/>
              </a:rPr>
              <a:t>e.g</a:t>
            </a:r>
            <a:r>
              <a:rPr kumimoji="0" lang="en-US" sz="1400" b="0" i="0" u="none" strike="noStrike" cap="none" normalizeH="0" baseline="0" dirty="0">
                <a:ln>
                  <a:noFill/>
                </a:ln>
                <a:solidFill>
                  <a:schemeClr val="tx1"/>
                </a:solidFill>
                <a:effectLst/>
                <a:latin typeface="+mn-lt"/>
                <a:ea typeface="ＭＳ Ｐゴシック" charset="0"/>
              </a:rPr>
              <a:t>, LDAP)</a:t>
            </a:r>
          </a:p>
        </p:txBody>
      </p:sp>
      <p:sp>
        <p:nvSpPr>
          <p:cNvPr id="12" name="Rectangle 11">
            <a:extLst>
              <a:ext uri="{FF2B5EF4-FFF2-40B4-BE49-F238E27FC236}">
                <a16:creationId xmlns:a16="http://schemas.microsoft.com/office/drawing/2014/main" id="{91AE34E3-C650-6968-D68E-2F8AB4D9716A}"/>
              </a:ext>
            </a:extLst>
          </p:cNvPr>
          <p:cNvSpPr/>
          <p:nvPr/>
        </p:nvSpPr>
        <p:spPr bwMode="auto">
          <a:xfrm>
            <a:off x="6011131" y="2471043"/>
            <a:ext cx="2071687" cy="675031"/>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Authentication </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endpoint</a:t>
            </a:r>
          </a:p>
        </p:txBody>
      </p:sp>
      <p:cxnSp>
        <p:nvCxnSpPr>
          <p:cNvPr id="13" name="Straight Connector 12">
            <a:extLst>
              <a:ext uri="{FF2B5EF4-FFF2-40B4-BE49-F238E27FC236}">
                <a16:creationId xmlns:a16="http://schemas.microsoft.com/office/drawing/2014/main" id="{8A769974-1A66-B7F7-64C3-1F87AB027796}"/>
              </a:ext>
            </a:extLst>
          </p:cNvPr>
          <p:cNvCxnSpPr>
            <a:cxnSpLocks/>
            <a:endCxn id="12" idx="1"/>
          </p:cNvCxnSpPr>
          <p:nvPr/>
        </p:nvCxnSpPr>
        <p:spPr bwMode="auto">
          <a:xfrm flipV="1">
            <a:off x="2572060" y="2808559"/>
            <a:ext cx="3439071" cy="11403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4" name="Rectangle 13">
            <a:extLst>
              <a:ext uri="{FF2B5EF4-FFF2-40B4-BE49-F238E27FC236}">
                <a16:creationId xmlns:a16="http://schemas.microsoft.com/office/drawing/2014/main" id="{3EA6D9F4-53EE-D7B5-F983-07CE36F839B2}"/>
              </a:ext>
            </a:extLst>
          </p:cNvPr>
          <p:cNvSpPr/>
          <p:nvPr/>
        </p:nvSpPr>
        <p:spPr bwMode="auto">
          <a:xfrm>
            <a:off x="362260" y="2553439"/>
            <a:ext cx="2209800" cy="145579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Client</a:t>
            </a:r>
          </a:p>
        </p:txBody>
      </p:sp>
      <p:sp>
        <p:nvSpPr>
          <p:cNvPr id="15" name="Rectangle 14">
            <a:extLst>
              <a:ext uri="{FF2B5EF4-FFF2-40B4-BE49-F238E27FC236}">
                <a16:creationId xmlns:a16="http://schemas.microsoft.com/office/drawing/2014/main" id="{3EC2300C-30FE-5DEA-4721-664B7AAF3827}"/>
              </a:ext>
            </a:extLst>
          </p:cNvPr>
          <p:cNvSpPr/>
          <p:nvPr/>
        </p:nvSpPr>
        <p:spPr bwMode="auto">
          <a:xfrm>
            <a:off x="632064" y="2950074"/>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Browser</a:t>
            </a:r>
          </a:p>
        </p:txBody>
      </p:sp>
      <p:sp>
        <p:nvSpPr>
          <p:cNvPr id="16" name="Rectangle 15">
            <a:extLst>
              <a:ext uri="{FF2B5EF4-FFF2-40B4-BE49-F238E27FC236}">
                <a16:creationId xmlns:a16="http://schemas.microsoft.com/office/drawing/2014/main" id="{AFB0D6EE-74FD-D509-2A14-46CF7724BA0B}"/>
              </a:ext>
            </a:extLst>
          </p:cNvPr>
          <p:cNvSpPr/>
          <p:nvPr/>
        </p:nvSpPr>
        <p:spPr bwMode="auto">
          <a:xfrm>
            <a:off x="628960" y="3479654"/>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ea typeface="ＭＳ Ｐゴシック" charset="0"/>
              </a:rPr>
              <a:t>Mobile</a:t>
            </a:r>
            <a:endParaRPr kumimoji="0" lang="en-US" b="1" i="0" u="none" strike="noStrike" cap="none" normalizeH="0" baseline="0" dirty="0">
              <a:ln>
                <a:noFill/>
              </a:ln>
              <a:effectLst/>
              <a:latin typeface="+mn-lt"/>
              <a:ea typeface="ＭＳ Ｐゴシック" charset="0"/>
            </a:endParaRPr>
          </a:p>
        </p:txBody>
      </p:sp>
      <p:sp>
        <p:nvSpPr>
          <p:cNvPr id="24" name="Rectangle 23">
            <a:extLst>
              <a:ext uri="{FF2B5EF4-FFF2-40B4-BE49-F238E27FC236}">
                <a16:creationId xmlns:a16="http://schemas.microsoft.com/office/drawing/2014/main" id="{41E0E7BE-A9AC-6D47-9668-193946DE152E}"/>
              </a:ext>
            </a:extLst>
          </p:cNvPr>
          <p:cNvSpPr/>
          <p:nvPr/>
        </p:nvSpPr>
        <p:spPr bwMode="auto">
          <a:xfrm>
            <a:off x="6011131" y="4923069"/>
            <a:ext cx="2071687" cy="675031"/>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Public </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endpoints</a:t>
            </a:r>
          </a:p>
        </p:txBody>
      </p:sp>
      <p:sp>
        <p:nvSpPr>
          <p:cNvPr id="27" name="Can 26">
            <a:extLst>
              <a:ext uri="{FF2B5EF4-FFF2-40B4-BE49-F238E27FC236}">
                <a16:creationId xmlns:a16="http://schemas.microsoft.com/office/drawing/2014/main" id="{88291359-DECB-CB59-B6A7-27440E91794D}"/>
              </a:ext>
            </a:extLst>
          </p:cNvPr>
          <p:cNvSpPr/>
          <p:nvPr/>
        </p:nvSpPr>
        <p:spPr bwMode="auto">
          <a:xfrm>
            <a:off x="6651470" y="3294835"/>
            <a:ext cx="863063" cy="698948"/>
          </a:xfrm>
          <a:prstGeom prst="can">
            <a:avLst>
              <a:gd name="adj" fmla="val 16774"/>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b="0" dirty="0">
                <a:latin typeface="+mn-lt"/>
                <a:ea typeface="ＭＳ Ｐゴシック" charset="0"/>
              </a:rPr>
              <a:t>Session</a:t>
            </a:r>
            <a:br>
              <a:rPr lang="en-US" sz="1400" b="0" dirty="0">
                <a:latin typeface="+mn-lt"/>
                <a:ea typeface="ＭＳ Ｐゴシック" charset="0"/>
              </a:rPr>
            </a:br>
            <a:r>
              <a:rPr lang="en-US" sz="1400" b="0" dirty="0">
                <a:latin typeface="+mn-lt"/>
                <a:ea typeface="ＭＳ Ｐゴシック" charset="0"/>
              </a:rPr>
              <a:t>Cache</a:t>
            </a:r>
            <a:endParaRPr kumimoji="0" lang="en-US" sz="1400" b="0" i="0" u="none" strike="noStrike" cap="none" normalizeH="0" baseline="0" dirty="0">
              <a:ln>
                <a:noFill/>
              </a:ln>
              <a:solidFill>
                <a:schemeClr val="tx1"/>
              </a:solidFill>
              <a:effectLst/>
              <a:latin typeface="+mn-lt"/>
              <a:ea typeface="ＭＳ Ｐゴシック" charset="0"/>
            </a:endParaRPr>
          </a:p>
        </p:txBody>
      </p:sp>
      <p:cxnSp>
        <p:nvCxnSpPr>
          <p:cNvPr id="21" name="Elbow Connector 20">
            <a:extLst>
              <a:ext uri="{FF2B5EF4-FFF2-40B4-BE49-F238E27FC236}">
                <a16:creationId xmlns:a16="http://schemas.microsoft.com/office/drawing/2014/main" id="{AF48A3A7-EB19-91FF-3117-A39E5796E8D3}"/>
              </a:ext>
            </a:extLst>
          </p:cNvPr>
          <p:cNvCxnSpPr>
            <a:cxnSpLocks/>
            <a:stCxn id="12" idx="3"/>
            <a:endCxn id="11" idx="3"/>
          </p:cNvCxnSpPr>
          <p:nvPr/>
        </p:nvCxnSpPr>
        <p:spPr>
          <a:xfrm flipV="1">
            <a:off x="8082818" y="1780276"/>
            <a:ext cx="832995" cy="1028283"/>
          </a:xfrm>
          <a:prstGeom prst="bentConnector2">
            <a:avLst/>
          </a:prstGeom>
          <a:ln w="25400"/>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B93E11F9-034A-D7C8-A9B9-1C55644A7635}"/>
              </a:ext>
            </a:extLst>
          </p:cNvPr>
          <p:cNvSpPr/>
          <p:nvPr/>
        </p:nvSpPr>
        <p:spPr bwMode="auto">
          <a:xfrm>
            <a:off x="6011131" y="4144702"/>
            <a:ext cx="2071687" cy="675031"/>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Secure </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endpoint</a:t>
            </a:r>
          </a:p>
        </p:txBody>
      </p:sp>
      <p:cxnSp>
        <p:nvCxnSpPr>
          <p:cNvPr id="34" name="Elbow Connector 33">
            <a:extLst>
              <a:ext uri="{FF2B5EF4-FFF2-40B4-BE49-F238E27FC236}">
                <a16:creationId xmlns:a16="http://schemas.microsoft.com/office/drawing/2014/main" id="{4CB3103D-1E4F-E9F2-3052-B6194840275E}"/>
              </a:ext>
            </a:extLst>
          </p:cNvPr>
          <p:cNvCxnSpPr>
            <a:cxnSpLocks/>
            <a:endCxn id="27" idx="4"/>
          </p:cNvCxnSpPr>
          <p:nvPr/>
        </p:nvCxnSpPr>
        <p:spPr>
          <a:xfrm rot="5400000">
            <a:off x="7409328" y="3279201"/>
            <a:ext cx="470314" cy="259903"/>
          </a:xfrm>
          <a:prstGeom prst="bentConnector2">
            <a:avLst/>
          </a:prstGeom>
          <a:ln w="25400"/>
        </p:spPr>
        <p:style>
          <a:lnRef idx="1">
            <a:schemeClr val="accent1"/>
          </a:lnRef>
          <a:fillRef idx="0">
            <a:schemeClr val="accent1"/>
          </a:fillRef>
          <a:effectRef idx="0">
            <a:schemeClr val="accent1"/>
          </a:effectRef>
          <a:fontRef idx="minor">
            <a:schemeClr val="tx1"/>
          </a:fontRef>
        </p:style>
      </p:cxnSp>
      <p:cxnSp>
        <p:nvCxnSpPr>
          <p:cNvPr id="38" name="Elbow Connector 37">
            <a:extLst>
              <a:ext uri="{FF2B5EF4-FFF2-40B4-BE49-F238E27FC236}">
                <a16:creationId xmlns:a16="http://schemas.microsoft.com/office/drawing/2014/main" id="{E33EA812-6E99-7680-BFF9-15E7B2ABA338}"/>
              </a:ext>
            </a:extLst>
          </p:cNvPr>
          <p:cNvCxnSpPr>
            <a:cxnSpLocks/>
            <a:stCxn id="27" idx="4"/>
          </p:cNvCxnSpPr>
          <p:nvPr/>
        </p:nvCxnSpPr>
        <p:spPr>
          <a:xfrm>
            <a:off x="7514533" y="3644309"/>
            <a:ext cx="259902" cy="556146"/>
          </a:xfrm>
          <a:prstGeom prst="bentConnector2">
            <a:avLst/>
          </a:prstGeom>
          <a:ln w="25400"/>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8F506A8-05FC-667B-673D-7A90E27A9128}"/>
              </a:ext>
            </a:extLst>
          </p:cNvPr>
          <p:cNvSpPr txBox="1"/>
          <p:nvPr/>
        </p:nvSpPr>
        <p:spPr>
          <a:xfrm>
            <a:off x="2896496" y="2147991"/>
            <a:ext cx="1968809" cy="674031"/>
          </a:xfrm>
          <a:prstGeom prst="rect">
            <a:avLst/>
          </a:prstGeom>
          <a:noFill/>
        </p:spPr>
        <p:txBody>
          <a:bodyPr wrap="none" rtlCol="0">
            <a:spAutoFit/>
          </a:bodyPr>
          <a:lstStyle/>
          <a:p>
            <a:r>
              <a:rPr lang="en-US" sz="1400" dirty="0">
                <a:latin typeface="+mn-lt"/>
              </a:rPr>
              <a:t>--</a:t>
            </a:r>
            <a:r>
              <a:rPr lang="en-US" sz="1400" dirty="0">
                <a:latin typeface="+mn-lt"/>
                <a:sym typeface="Wingdings" pitchFamily="2" charset="2"/>
              </a:rPr>
              <a:t> </a:t>
            </a:r>
            <a:r>
              <a:rPr lang="en-US" sz="1400" dirty="0">
                <a:latin typeface="+mn-lt"/>
              </a:rPr>
              <a:t>Login</a:t>
            </a:r>
            <a:br>
              <a:rPr lang="en-US" sz="1400" dirty="0">
                <a:latin typeface="+mn-lt"/>
              </a:rPr>
            </a:br>
            <a:r>
              <a:rPr lang="en-US" sz="1400" dirty="0" err="1">
                <a:latin typeface="+mn-lt"/>
              </a:rPr>
              <a:t>UserId</a:t>
            </a:r>
            <a:r>
              <a:rPr lang="en-US" sz="1400" dirty="0">
                <a:latin typeface="+mn-lt"/>
              </a:rPr>
              <a:t>/Password</a:t>
            </a:r>
            <a:br>
              <a:rPr lang="en-US" sz="1400" dirty="0">
                <a:latin typeface="+mn-lt"/>
              </a:rPr>
            </a:br>
            <a:r>
              <a:rPr lang="en-US" sz="1400" dirty="0">
                <a:latin typeface="+mn-lt"/>
              </a:rPr>
              <a:t>in POST header</a:t>
            </a:r>
          </a:p>
        </p:txBody>
      </p:sp>
      <p:sp>
        <p:nvSpPr>
          <p:cNvPr id="45" name="TextBox 44">
            <a:extLst>
              <a:ext uri="{FF2B5EF4-FFF2-40B4-BE49-F238E27FC236}">
                <a16:creationId xmlns:a16="http://schemas.microsoft.com/office/drawing/2014/main" id="{33E54477-580E-F4B7-B104-9685B9449D51}"/>
              </a:ext>
            </a:extLst>
          </p:cNvPr>
          <p:cNvSpPr txBox="1"/>
          <p:nvPr/>
        </p:nvSpPr>
        <p:spPr>
          <a:xfrm>
            <a:off x="2896496" y="2944320"/>
            <a:ext cx="2856872" cy="867930"/>
          </a:xfrm>
          <a:prstGeom prst="rect">
            <a:avLst/>
          </a:prstGeom>
          <a:noFill/>
        </p:spPr>
        <p:txBody>
          <a:bodyPr wrap="none" rtlCol="0">
            <a:spAutoFit/>
          </a:bodyPr>
          <a:lstStyle/>
          <a:p>
            <a:r>
              <a:rPr lang="en-US" sz="1400" dirty="0">
                <a:latin typeface="+mn-lt"/>
                <a:sym typeface="Wingdings" pitchFamily="2" charset="2"/>
              </a:rPr>
              <a:t>-- </a:t>
            </a:r>
            <a:r>
              <a:rPr lang="en-US" sz="1400" dirty="0">
                <a:latin typeface="+mn-lt"/>
              </a:rPr>
              <a:t>Login Response</a:t>
            </a:r>
            <a:br>
              <a:rPr lang="en-US" sz="1400" dirty="0">
                <a:latin typeface="+mn-lt"/>
              </a:rPr>
            </a:br>
            <a:r>
              <a:rPr lang="en-US" sz="1400" dirty="0">
                <a:latin typeface="+mn-lt"/>
              </a:rPr>
              <a:t>Session ID via secure</a:t>
            </a:r>
            <a:br>
              <a:rPr lang="en-US" sz="1400" dirty="0">
                <a:latin typeface="+mn-lt"/>
              </a:rPr>
            </a:br>
            <a:r>
              <a:rPr lang="en-US" sz="1400" dirty="0">
                <a:latin typeface="+mn-lt"/>
              </a:rPr>
              <a:t>session cookie if OK</a:t>
            </a:r>
            <a:br>
              <a:rPr lang="en-US" sz="1400" dirty="0">
                <a:latin typeface="+mn-lt"/>
              </a:rPr>
            </a:br>
            <a:r>
              <a:rPr lang="en-US" sz="1400" dirty="0">
                <a:latin typeface="+mn-lt"/>
              </a:rPr>
              <a:t>HTTP/200 OK; 401 Not OK</a:t>
            </a:r>
          </a:p>
        </p:txBody>
      </p:sp>
      <p:cxnSp>
        <p:nvCxnSpPr>
          <p:cNvPr id="47" name="Straight Connector 46">
            <a:extLst>
              <a:ext uri="{FF2B5EF4-FFF2-40B4-BE49-F238E27FC236}">
                <a16:creationId xmlns:a16="http://schemas.microsoft.com/office/drawing/2014/main" id="{13F5D223-2754-6EF0-C7F5-B97F959646BA}"/>
              </a:ext>
            </a:extLst>
          </p:cNvPr>
          <p:cNvCxnSpPr>
            <a:cxnSpLocks/>
          </p:cNvCxnSpPr>
          <p:nvPr/>
        </p:nvCxnSpPr>
        <p:spPr bwMode="auto">
          <a:xfrm>
            <a:off x="2631532" y="3893245"/>
            <a:ext cx="3350273" cy="57519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50" name="TextBox 49">
            <a:extLst>
              <a:ext uri="{FF2B5EF4-FFF2-40B4-BE49-F238E27FC236}">
                <a16:creationId xmlns:a16="http://schemas.microsoft.com/office/drawing/2014/main" id="{FED2C8BF-57B1-93E2-116E-1E8E8E8E2219}"/>
              </a:ext>
            </a:extLst>
          </p:cNvPr>
          <p:cNvSpPr txBox="1"/>
          <p:nvPr/>
        </p:nvSpPr>
        <p:spPr>
          <a:xfrm rot="667997">
            <a:off x="2878918" y="4161655"/>
            <a:ext cx="1925527" cy="674031"/>
          </a:xfrm>
          <a:prstGeom prst="rect">
            <a:avLst/>
          </a:prstGeom>
          <a:noFill/>
        </p:spPr>
        <p:txBody>
          <a:bodyPr wrap="none" rtlCol="0">
            <a:spAutoFit/>
          </a:bodyPr>
          <a:lstStyle/>
          <a:p>
            <a:r>
              <a:rPr lang="en-US" sz="1400" dirty="0">
                <a:latin typeface="+mn-lt"/>
              </a:rPr>
              <a:t>--</a:t>
            </a:r>
            <a:r>
              <a:rPr lang="en-US" sz="1400" dirty="0">
                <a:latin typeface="+mn-lt"/>
                <a:sym typeface="Wingdings" pitchFamily="2" charset="2"/>
              </a:rPr>
              <a:t> </a:t>
            </a:r>
            <a:r>
              <a:rPr lang="en-US" sz="1400" dirty="0">
                <a:latin typeface="+mn-lt"/>
              </a:rPr>
              <a:t>API Call</a:t>
            </a:r>
            <a:br>
              <a:rPr lang="en-US" sz="1400" dirty="0">
                <a:latin typeface="+mn-lt"/>
              </a:rPr>
            </a:br>
            <a:r>
              <a:rPr lang="en-US" sz="1400" dirty="0">
                <a:latin typeface="+mn-lt"/>
              </a:rPr>
              <a:t>Session Cookie</a:t>
            </a:r>
            <a:br>
              <a:rPr lang="en-US" sz="1400" dirty="0">
                <a:latin typeface="+mn-lt"/>
              </a:rPr>
            </a:br>
            <a:r>
              <a:rPr lang="en-US" sz="1400" dirty="0">
                <a:latin typeface="+mn-lt"/>
              </a:rPr>
              <a:t>Passed in Header</a:t>
            </a:r>
          </a:p>
        </p:txBody>
      </p:sp>
      <p:sp>
        <p:nvSpPr>
          <p:cNvPr id="51" name="Rectangle 50">
            <a:extLst>
              <a:ext uri="{FF2B5EF4-FFF2-40B4-BE49-F238E27FC236}">
                <a16:creationId xmlns:a16="http://schemas.microsoft.com/office/drawing/2014/main" id="{311659FA-7B5D-2DC6-69B9-175038002660}"/>
              </a:ext>
            </a:extLst>
          </p:cNvPr>
          <p:cNvSpPr/>
          <p:nvPr/>
        </p:nvSpPr>
        <p:spPr bwMode="auto">
          <a:xfrm>
            <a:off x="9241985" y="1978355"/>
            <a:ext cx="2838137" cy="3888054"/>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Web Services</a:t>
            </a:r>
          </a:p>
        </p:txBody>
      </p:sp>
      <p:sp>
        <p:nvSpPr>
          <p:cNvPr id="52" name="Rectangle 51">
            <a:extLst>
              <a:ext uri="{FF2B5EF4-FFF2-40B4-BE49-F238E27FC236}">
                <a16:creationId xmlns:a16="http://schemas.microsoft.com/office/drawing/2014/main" id="{E98F06E0-FD54-A6BD-1E6C-EA481DEAE7CF}"/>
              </a:ext>
            </a:extLst>
          </p:cNvPr>
          <p:cNvSpPr/>
          <p:nvPr/>
        </p:nvSpPr>
        <p:spPr bwMode="auto">
          <a:xfrm>
            <a:off x="9640014" y="2688634"/>
            <a:ext cx="2071687" cy="675031"/>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Secure </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Web API</a:t>
            </a:r>
          </a:p>
        </p:txBody>
      </p:sp>
      <p:sp>
        <p:nvSpPr>
          <p:cNvPr id="53" name="Rectangle 52">
            <a:extLst>
              <a:ext uri="{FF2B5EF4-FFF2-40B4-BE49-F238E27FC236}">
                <a16:creationId xmlns:a16="http://schemas.microsoft.com/office/drawing/2014/main" id="{8DFB16E6-39DA-C53E-1CC8-68D41EFA46B1}"/>
              </a:ext>
            </a:extLst>
          </p:cNvPr>
          <p:cNvSpPr/>
          <p:nvPr/>
        </p:nvSpPr>
        <p:spPr bwMode="auto">
          <a:xfrm>
            <a:off x="9690642" y="4923068"/>
            <a:ext cx="2071687" cy="675031"/>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Public </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Web API</a:t>
            </a:r>
          </a:p>
        </p:txBody>
      </p:sp>
      <p:cxnSp>
        <p:nvCxnSpPr>
          <p:cNvPr id="55" name="Straight Connector 54">
            <a:extLst>
              <a:ext uri="{FF2B5EF4-FFF2-40B4-BE49-F238E27FC236}">
                <a16:creationId xmlns:a16="http://schemas.microsoft.com/office/drawing/2014/main" id="{F32CBE5A-662B-8116-F77D-31043B68D0D9}"/>
              </a:ext>
            </a:extLst>
          </p:cNvPr>
          <p:cNvCxnSpPr>
            <a:cxnSpLocks/>
          </p:cNvCxnSpPr>
          <p:nvPr/>
        </p:nvCxnSpPr>
        <p:spPr bwMode="auto">
          <a:xfrm flipV="1">
            <a:off x="8016060" y="3378285"/>
            <a:ext cx="2470965" cy="114069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58" name="TextBox 57">
            <a:extLst>
              <a:ext uri="{FF2B5EF4-FFF2-40B4-BE49-F238E27FC236}">
                <a16:creationId xmlns:a16="http://schemas.microsoft.com/office/drawing/2014/main" id="{641B806A-872C-CDEB-FB52-D1A6D1E5C394}"/>
              </a:ext>
            </a:extLst>
          </p:cNvPr>
          <p:cNvSpPr txBox="1"/>
          <p:nvPr/>
        </p:nvSpPr>
        <p:spPr>
          <a:xfrm rot="20077839">
            <a:off x="8638583" y="3822534"/>
            <a:ext cx="1843774" cy="674031"/>
          </a:xfrm>
          <a:prstGeom prst="rect">
            <a:avLst/>
          </a:prstGeom>
          <a:noFill/>
        </p:spPr>
        <p:txBody>
          <a:bodyPr wrap="none" rtlCol="0">
            <a:spAutoFit/>
          </a:bodyPr>
          <a:lstStyle/>
          <a:p>
            <a:r>
              <a:rPr lang="en-US" sz="1400" dirty="0">
                <a:latin typeface="+mn-lt"/>
              </a:rPr>
              <a:t>--</a:t>
            </a:r>
            <a:r>
              <a:rPr lang="en-US" sz="1400" dirty="0">
                <a:latin typeface="+mn-lt"/>
                <a:sym typeface="Wingdings" pitchFamily="2" charset="2"/>
              </a:rPr>
              <a:t> </a:t>
            </a:r>
            <a:r>
              <a:rPr lang="en-US" sz="1400" dirty="0">
                <a:latin typeface="+mn-lt"/>
              </a:rPr>
              <a:t>API Call</a:t>
            </a:r>
            <a:br>
              <a:rPr lang="en-US" sz="1400" dirty="0">
                <a:latin typeface="+mn-lt"/>
              </a:rPr>
            </a:br>
            <a:r>
              <a:rPr lang="en-US" sz="1400" dirty="0">
                <a:latin typeface="+mn-lt"/>
              </a:rPr>
              <a:t>Proxy Request if</a:t>
            </a:r>
            <a:br>
              <a:rPr lang="en-US" sz="1400" dirty="0">
                <a:latin typeface="+mn-lt"/>
              </a:rPr>
            </a:br>
            <a:r>
              <a:rPr lang="en-US" sz="1400" dirty="0">
                <a:latin typeface="+mn-lt"/>
              </a:rPr>
              <a:t>Session OK</a:t>
            </a:r>
          </a:p>
        </p:txBody>
      </p:sp>
      <p:cxnSp>
        <p:nvCxnSpPr>
          <p:cNvPr id="59" name="Elbow Connector 58">
            <a:extLst>
              <a:ext uri="{FF2B5EF4-FFF2-40B4-BE49-F238E27FC236}">
                <a16:creationId xmlns:a16="http://schemas.microsoft.com/office/drawing/2014/main" id="{4293E387-2941-1E4B-FB78-D4560EDE1D85}"/>
              </a:ext>
            </a:extLst>
          </p:cNvPr>
          <p:cNvCxnSpPr>
            <a:cxnSpLocks/>
            <a:stCxn id="14" idx="2"/>
          </p:cNvCxnSpPr>
          <p:nvPr/>
        </p:nvCxnSpPr>
        <p:spPr>
          <a:xfrm rot="16200000" flipH="1">
            <a:off x="3098809" y="2377584"/>
            <a:ext cx="1251349" cy="4514647"/>
          </a:xfrm>
          <a:prstGeom prst="bentConnector2">
            <a:avLst/>
          </a:prstGeom>
          <a:ln w="25400"/>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029A43E8-4238-4C8C-0CB2-7C9F12B5C4E3}"/>
              </a:ext>
            </a:extLst>
          </p:cNvPr>
          <p:cNvSpPr txBox="1"/>
          <p:nvPr/>
        </p:nvSpPr>
        <p:spPr>
          <a:xfrm>
            <a:off x="2878917" y="5260582"/>
            <a:ext cx="2069797" cy="480131"/>
          </a:xfrm>
          <a:prstGeom prst="rect">
            <a:avLst/>
          </a:prstGeom>
          <a:noFill/>
        </p:spPr>
        <p:txBody>
          <a:bodyPr wrap="none" rtlCol="0">
            <a:spAutoFit/>
          </a:bodyPr>
          <a:lstStyle/>
          <a:p>
            <a:r>
              <a:rPr lang="en-US" sz="1400" dirty="0">
                <a:latin typeface="+mn-lt"/>
              </a:rPr>
              <a:t>--</a:t>
            </a:r>
            <a:r>
              <a:rPr lang="en-US" sz="1400" dirty="0">
                <a:latin typeface="+mn-lt"/>
                <a:sym typeface="Wingdings" pitchFamily="2" charset="2"/>
              </a:rPr>
              <a:t> Public </a:t>
            </a:r>
            <a:r>
              <a:rPr lang="en-US" sz="1400" dirty="0">
                <a:latin typeface="+mn-lt"/>
              </a:rPr>
              <a:t>API Call</a:t>
            </a:r>
            <a:br>
              <a:rPr lang="en-US" sz="1400" dirty="0">
                <a:latin typeface="+mn-lt"/>
              </a:rPr>
            </a:br>
            <a:endParaRPr lang="en-US" sz="1400" dirty="0">
              <a:latin typeface="+mn-lt"/>
            </a:endParaRPr>
          </a:p>
        </p:txBody>
      </p:sp>
      <p:cxnSp>
        <p:nvCxnSpPr>
          <p:cNvPr id="63" name="Straight Connector 62">
            <a:extLst>
              <a:ext uri="{FF2B5EF4-FFF2-40B4-BE49-F238E27FC236}">
                <a16:creationId xmlns:a16="http://schemas.microsoft.com/office/drawing/2014/main" id="{D4582513-554F-3AAA-DDDB-534692E2BCC9}"/>
              </a:ext>
            </a:extLst>
          </p:cNvPr>
          <p:cNvCxnSpPr>
            <a:cxnSpLocks/>
            <a:endCxn id="53" idx="1"/>
          </p:cNvCxnSpPr>
          <p:nvPr/>
        </p:nvCxnSpPr>
        <p:spPr bwMode="auto">
          <a:xfrm>
            <a:off x="8100607" y="5260582"/>
            <a:ext cx="1590035" cy="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66" name="TextBox 65">
            <a:extLst>
              <a:ext uri="{FF2B5EF4-FFF2-40B4-BE49-F238E27FC236}">
                <a16:creationId xmlns:a16="http://schemas.microsoft.com/office/drawing/2014/main" id="{3CDDD87D-89DB-0FAD-1795-D30CEE42197B}"/>
              </a:ext>
            </a:extLst>
          </p:cNvPr>
          <p:cNvSpPr txBox="1"/>
          <p:nvPr/>
        </p:nvSpPr>
        <p:spPr>
          <a:xfrm>
            <a:off x="8242835" y="5311866"/>
            <a:ext cx="1513556" cy="286232"/>
          </a:xfrm>
          <a:prstGeom prst="rect">
            <a:avLst/>
          </a:prstGeom>
          <a:noFill/>
        </p:spPr>
        <p:txBody>
          <a:bodyPr wrap="none" rtlCol="0">
            <a:spAutoFit/>
          </a:bodyPr>
          <a:lstStyle/>
          <a:p>
            <a:r>
              <a:rPr lang="en-US" sz="1400" dirty="0">
                <a:latin typeface="+mn-lt"/>
              </a:rPr>
              <a:t>Pass through</a:t>
            </a:r>
          </a:p>
        </p:txBody>
      </p:sp>
    </p:spTree>
    <p:extLst>
      <p:ext uri="{BB962C8B-B14F-4D97-AF65-F5344CB8AC3E}">
        <p14:creationId xmlns:p14="http://schemas.microsoft.com/office/powerpoint/2010/main" val="39977384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59</a:t>
            </a:fld>
            <a:endParaRPr lang="en-US" dirty="0"/>
          </a:p>
        </p:txBody>
      </p:sp>
      <p:sp>
        <p:nvSpPr>
          <p:cNvPr id="470018" name="Rectangle 2"/>
          <p:cNvSpPr>
            <a:spLocks noGrp="1" noChangeArrowheads="1"/>
          </p:cNvSpPr>
          <p:nvPr>
            <p:ph type="title"/>
          </p:nvPr>
        </p:nvSpPr>
        <p:spPr>
          <a:xfrm>
            <a:off x="531407" y="201361"/>
            <a:ext cx="11129186" cy="698948"/>
          </a:xfrm>
        </p:spPr>
        <p:txBody>
          <a:bodyPr/>
          <a:lstStyle/>
          <a:p>
            <a:r>
              <a:rPr lang="en-US" dirty="0"/>
              <a:t>Web 2.x Security Architecture – Session Based</a:t>
            </a:r>
            <a:br>
              <a:rPr lang="en-US" dirty="0"/>
            </a:br>
            <a:r>
              <a:rPr lang="en-US" dirty="0"/>
              <a:t>Architecture Strengths and Weakness</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pic>
        <p:nvPicPr>
          <p:cNvPr id="2" name="Picture 1">
            <a:extLst>
              <a:ext uri="{FF2B5EF4-FFF2-40B4-BE49-F238E27FC236}">
                <a16:creationId xmlns:a16="http://schemas.microsoft.com/office/drawing/2014/main" id="{6FAB73FA-D979-8A8C-3149-0B8C61F985F9}"/>
              </a:ext>
            </a:extLst>
          </p:cNvPr>
          <p:cNvPicPr>
            <a:picLocks noChangeAspect="1"/>
          </p:cNvPicPr>
          <p:nvPr/>
        </p:nvPicPr>
        <p:blipFill>
          <a:blip r:embed="rId2"/>
          <a:stretch>
            <a:fillRect/>
          </a:stretch>
        </p:blipFill>
        <p:spPr>
          <a:xfrm>
            <a:off x="89111" y="2127510"/>
            <a:ext cx="6104448" cy="2602979"/>
          </a:xfrm>
          <a:prstGeom prst="rect">
            <a:avLst/>
          </a:prstGeom>
        </p:spPr>
      </p:pic>
      <p:sp>
        <p:nvSpPr>
          <p:cNvPr id="36" name="Rectangle 3" descr="Rectangle: Click to edit Master text styles&#10;Second level&#10;Third level&#10;Fourth level&#10;Fifth level">
            <a:extLst>
              <a:ext uri="{FF2B5EF4-FFF2-40B4-BE49-F238E27FC236}">
                <a16:creationId xmlns:a16="http://schemas.microsoft.com/office/drawing/2014/main" id="{81BD5680-1BA4-4162-250A-A5000D436147}"/>
              </a:ext>
            </a:extLst>
          </p:cNvPr>
          <p:cNvSpPr txBox="1">
            <a:spLocks noChangeArrowheads="1"/>
          </p:cNvSpPr>
          <p:nvPr/>
        </p:nvSpPr>
        <p:spPr bwMode="auto">
          <a:xfrm>
            <a:off x="6399861" y="1276815"/>
            <a:ext cx="5703028" cy="42095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1800" b="0" dirty="0"/>
              <a:t>Works well, time tested</a:t>
            </a:r>
          </a:p>
          <a:p>
            <a:pPr>
              <a:lnSpc>
                <a:spcPct val="100000"/>
              </a:lnSpc>
            </a:pPr>
            <a:r>
              <a:rPr lang="en-US" sz="1800" b="0" dirty="0"/>
              <a:t>Very secure assuming payloads, and therefore headers are encrypted over HTTPS</a:t>
            </a:r>
          </a:p>
          <a:p>
            <a:pPr>
              <a:lnSpc>
                <a:spcPct val="100000"/>
              </a:lnSpc>
            </a:pPr>
            <a:r>
              <a:rPr lang="en-US" sz="1800" b="0" dirty="0"/>
              <a:t>Issue:  Many single points of failure – Proxy, LDAP</a:t>
            </a:r>
          </a:p>
          <a:p>
            <a:pPr>
              <a:lnSpc>
                <a:spcPct val="100000"/>
              </a:lnSpc>
            </a:pPr>
            <a:r>
              <a:rPr lang="en-US" sz="1800" b="0" dirty="0"/>
              <a:t>Issue:  Very difficult to cluster given session cache has to be distributed, or sticky sessions are required to “stick” a client application to an instance of a proxy</a:t>
            </a:r>
          </a:p>
          <a:p>
            <a:pPr>
              <a:lnSpc>
                <a:spcPct val="100000"/>
              </a:lnSpc>
            </a:pPr>
            <a:r>
              <a:rPr lang="en-US" sz="1800" b="0" dirty="0"/>
              <a:t>Issue: Very difficult to federate, for example you want to use a third party to authenticate a user –e.g., Microsoft, google, amazon, twitter</a:t>
            </a:r>
          </a:p>
          <a:p>
            <a:pPr>
              <a:lnSpc>
                <a:spcPct val="100000"/>
              </a:lnSpc>
            </a:pPr>
            <a:r>
              <a:rPr lang="en-US" sz="1800" b="0" dirty="0"/>
              <a:t>Issue:  Works well for web browsers because cookies are a natural part of the ecosystem, but need to be supported by the client directly for other clients such as mobile applications</a:t>
            </a:r>
          </a:p>
        </p:txBody>
      </p:sp>
    </p:spTree>
    <p:extLst>
      <p:ext uri="{BB962C8B-B14F-4D97-AF65-F5344CB8AC3E}">
        <p14:creationId xmlns:p14="http://schemas.microsoft.com/office/powerpoint/2010/main" val="1901914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a:t>
            </a:fld>
            <a:endParaRPr lang="en-US"/>
          </a:p>
        </p:txBody>
      </p:sp>
      <p:sp>
        <p:nvSpPr>
          <p:cNvPr id="470018" name="Rectangle 2"/>
          <p:cNvSpPr>
            <a:spLocks noGrp="1" noChangeArrowheads="1"/>
          </p:cNvSpPr>
          <p:nvPr>
            <p:ph type="title"/>
          </p:nvPr>
        </p:nvSpPr>
        <p:spPr/>
        <p:txBody>
          <a:bodyPr/>
          <a:lstStyle/>
          <a:p>
            <a:r>
              <a:rPr lang="en-US" dirty="0"/>
              <a:t>The Primary Architecture Pattern of Modern APIs is Client/Server and Layered</a:t>
            </a:r>
          </a:p>
        </p:txBody>
      </p:sp>
      <p:cxnSp>
        <p:nvCxnSpPr>
          <p:cNvPr id="11" name="Straight Connector 10">
            <a:extLst>
              <a:ext uri="{FF2B5EF4-FFF2-40B4-BE49-F238E27FC236}">
                <a16:creationId xmlns:a16="http://schemas.microsoft.com/office/drawing/2014/main" id="{FC51EA60-896A-A4A7-6A0B-69A6CF0A2836}"/>
              </a:ext>
            </a:extLst>
          </p:cNvPr>
          <p:cNvCxnSpPr>
            <a:cxnSpLocks/>
          </p:cNvCxnSpPr>
          <p:nvPr/>
        </p:nvCxnSpPr>
        <p:spPr bwMode="auto">
          <a:xfrm>
            <a:off x="4466709" y="4094773"/>
            <a:ext cx="329480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5214778" y="3503842"/>
            <a:ext cx="1906291" cy="590931"/>
          </a:xfrm>
          <a:prstGeom prst="rect">
            <a:avLst/>
          </a:prstGeom>
          <a:noFill/>
        </p:spPr>
        <p:txBody>
          <a:bodyPr wrap="none" rtlCol="0">
            <a:spAutoFit/>
          </a:bodyPr>
          <a:lstStyle/>
          <a:p>
            <a:pPr algn="ctr"/>
            <a:r>
              <a:rPr lang="en-US" dirty="0">
                <a:latin typeface="+mn-lt"/>
              </a:rPr>
              <a:t>HTTP(s) over</a:t>
            </a:r>
            <a:br>
              <a:rPr lang="en-US" dirty="0">
                <a:latin typeface="+mn-lt"/>
              </a:rPr>
            </a:br>
            <a:r>
              <a:rPr lang="en-US" dirty="0">
                <a:latin typeface="+mn-lt"/>
              </a:rPr>
              <a:t>TCP/IP</a:t>
            </a:r>
          </a:p>
        </p:txBody>
      </p:sp>
      <p:sp>
        <p:nvSpPr>
          <p:cNvPr id="34" name="Rectangle 33">
            <a:extLst>
              <a:ext uri="{FF2B5EF4-FFF2-40B4-BE49-F238E27FC236}">
                <a16:creationId xmlns:a16="http://schemas.microsoft.com/office/drawing/2014/main" id="{CED79C11-CC55-280F-1FD1-88CAEE7E2735}"/>
              </a:ext>
            </a:extLst>
          </p:cNvPr>
          <p:cNvSpPr/>
          <p:nvPr/>
        </p:nvSpPr>
        <p:spPr bwMode="auto">
          <a:xfrm rot="16200000">
            <a:off x="10890" y="3572262"/>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38" name="Rectangle 37">
            <a:extLst>
              <a:ext uri="{FF2B5EF4-FFF2-40B4-BE49-F238E27FC236}">
                <a16:creationId xmlns:a16="http://schemas.microsoft.com/office/drawing/2014/main" id="{94C0CA29-E833-D9AE-C079-E19CA85E2CF5}"/>
              </a:ext>
            </a:extLst>
          </p:cNvPr>
          <p:cNvSpPr/>
          <p:nvPr/>
        </p:nvSpPr>
        <p:spPr bwMode="auto">
          <a:xfrm rot="16200000">
            <a:off x="1023263" y="3572262"/>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9" name="Rectangle 38">
            <a:extLst>
              <a:ext uri="{FF2B5EF4-FFF2-40B4-BE49-F238E27FC236}">
                <a16:creationId xmlns:a16="http://schemas.microsoft.com/office/drawing/2014/main" id="{25E60D06-216A-339C-2F7B-AE3F1201688E}"/>
              </a:ext>
            </a:extLst>
          </p:cNvPr>
          <p:cNvSpPr/>
          <p:nvPr/>
        </p:nvSpPr>
        <p:spPr bwMode="auto">
          <a:xfrm rot="16200000">
            <a:off x="1828808" y="3779090"/>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0" name="Rectangle 39">
            <a:extLst>
              <a:ext uri="{FF2B5EF4-FFF2-40B4-BE49-F238E27FC236}">
                <a16:creationId xmlns:a16="http://schemas.microsoft.com/office/drawing/2014/main" id="{C12B3AAC-F982-7665-D377-CBC5F812373D}"/>
              </a:ext>
            </a:extLst>
          </p:cNvPr>
          <p:cNvSpPr/>
          <p:nvPr/>
        </p:nvSpPr>
        <p:spPr bwMode="auto">
          <a:xfrm rot="16200000">
            <a:off x="2427522" y="3779089"/>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Client Libraries</a:t>
            </a:r>
          </a:p>
        </p:txBody>
      </p:sp>
      <p:sp>
        <p:nvSpPr>
          <p:cNvPr id="41" name="Rectangle 40">
            <a:extLst>
              <a:ext uri="{FF2B5EF4-FFF2-40B4-BE49-F238E27FC236}">
                <a16:creationId xmlns:a16="http://schemas.microsoft.com/office/drawing/2014/main" id="{EFEEC22E-9BFA-DC54-A650-FBDF84BB1D39}"/>
              </a:ext>
            </a:extLst>
          </p:cNvPr>
          <p:cNvSpPr/>
          <p:nvPr/>
        </p:nvSpPr>
        <p:spPr bwMode="auto">
          <a:xfrm rot="16200000">
            <a:off x="3026237" y="3779089"/>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42" name="Rectangle 41">
            <a:extLst>
              <a:ext uri="{FF2B5EF4-FFF2-40B4-BE49-F238E27FC236}">
                <a16:creationId xmlns:a16="http://schemas.microsoft.com/office/drawing/2014/main" id="{37B71E3B-F57A-0A3B-9AE0-6BA53364C100}"/>
              </a:ext>
            </a:extLst>
          </p:cNvPr>
          <p:cNvSpPr/>
          <p:nvPr/>
        </p:nvSpPr>
        <p:spPr bwMode="auto">
          <a:xfrm rot="5400000">
            <a:off x="9971318" y="3528805"/>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43" name="Rectangle 42">
            <a:extLst>
              <a:ext uri="{FF2B5EF4-FFF2-40B4-BE49-F238E27FC236}">
                <a16:creationId xmlns:a16="http://schemas.microsoft.com/office/drawing/2014/main" id="{C5281D7E-026E-E166-0ECB-83C99CEE31FA}"/>
              </a:ext>
            </a:extLst>
          </p:cNvPr>
          <p:cNvSpPr/>
          <p:nvPr/>
        </p:nvSpPr>
        <p:spPr bwMode="auto">
          <a:xfrm rot="5400000">
            <a:off x="8958947" y="3528805"/>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44" name="Rectangle 43">
            <a:extLst>
              <a:ext uri="{FF2B5EF4-FFF2-40B4-BE49-F238E27FC236}">
                <a16:creationId xmlns:a16="http://schemas.microsoft.com/office/drawing/2014/main" id="{4EEE102E-1930-DE93-92B6-6B84A1F80E8B}"/>
              </a:ext>
            </a:extLst>
          </p:cNvPr>
          <p:cNvSpPr/>
          <p:nvPr/>
        </p:nvSpPr>
        <p:spPr bwMode="auto">
          <a:xfrm rot="5400000">
            <a:off x="8153405" y="3735633"/>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5" name="Rectangle 44">
            <a:extLst>
              <a:ext uri="{FF2B5EF4-FFF2-40B4-BE49-F238E27FC236}">
                <a16:creationId xmlns:a16="http://schemas.microsoft.com/office/drawing/2014/main" id="{4840B46C-634B-8FE2-8146-8C1A13A06EB7}"/>
              </a:ext>
            </a:extLst>
          </p:cNvPr>
          <p:cNvSpPr/>
          <p:nvPr/>
        </p:nvSpPr>
        <p:spPr bwMode="auto">
          <a:xfrm rot="5400000">
            <a:off x="7544712" y="3735633"/>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Server Libraries</a:t>
            </a:r>
          </a:p>
        </p:txBody>
      </p:sp>
      <p:sp>
        <p:nvSpPr>
          <p:cNvPr id="46" name="Rectangle 45">
            <a:extLst>
              <a:ext uri="{FF2B5EF4-FFF2-40B4-BE49-F238E27FC236}">
                <a16:creationId xmlns:a16="http://schemas.microsoft.com/office/drawing/2014/main" id="{42FAA490-6D60-9647-9AD0-9D9DEE8B2059}"/>
              </a:ext>
            </a:extLst>
          </p:cNvPr>
          <p:cNvSpPr/>
          <p:nvPr/>
        </p:nvSpPr>
        <p:spPr bwMode="auto">
          <a:xfrm rot="5400000">
            <a:off x="6955974" y="3735633"/>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47" name="Rectangle 46">
            <a:extLst>
              <a:ext uri="{FF2B5EF4-FFF2-40B4-BE49-F238E27FC236}">
                <a16:creationId xmlns:a16="http://schemas.microsoft.com/office/drawing/2014/main" id="{CA20400C-7436-9EAC-5466-864DCD8DA457}"/>
              </a:ext>
            </a:extLst>
          </p:cNvPr>
          <p:cNvSpPr/>
          <p:nvPr/>
        </p:nvSpPr>
        <p:spPr bwMode="auto">
          <a:xfrm>
            <a:off x="1023258" y="1572698"/>
            <a:ext cx="2209800" cy="1012371"/>
          </a:xfrm>
          <a:prstGeom prst="rect">
            <a:avLst/>
          </a:prstGeom>
          <a:solidFill>
            <a:schemeClr val="tx1">
              <a:lumMod val="95000"/>
              <a:lumOff val="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mn-lt"/>
                <a:ea typeface="ＭＳ Ｐゴシック" charset="0"/>
              </a:rPr>
              <a:t>WEB</a:t>
            </a:r>
            <a:br>
              <a:rPr kumimoji="0" lang="en-US" sz="2400" b="0" i="0" u="none" strike="noStrike" cap="none" normalizeH="0" baseline="0" dirty="0">
                <a:ln>
                  <a:noFill/>
                </a:ln>
                <a:solidFill>
                  <a:srgbClr val="FFFF00"/>
                </a:solidFill>
                <a:effectLst/>
                <a:latin typeface="+mn-lt"/>
                <a:ea typeface="ＭＳ Ｐゴシック" charset="0"/>
              </a:rPr>
            </a:br>
            <a:r>
              <a:rPr kumimoji="0" lang="en-US" sz="2400" b="0" i="0" u="none" strike="noStrike" cap="none" normalizeH="0" baseline="0" dirty="0">
                <a:ln>
                  <a:noFill/>
                </a:ln>
                <a:solidFill>
                  <a:srgbClr val="FFFF00"/>
                </a:solidFill>
                <a:effectLst/>
                <a:latin typeface="+mn-lt"/>
                <a:ea typeface="ＭＳ Ｐゴシック" charset="0"/>
              </a:rPr>
              <a:t>BROWSER</a:t>
            </a:r>
          </a:p>
        </p:txBody>
      </p:sp>
      <p:sp>
        <p:nvSpPr>
          <p:cNvPr id="48" name="Rectangle 47">
            <a:extLst>
              <a:ext uri="{FF2B5EF4-FFF2-40B4-BE49-F238E27FC236}">
                <a16:creationId xmlns:a16="http://schemas.microsoft.com/office/drawing/2014/main" id="{A5FB0AD7-AC0D-4E83-A71C-8EC573146C64}"/>
              </a:ext>
            </a:extLst>
          </p:cNvPr>
          <p:cNvSpPr/>
          <p:nvPr/>
        </p:nvSpPr>
        <p:spPr bwMode="auto">
          <a:xfrm>
            <a:off x="8806547" y="1572698"/>
            <a:ext cx="2209800" cy="1012371"/>
          </a:xfrm>
          <a:prstGeom prst="rect">
            <a:avLst/>
          </a:prstGeom>
          <a:solidFill>
            <a:schemeClr val="tx1">
              <a:lumMod val="95000"/>
              <a:lumOff val="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mn-lt"/>
                <a:ea typeface="ＭＳ Ｐゴシック" charset="0"/>
              </a:rPr>
              <a:t>WEB</a:t>
            </a:r>
            <a:br>
              <a:rPr kumimoji="0" lang="en-US" sz="2400" b="0" i="0" u="none" strike="noStrike" cap="none" normalizeH="0" baseline="0" dirty="0">
                <a:ln>
                  <a:noFill/>
                </a:ln>
                <a:solidFill>
                  <a:srgbClr val="FFFF00"/>
                </a:solidFill>
                <a:effectLst/>
                <a:latin typeface="+mn-lt"/>
                <a:ea typeface="ＭＳ Ｐゴシック" charset="0"/>
              </a:rPr>
            </a:br>
            <a:r>
              <a:rPr kumimoji="0" lang="en-US" sz="2400" b="0" i="0" u="none" strike="noStrike" cap="none" normalizeH="0" baseline="0" dirty="0">
                <a:ln>
                  <a:noFill/>
                </a:ln>
                <a:solidFill>
                  <a:srgbClr val="FFFF00"/>
                </a:solidFill>
                <a:effectLst/>
                <a:latin typeface="+mn-lt"/>
                <a:ea typeface="ＭＳ Ｐゴシック" charset="0"/>
              </a:rPr>
              <a:t>SERVER</a:t>
            </a:r>
          </a:p>
        </p:txBody>
      </p:sp>
      <p:cxnSp>
        <p:nvCxnSpPr>
          <p:cNvPr id="49" name="Straight Connector 48">
            <a:extLst>
              <a:ext uri="{FF2B5EF4-FFF2-40B4-BE49-F238E27FC236}">
                <a16:creationId xmlns:a16="http://schemas.microsoft.com/office/drawing/2014/main" id="{E3E21803-053D-B5A7-A01F-FC723A43683C}"/>
              </a:ext>
            </a:extLst>
          </p:cNvPr>
          <p:cNvCxnSpPr>
            <a:cxnSpLocks/>
            <a:endCxn id="48" idx="1"/>
          </p:cNvCxnSpPr>
          <p:nvPr/>
        </p:nvCxnSpPr>
        <p:spPr bwMode="auto">
          <a:xfrm flipV="1">
            <a:off x="3233058" y="2078884"/>
            <a:ext cx="5573489" cy="1318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50" name="TextBox 49">
            <a:extLst>
              <a:ext uri="{FF2B5EF4-FFF2-40B4-BE49-F238E27FC236}">
                <a16:creationId xmlns:a16="http://schemas.microsoft.com/office/drawing/2014/main" id="{750659BF-906B-D5B2-7414-31E04DF044AA}"/>
              </a:ext>
            </a:extLst>
          </p:cNvPr>
          <p:cNvSpPr txBox="1"/>
          <p:nvPr/>
        </p:nvSpPr>
        <p:spPr>
          <a:xfrm>
            <a:off x="5167673" y="1501141"/>
            <a:ext cx="1906291" cy="590931"/>
          </a:xfrm>
          <a:prstGeom prst="rect">
            <a:avLst/>
          </a:prstGeom>
          <a:noFill/>
        </p:spPr>
        <p:txBody>
          <a:bodyPr wrap="square" rtlCol="0">
            <a:spAutoFit/>
          </a:bodyPr>
          <a:lstStyle/>
          <a:p>
            <a:pPr algn="ctr"/>
            <a:r>
              <a:rPr lang="en-US" dirty="0">
                <a:latin typeface="+mn-lt"/>
              </a:rPr>
              <a:t>HTTP(s) over</a:t>
            </a:r>
            <a:br>
              <a:rPr lang="en-US" dirty="0">
                <a:latin typeface="+mn-lt"/>
              </a:rPr>
            </a:br>
            <a:r>
              <a:rPr lang="en-US" dirty="0">
                <a:latin typeface="+mn-lt"/>
              </a:rPr>
              <a:t>TCP/IP</a:t>
            </a:r>
          </a:p>
        </p:txBody>
      </p:sp>
      <p:sp>
        <p:nvSpPr>
          <p:cNvPr id="51" name="TextBox 50">
            <a:extLst>
              <a:ext uri="{FF2B5EF4-FFF2-40B4-BE49-F238E27FC236}">
                <a16:creationId xmlns:a16="http://schemas.microsoft.com/office/drawing/2014/main" id="{BAEABB84-D448-67BA-BD08-58AB751E1F17}"/>
              </a:ext>
            </a:extLst>
          </p:cNvPr>
          <p:cNvSpPr txBox="1"/>
          <p:nvPr/>
        </p:nvSpPr>
        <p:spPr>
          <a:xfrm>
            <a:off x="367073" y="5356859"/>
            <a:ext cx="11215327" cy="1089529"/>
          </a:xfrm>
          <a:prstGeom prst="rect">
            <a:avLst/>
          </a:prstGeom>
          <a:noFill/>
        </p:spPr>
        <p:txBody>
          <a:bodyPr wrap="square" rtlCol="0">
            <a:spAutoFit/>
          </a:bodyPr>
          <a:lstStyle/>
          <a:p>
            <a:r>
              <a:rPr lang="en-US" dirty="0">
                <a:latin typeface="+mn-lt"/>
              </a:rPr>
              <a:t>If we consider the basic web architecture as a black box (top), we can see that the</a:t>
            </a:r>
            <a:br>
              <a:rPr lang="en-US" dirty="0">
                <a:latin typeface="+mn-lt"/>
              </a:rPr>
            </a:br>
            <a:r>
              <a:rPr lang="en-US" dirty="0">
                <a:latin typeface="+mn-lt"/>
              </a:rPr>
              <a:t>architecture of APIs basically can ride on top.  Think about all of the innovations over</a:t>
            </a:r>
            <a:br>
              <a:rPr lang="en-US" dirty="0">
                <a:latin typeface="+mn-lt"/>
              </a:rPr>
            </a:br>
            <a:r>
              <a:rPr lang="en-US" dirty="0">
                <a:latin typeface="+mn-lt"/>
              </a:rPr>
              <a:t>the past 10 years to deploy, manage, scale and run web applications, APIs get all of</a:t>
            </a:r>
            <a:br>
              <a:rPr lang="en-US" dirty="0">
                <a:latin typeface="+mn-lt"/>
              </a:rPr>
            </a:br>
            <a:r>
              <a:rPr lang="en-US" dirty="0">
                <a:latin typeface="+mn-lt"/>
              </a:rPr>
              <a:t>the benefits out-of-the-box. As well as future ones that may come later. </a:t>
            </a:r>
          </a:p>
        </p:txBody>
      </p:sp>
    </p:spTree>
    <p:extLst>
      <p:ext uri="{BB962C8B-B14F-4D97-AF65-F5344CB8AC3E}">
        <p14:creationId xmlns:p14="http://schemas.microsoft.com/office/powerpoint/2010/main" val="10741820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60</a:t>
            </a:fld>
            <a:endParaRPr lang="en-US"/>
          </a:p>
        </p:txBody>
      </p:sp>
      <p:sp>
        <p:nvSpPr>
          <p:cNvPr id="680962" name="Rectangle 2"/>
          <p:cNvSpPr>
            <a:spLocks noGrp="1" noChangeArrowheads="1"/>
          </p:cNvSpPr>
          <p:nvPr>
            <p:ph type="title"/>
          </p:nvPr>
        </p:nvSpPr>
        <p:spPr>
          <a:xfrm>
            <a:off x="354376" y="291467"/>
            <a:ext cx="11483248" cy="698948"/>
          </a:xfrm>
        </p:spPr>
        <p:txBody>
          <a:bodyPr/>
          <a:lstStyle/>
          <a:p>
            <a:r>
              <a:rPr lang="en-US" dirty="0"/>
              <a:t>Using </a:t>
            </a:r>
            <a:r>
              <a:rPr lang="en-US" dirty="0" err="1"/>
              <a:t>oAuth</a:t>
            </a:r>
            <a:r>
              <a:rPr lang="en-US" dirty="0"/>
              <a:t> for security</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054776"/>
            <a:ext cx="10024872" cy="4114800"/>
          </a:xfrm>
        </p:spPr>
        <p:txBody>
          <a:bodyPr/>
          <a:lstStyle/>
          <a:p>
            <a:r>
              <a:rPr lang="en-US" sz="2400" dirty="0"/>
              <a:t>Most modern security approaches are based on </a:t>
            </a:r>
            <a:r>
              <a:rPr lang="en-US" sz="2400" dirty="0" err="1"/>
              <a:t>oAuth</a:t>
            </a:r>
            <a:r>
              <a:rPr lang="en-US" sz="2400" dirty="0"/>
              <a:t> 2.0</a:t>
            </a:r>
          </a:p>
          <a:p>
            <a:r>
              <a:rPr lang="en-US" sz="2400" dirty="0" err="1"/>
              <a:t>oAuth</a:t>
            </a:r>
            <a:r>
              <a:rPr lang="en-US" sz="2400" dirty="0"/>
              <a:t> uses tokens to ensure security</a:t>
            </a:r>
          </a:p>
          <a:p>
            <a:r>
              <a:rPr lang="en-US" sz="2400" dirty="0"/>
              <a:t>Tokens can be opaque or packaged as JWTs</a:t>
            </a:r>
            <a:endParaRPr lang="en-US" sz="2000" dirty="0"/>
          </a:p>
          <a:p>
            <a:pPr lvl="1"/>
            <a:endParaRPr lang="en-US" sz="2000" dirty="0"/>
          </a:p>
        </p:txBody>
      </p:sp>
      <p:sp>
        <p:nvSpPr>
          <p:cNvPr id="5" name="TextBox 4">
            <a:extLst>
              <a:ext uri="{FF2B5EF4-FFF2-40B4-BE49-F238E27FC236}">
                <a16:creationId xmlns:a16="http://schemas.microsoft.com/office/drawing/2014/main" id="{6C589843-E026-D125-DC3A-D22825575A0E}"/>
              </a:ext>
            </a:extLst>
          </p:cNvPr>
          <p:cNvSpPr txBox="1"/>
          <p:nvPr/>
        </p:nvSpPr>
        <p:spPr>
          <a:xfrm>
            <a:off x="647700" y="2808237"/>
            <a:ext cx="10896600" cy="923330"/>
          </a:xfrm>
          <a:prstGeom prst="rect">
            <a:avLst/>
          </a:prstGeom>
          <a:noFill/>
        </p:spPr>
        <p:txBody>
          <a:bodyPr wrap="square" rtlCol="0">
            <a:spAutoFit/>
          </a:bodyPr>
          <a:lstStyle/>
          <a:p>
            <a:pPr algn="ctr"/>
            <a:r>
              <a:rPr lang="en-US" sz="2000" dirty="0">
                <a:solidFill>
                  <a:srgbClr val="7030A0"/>
                </a:solidFill>
                <a:latin typeface="+mn-lt"/>
              </a:rPr>
              <a:t>Opaque Tokens Carry No Meaningful Information Normally a Random Value or a UUID</a:t>
            </a:r>
          </a:p>
          <a:p>
            <a:pPr algn="ctr"/>
            <a:r>
              <a:rPr lang="en-US" sz="2000" dirty="0">
                <a:solidFill>
                  <a:srgbClr val="7030A0"/>
                </a:solidFill>
                <a:latin typeface="+mn-lt"/>
              </a:rPr>
              <a:t>Example:  123e4567-e89b-12d3-a456-556642440000</a:t>
            </a:r>
          </a:p>
        </p:txBody>
      </p:sp>
      <p:sp>
        <p:nvSpPr>
          <p:cNvPr id="6" name="TextBox 5">
            <a:extLst>
              <a:ext uri="{FF2B5EF4-FFF2-40B4-BE49-F238E27FC236}">
                <a16:creationId xmlns:a16="http://schemas.microsoft.com/office/drawing/2014/main" id="{4A0BB1CF-60AF-2606-66DA-E255C629D41F}"/>
              </a:ext>
            </a:extLst>
          </p:cNvPr>
          <p:cNvSpPr txBox="1"/>
          <p:nvPr/>
        </p:nvSpPr>
        <p:spPr>
          <a:xfrm>
            <a:off x="647700" y="4297907"/>
            <a:ext cx="10896600" cy="923330"/>
          </a:xfrm>
          <a:prstGeom prst="rect">
            <a:avLst/>
          </a:prstGeom>
          <a:noFill/>
        </p:spPr>
        <p:txBody>
          <a:bodyPr wrap="square" rtlCol="0">
            <a:spAutoFit/>
          </a:bodyPr>
          <a:lstStyle/>
          <a:p>
            <a:pPr algn="ctr"/>
            <a:r>
              <a:rPr lang="en-US" sz="2000" dirty="0">
                <a:solidFill>
                  <a:srgbClr val="7030A0"/>
                </a:solidFill>
                <a:latin typeface="+mn-lt"/>
              </a:rPr>
              <a:t>JWTs carry useful information in JSON format and are tamper proof via digital signatures</a:t>
            </a:r>
          </a:p>
          <a:p>
            <a:pPr algn="ctr"/>
            <a:r>
              <a:rPr lang="en-US" sz="2000" dirty="0">
                <a:solidFill>
                  <a:srgbClr val="7030A0"/>
                </a:solidFill>
                <a:latin typeface="+mn-lt"/>
              </a:rPr>
              <a:t>Example:  See </a:t>
            </a:r>
            <a:r>
              <a:rPr lang="en-US" sz="2000" dirty="0" err="1">
                <a:solidFill>
                  <a:srgbClr val="7030A0"/>
                </a:solidFill>
                <a:latin typeface="+mn-lt"/>
              </a:rPr>
              <a:t>JWT.io</a:t>
            </a:r>
            <a:endParaRPr lang="en-US" sz="2000" dirty="0">
              <a:solidFill>
                <a:srgbClr val="7030A0"/>
              </a:solidFill>
              <a:latin typeface="+mn-lt"/>
            </a:endParaRPr>
          </a:p>
        </p:txBody>
      </p:sp>
      <p:sp>
        <p:nvSpPr>
          <p:cNvPr id="7" name="TextBox 6">
            <a:extLst>
              <a:ext uri="{FF2B5EF4-FFF2-40B4-BE49-F238E27FC236}">
                <a16:creationId xmlns:a16="http://schemas.microsoft.com/office/drawing/2014/main" id="{099BFBF3-66D2-C038-50A1-F1965B013B7E}"/>
              </a:ext>
            </a:extLst>
          </p:cNvPr>
          <p:cNvSpPr txBox="1"/>
          <p:nvPr/>
        </p:nvSpPr>
        <p:spPr>
          <a:xfrm>
            <a:off x="762000" y="5549389"/>
            <a:ext cx="10896600" cy="369332"/>
          </a:xfrm>
          <a:prstGeom prst="rect">
            <a:avLst/>
          </a:prstGeom>
          <a:noFill/>
        </p:spPr>
        <p:txBody>
          <a:bodyPr wrap="square" rtlCol="0">
            <a:spAutoFit/>
          </a:bodyPr>
          <a:lstStyle/>
          <a:p>
            <a:pPr algn="ctr"/>
            <a:r>
              <a:rPr lang="en-US" sz="2000" dirty="0">
                <a:solidFill>
                  <a:srgbClr val="7030A0"/>
                </a:solidFill>
                <a:latin typeface="+mn-lt"/>
              </a:rPr>
              <a:t>Significant Optimizations can be made to the </a:t>
            </a:r>
            <a:r>
              <a:rPr lang="en-US" sz="2000" dirty="0" err="1">
                <a:solidFill>
                  <a:srgbClr val="7030A0"/>
                </a:solidFill>
                <a:latin typeface="+mn-lt"/>
              </a:rPr>
              <a:t>oAuth</a:t>
            </a:r>
            <a:r>
              <a:rPr lang="en-US" sz="2000" dirty="0">
                <a:solidFill>
                  <a:srgbClr val="7030A0"/>
                </a:solidFill>
                <a:latin typeface="+mn-lt"/>
              </a:rPr>
              <a:t> protocol using JWTs</a:t>
            </a:r>
          </a:p>
        </p:txBody>
      </p:sp>
    </p:spTree>
    <p:extLst>
      <p:ext uri="{BB962C8B-B14F-4D97-AF65-F5344CB8AC3E}">
        <p14:creationId xmlns:p14="http://schemas.microsoft.com/office/powerpoint/2010/main" val="102542098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61</a:t>
            </a:fld>
            <a:endParaRPr lang="en-US" dirty="0"/>
          </a:p>
        </p:txBody>
      </p:sp>
      <p:sp>
        <p:nvSpPr>
          <p:cNvPr id="470018" name="Rectangle 2"/>
          <p:cNvSpPr>
            <a:spLocks noGrp="1" noChangeArrowheads="1"/>
          </p:cNvSpPr>
          <p:nvPr>
            <p:ph type="title"/>
          </p:nvPr>
        </p:nvSpPr>
        <p:spPr>
          <a:xfrm>
            <a:off x="557989" y="44431"/>
            <a:ext cx="11129186" cy="698948"/>
          </a:xfrm>
        </p:spPr>
        <p:txBody>
          <a:bodyPr/>
          <a:lstStyle/>
          <a:p>
            <a:r>
              <a:rPr lang="en-US" sz="3200" dirty="0"/>
              <a:t>Web 2.x Security Architecture – </a:t>
            </a:r>
            <a:br>
              <a:rPr lang="en-US" sz="3200" dirty="0"/>
            </a:br>
            <a:r>
              <a:rPr lang="en-US" sz="3200" dirty="0" err="1"/>
              <a:t>oAuth</a:t>
            </a:r>
            <a:r>
              <a:rPr lang="en-US" sz="3200" dirty="0"/>
              <a:t> opaque Token Based</a:t>
            </a:r>
          </a:p>
        </p:txBody>
      </p:sp>
      <p:sp>
        <p:nvSpPr>
          <p:cNvPr id="10" name="Rectangle 9">
            <a:extLst>
              <a:ext uri="{FF2B5EF4-FFF2-40B4-BE49-F238E27FC236}">
                <a16:creationId xmlns:a16="http://schemas.microsoft.com/office/drawing/2014/main" id="{D77E9F7B-469D-DC44-18CD-032229AD2B7C}"/>
              </a:ext>
            </a:extLst>
          </p:cNvPr>
          <p:cNvSpPr/>
          <p:nvPr/>
        </p:nvSpPr>
        <p:spPr bwMode="auto">
          <a:xfrm>
            <a:off x="5165438" y="1986948"/>
            <a:ext cx="2838137" cy="3888054"/>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API Gateway</a:t>
            </a:r>
          </a:p>
        </p:txBody>
      </p:sp>
      <p:sp>
        <p:nvSpPr>
          <p:cNvPr id="12" name="Rectangle 11">
            <a:extLst>
              <a:ext uri="{FF2B5EF4-FFF2-40B4-BE49-F238E27FC236}">
                <a16:creationId xmlns:a16="http://schemas.microsoft.com/office/drawing/2014/main" id="{DE3D69D4-3A2A-26A1-42A9-95ED6E53DC2F}"/>
              </a:ext>
            </a:extLst>
          </p:cNvPr>
          <p:cNvSpPr/>
          <p:nvPr/>
        </p:nvSpPr>
        <p:spPr bwMode="auto">
          <a:xfrm>
            <a:off x="5465345" y="4068873"/>
            <a:ext cx="2071687" cy="457440"/>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Secure Proxy</a:t>
            </a:r>
          </a:p>
        </p:txBody>
      </p:sp>
      <p:sp>
        <p:nvSpPr>
          <p:cNvPr id="14" name="Rectangle 13">
            <a:extLst>
              <a:ext uri="{FF2B5EF4-FFF2-40B4-BE49-F238E27FC236}">
                <a16:creationId xmlns:a16="http://schemas.microsoft.com/office/drawing/2014/main" id="{ABF22773-18E0-BDEC-04FC-BAF44237F1DA}"/>
              </a:ext>
            </a:extLst>
          </p:cNvPr>
          <p:cNvSpPr/>
          <p:nvPr/>
        </p:nvSpPr>
        <p:spPr bwMode="auto">
          <a:xfrm>
            <a:off x="362260" y="2220097"/>
            <a:ext cx="2209800" cy="178913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Client</a:t>
            </a:r>
          </a:p>
        </p:txBody>
      </p:sp>
      <p:sp>
        <p:nvSpPr>
          <p:cNvPr id="15" name="Rectangle 14">
            <a:extLst>
              <a:ext uri="{FF2B5EF4-FFF2-40B4-BE49-F238E27FC236}">
                <a16:creationId xmlns:a16="http://schemas.microsoft.com/office/drawing/2014/main" id="{40A73B4B-C09F-248C-6EBB-18B272C0BE47}"/>
              </a:ext>
            </a:extLst>
          </p:cNvPr>
          <p:cNvSpPr/>
          <p:nvPr/>
        </p:nvSpPr>
        <p:spPr bwMode="auto">
          <a:xfrm>
            <a:off x="632064" y="2950074"/>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Browser</a:t>
            </a:r>
          </a:p>
        </p:txBody>
      </p:sp>
      <p:sp>
        <p:nvSpPr>
          <p:cNvPr id="16" name="Rectangle 15">
            <a:extLst>
              <a:ext uri="{FF2B5EF4-FFF2-40B4-BE49-F238E27FC236}">
                <a16:creationId xmlns:a16="http://schemas.microsoft.com/office/drawing/2014/main" id="{27FDD13A-42D4-C5F6-8FB3-5FB9A21B6D84}"/>
              </a:ext>
            </a:extLst>
          </p:cNvPr>
          <p:cNvSpPr/>
          <p:nvPr/>
        </p:nvSpPr>
        <p:spPr bwMode="auto">
          <a:xfrm>
            <a:off x="628960" y="3479654"/>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ea typeface="ＭＳ Ｐゴシック" charset="0"/>
              </a:rPr>
              <a:t>Mobile</a:t>
            </a:r>
            <a:endParaRPr kumimoji="0" lang="en-US" b="1" i="0" u="none" strike="noStrike" cap="none" normalizeH="0" baseline="0" dirty="0">
              <a:ln>
                <a:noFill/>
              </a:ln>
              <a:effectLst/>
              <a:latin typeface="+mn-lt"/>
              <a:ea typeface="ＭＳ Ｐゴシック" charset="0"/>
            </a:endParaRPr>
          </a:p>
        </p:txBody>
      </p:sp>
      <p:sp>
        <p:nvSpPr>
          <p:cNvPr id="18" name="Can 17">
            <a:extLst>
              <a:ext uri="{FF2B5EF4-FFF2-40B4-BE49-F238E27FC236}">
                <a16:creationId xmlns:a16="http://schemas.microsoft.com/office/drawing/2014/main" id="{3BC7CC63-EF0B-E6C5-1F97-2EB20DB634B8}"/>
              </a:ext>
            </a:extLst>
          </p:cNvPr>
          <p:cNvSpPr/>
          <p:nvPr/>
        </p:nvSpPr>
        <p:spPr bwMode="auto">
          <a:xfrm>
            <a:off x="5916745" y="4995338"/>
            <a:ext cx="1134699" cy="698948"/>
          </a:xfrm>
          <a:prstGeom prst="can">
            <a:avLst>
              <a:gd name="adj" fmla="val 16774"/>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b="0" dirty="0">
                <a:latin typeface="+mn-lt"/>
                <a:ea typeface="ＭＳ Ｐゴシック" charset="0"/>
              </a:rPr>
              <a:t>Public Key</a:t>
            </a:r>
            <a:br>
              <a:rPr lang="en-US" sz="1400" b="0" dirty="0">
                <a:latin typeface="+mn-lt"/>
                <a:ea typeface="ＭＳ Ｐゴシック" charset="0"/>
              </a:rPr>
            </a:br>
            <a:r>
              <a:rPr lang="en-US" sz="1400" b="0" dirty="0">
                <a:latin typeface="+mn-lt"/>
                <a:ea typeface="ＭＳ Ｐゴシック" charset="0"/>
              </a:rPr>
              <a:t>Cache</a:t>
            </a:r>
            <a:endParaRPr kumimoji="0" lang="en-US" sz="1400" b="0" i="0" u="none" strike="noStrike" cap="none" normalizeH="0" baseline="0" dirty="0">
              <a:ln>
                <a:noFill/>
              </a:ln>
              <a:solidFill>
                <a:schemeClr val="tx1"/>
              </a:solidFill>
              <a:effectLst/>
              <a:latin typeface="+mn-lt"/>
              <a:ea typeface="ＭＳ Ｐゴシック" charset="0"/>
            </a:endParaRPr>
          </a:p>
        </p:txBody>
      </p:sp>
      <p:sp>
        <p:nvSpPr>
          <p:cNvPr id="23" name="TextBox 22">
            <a:extLst>
              <a:ext uri="{FF2B5EF4-FFF2-40B4-BE49-F238E27FC236}">
                <a16:creationId xmlns:a16="http://schemas.microsoft.com/office/drawing/2014/main" id="{41B9A334-FEAD-94CE-6A92-6748421BD7EB}"/>
              </a:ext>
            </a:extLst>
          </p:cNvPr>
          <p:cNvSpPr txBox="1"/>
          <p:nvPr/>
        </p:nvSpPr>
        <p:spPr>
          <a:xfrm>
            <a:off x="2809714" y="877816"/>
            <a:ext cx="5427165" cy="286232"/>
          </a:xfrm>
          <a:prstGeom prst="rect">
            <a:avLst/>
          </a:prstGeom>
          <a:noFill/>
        </p:spPr>
        <p:txBody>
          <a:bodyPr wrap="square" rtlCol="0">
            <a:spAutoFit/>
          </a:bodyPr>
          <a:lstStyle/>
          <a:p>
            <a:r>
              <a:rPr lang="en-US" sz="1400" dirty="0">
                <a:latin typeface="+mn-lt"/>
              </a:rPr>
              <a:t>3 --</a:t>
            </a:r>
            <a:r>
              <a:rPr lang="en-US" sz="1400" dirty="0">
                <a:latin typeface="+mn-lt"/>
                <a:sym typeface="Wingdings" pitchFamily="2" charset="2"/>
              </a:rPr>
              <a:t> </a:t>
            </a:r>
            <a:r>
              <a:rPr lang="en-US" sz="1400" dirty="0">
                <a:latin typeface="+mn-lt"/>
              </a:rPr>
              <a:t>Login Request – Credentials &amp; Agree to claims</a:t>
            </a:r>
          </a:p>
        </p:txBody>
      </p:sp>
      <p:sp>
        <p:nvSpPr>
          <p:cNvPr id="24" name="TextBox 23">
            <a:extLst>
              <a:ext uri="{FF2B5EF4-FFF2-40B4-BE49-F238E27FC236}">
                <a16:creationId xmlns:a16="http://schemas.microsoft.com/office/drawing/2014/main" id="{3178D2D2-AD0A-919F-DA3F-19DD27340526}"/>
              </a:ext>
            </a:extLst>
          </p:cNvPr>
          <p:cNvSpPr txBox="1"/>
          <p:nvPr/>
        </p:nvSpPr>
        <p:spPr>
          <a:xfrm>
            <a:off x="2809714" y="2535749"/>
            <a:ext cx="2363147" cy="480131"/>
          </a:xfrm>
          <a:prstGeom prst="rect">
            <a:avLst/>
          </a:prstGeom>
          <a:noFill/>
        </p:spPr>
        <p:txBody>
          <a:bodyPr wrap="none" rtlCol="0">
            <a:spAutoFit/>
          </a:bodyPr>
          <a:lstStyle/>
          <a:p>
            <a:r>
              <a:rPr lang="en-US" sz="1400" dirty="0">
                <a:latin typeface="+mn-lt"/>
                <a:sym typeface="Wingdings" pitchFamily="2" charset="2"/>
              </a:rPr>
              <a:t>2 -- </a:t>
            </a:r>
            <a:r>
              <a:rPr lang="en-US" sz="1400" dirty="0">
                <a:latin typeface="+mn-lt"/>
              </a:rPr>
              <a:t>Login Response</a:t>
            </a:r>
            <a:br>
              <a:rPr lang="en-US" sz="1400" dirty="0">
                <a:latin typeface="+mn-lt"/>
              </a:rPr>
            </a:br>
            <a:r>
              <a:rPr lang="en-US" sz="1400" dirty="0">
                <a:latin typeface="+mn-lt"/>
              </a:rPr>
              <a:t>Redirect</a:t>
            </a:r>
          </a:p>
        </p:txBody>
      </p:sp>
      <p:cxnSp>
        <p:nvCxnSpPr>
          <p:cNvPr id="25" name="Straight Connector 24">
            <a:extLst>
              <a:ext uri="{FF2B5EF4-FFF2-40B4-BE49-F238E27FC236}">
                <a16:creationId xmlns:a16="http://schemas.microsoft.com/office/drawing/2014/main" id="{E47792AE-6F12-30AD-C53D-11DCD39B3A96}"/>
              </a:ext>
            </a:extLst>
          </p:cNvPr>
          <p:cNvCxnSpPr>
            <a:cxnSpLocks/>
          </p:cNvCxnSpPr>
          <p:nvPr/>
        </p:nvCxnSpPr>
        <p:spPr bwMode="auto">
          <a:xfrm>
            <a:off x="2578268" y="2493487"/>
            <a:ext cx="2859676" cy="871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7" name="Rectangle 26">
            <a:extLst>
              <a:ext uri="{FF2B5EF4-FFF2-40B4-BE49-F238E27FC236}">
                <a16:creationId xmlns:a16="http://schemas.microsoft.com/office/drawing/2014/main" id="{1163F39E-1AA2-F429-9020-9858A7414B22}"/>
              </a:ext>
            </a:extLst>
          </p:cNvPr>
          <p:cNvSpPr/>
          <p:nvPr/>
        </p:nvSpPr>
        <p:spPr bwMode="auto">
          <a:xfrm>
            <a:off x="9241985" y="4114800"/>
            <a:ext cx="2838137" cy="2417547"/>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Web Services</a:t>
            </a:r>
          </a:p>
        </p:txBody>
      </p:sp>
      <p:sp>
        <p:nvSpPr>
          <p:cNvPr id="29" name="Rectangle 28">
            <a:extLst>
              <a:ext uri="{FF2B5EF4-FFF2-40B4-BE49-F238E27FC236}">
                <a16:creationId xmlns:a16="http://schemas.microsoft.com/office/drawing/2014/main" id="{CE1C25FA-368A-C333-D9A1-337E2D5B447D}"/>
              </a:ext>
            </a:extLst>
          </p:cNvPr>
          <p:cNvSpPr/>
          <p:nvPr/>
        </p:nvSpPr>
        <p:spPr bwMode="auto">
          <a:xfrm>
            <a:off x="9604763" y="4745764"/>
            <a:ext cx="2071687" cy="675031"/>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Secure </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Web API</a:t>
            </a:r>
          </a:p>
        </p:txBody>
      </p:sp>
      <p:sp>
        <p:nvSpPr>
          <p:cNvPr id="30" name="Rectangle 29">
            <a:extLst>
              <a:ext uri="{FF2B5EF4-FFF2-40B4-BE49-F238E27FC236}">
                <a16:creationId xmlns:a16="http://schemas.microsoft.com/office/drawing/2014/main" id="{FE1DF499-C24D-B10E-01A4-D89293B9B189}"/>
              </a:ext>
            </a:extLst>
          </p:cNvPr>
          <p:cNvSpPr/>
          <p:nvPr/>
        </p:nvSpPr>
        <p:spPr bwMode="auto">
          <a:xfrm>
            <a:off x="9604763" y="5714243"/>
            <a:ext cx="2071687" cy="675031"/>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Public </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Web API</a:t>
            </a:r>
          </a:p>
        </p:txBody>
      </p:sp>
      <p:cxnSp>
        <p:nvCxnSpPr>
          <p:cNvPr id="33" name="Elbow Connector 32">
            <a:extLst>
              <a:ext uri="{FF2B5EF4-FFF2-40B4-BE49-F238E27FC236}">
                <a16:creationId xmlns:a16="http://schemas.microsoft.com/office/drawing/2014/main" id="{818017BB-D3B8-22E7-E710-F0CD070B9D35}"/>
              </a:ext>
            </a:extLst>
          </p:cNvPr>
          <p:cNvCxnSpPr>
            <a:cxnSpLocks/>
            <a:stCxn id="14" idx="2"/>
            <a:endCxn id="30" idx="1"/>
          </p:cNvCxnSpPr>
          <p:nvPr/>
        </p:nvCxnSpPr>
        <p:spPr>
          <a:xfrm rot="16200000" flipH="1">
            <a:off x="4514699" y="961695"/>
            <a:ext cx="2042524" cy="8137603"/>
          </a:xfrm>
          <a:prstGeom prst="bentConnector2">
            <a:avLst/>
          </a:prstGeom>
          <a:ln w="25400"/>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FF0C1B6F-621A-BB8C-96A3-BA589E7E3FF0}"/>
              </a:ext>
            </a:extLst>
          </p:cNvPr>
          <p:cNvSpPr txBox="1"/>
          <p:nvPr/>
        </p:nvSpPr>
        <p:spPr>
          <a:xfrm>
            <a:off x="2831961" y="6059080"/>
            <a:ext cx="2069797" cy="480131"/>
          </a:xfrm>
          <a:prstGeom prst="rect">
            <a:avLst/>
          </a:prstGeom>
          <a:noFill/>
        </p:spPr>
        <p:txBody>
          <a:bodyPr wrap="none" rtlCol="0">
            <a:spAutoFit/>
          </a:bodyPr>
          <a:lstStyle/>
          <a:p>
            <a:r>
              <a:rPr lang="en-US" sz="1400" dirty="0">
                <a:latin typeface="+mn-lt"/>
              </a:rPr>
              <a:t>--</a:t>
            </a:r>
            <a:r>
              <a:rPr lang="en-US" sz="1400" dirty="0">
                <a:latin typeface="+mn-lt"/>
                <a:sym typeface="Wingdings" pitchFamily="2" charset="2"/>
              </a:rPr>
              <a:t> Public </a:t>
            </a:r>
            <a:r>
              <a:rPr lang="en-US" sz="1400" dirty="0">
                <a:latin typeface="+mn-lt"/>
              </a:rPr>
              <a:t>API Call</a:t>
            </a:r>
            <a:br>
              <a:rPr lang="en-US" sz="1400" dirty="0">
                <a:latin typeface="+mn-lt"/>
              </a:rPr>
            </a:br>
            <a:endParaRPr lang="en-US" sz="1400" dirty="0">
              <a:latin typeface="+mn-lt"/>
            </a:endParaRPr>
          </a:p>
        </p:txBody>
      </p:sp>
      <p:sp>
        <p:nvSpPr>
          <p:cNvPr id="42" name="Rectangle 41">
            <a:extLst>
              <a:ext uri="{FF2B5EF4-FFF2-40B4-BE49-F238E27FC236}">
                <a16:creationId xmlns:a16="http://schemas.microsoft.com/office/drawing/2014/main" id="{E09B7C83-33E3-4C17-24C3-D4E038033DCD}"/>
              </a:ext>
            </a:extLst>
          </p:cNvPr>
          <p:cNvSpPr/>
          <p:nvPr/>
        </p:nvSpPr>
        <p:spPr bwMode="auto">
          <a:xfrm>
            <a:off x="9204553" y="499585"/>
            <a:ext cx="2838137" cy="289810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latin typeface="+mn-lt"/>
                <a:ea typeface="ＭＳ Ｐゴシック" charset="0"/>
              </a:rPr>
              <a:t>Identity Provider (IdP)</a:t>
            </a:r>
            <a:endParaRPr kumimoji="0" lang="en-US" sz="1600" b="0" i="0" u="none" strike="noStrike" cap="none" normalizeH="0" baseline="0" dirty="0">
              <a:ln>
                <a:noFill/>
              </a:ln>
              <a:effectLst/>
              <a:latin typeface="+mn-lt"/>
              <a:ea typeface="ＭＳ Ｐゴシック" charset="0"/>
            </a:endParaRPr>
          </a:p>
        </p:txBody>
      </p:sp>
      <p:sp>
        <p:nvSpPr>
          <p:cNvPr id="43" name="Can 42">
            <a:extLst>
              <a:ext uri="{FF2B5EF4-FFF2-40B4-BE49-F238E27FC236}">
                <a16:creationId xmlns:a16="http://schemas.microsoft.com/office/drawing/2014/main" id="{6AF434DC-4253-6FA6-EF09-C1A437ED8035}"/>
              </a:ext>
            </a:extLst>
          </p:cNvPr>
          <p:cNvSpPr/>
          <p:nvPr/>
        </p:nvSpPr>
        <p:spPr bwMode="auto">
          <a:xfrm>
            <a:off x="9352326" y="1572089"/>
            <a:ext cx="1134699" cy="566486"/>
          </a:xfrm>
          <a:prstGeom prst="can">
            <a:avLst>
              <a:gd name="adj" fmla="val 16774"/>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b="0" dirty="0">
                <a:latin typeface="+mn-lt"/>
                <a:ea typeface="ＭＳ Ｐゴシック" charset="0"/>
              </a:rPr>
              <a:t>Credentials</a:t>
            </a:r>
            <a:br>
              <a:rPr lang="en-US" sz="1400" b="0" dirty="0">
                <a:latin typeface="+mn-lt"/>
                <a:ea typeface="ＭＳ Ｐゴシック" charset="0"/>
              </a:rPr>
            </a:br>
            <a:r>
              <a:rPr lang="en-US" sz="1400" b="0" dirty="0">
                <a:latin typeface="+mn-lt"/>
                <a:ea typeface="ＭＳ Ｐゴシック" charset="0"/>
              </a:rPr>
              <a:t>Store</a:t>
            </a:r>
            <a:endParaRPr kumimoji="0" lang="en-US" sz="1400" b="0" i="0" u="none" strike="noStrike" cap="none" normalizeH="0" baseline="0" dirty="0">
              <a:ln>
                <a:noFill/>
              </a:ln>
              <a:solidFill>
                <a:schemeClr val="tx1"/>
              </a:solidFill>
              <a:effectLst/>
              <a:latin typeface="+mn-lt"/>
              <a:ea typeface="ＭＳ Ｐゴシック" charset="0"/>
            </a:endParaRPr>
          </a:p>
        </p:txBody>
      </p:sp>
      <p:sp>
        <p:nvSpPr>
          <p:cNvPr id="45" name="Can 44">
            <a:extLst>
              <a:ext uri="{FF2B5EF4-FFF2-40B4-BE49-F238E27FC236}">
                <a16:creationId xmlns:a16="http://schemas.microsoft.com/office/drawing/2014/main" id="{2FE194E8-9ABF-B06F-3047-ABD201067F9C}"/>
              </a:ext>
            </a:extLst>
          </p:cNvPr>
          <p:cNvSpPr/>
          <p:nvPr/>
        </p:nvSpPr>
        <p:spPr bwMode="auto">
          <a:xfrm>
            <a:off x="10745929" y="1550669"/>
            <a:ext cx="1134699" cy="566486"/>
          </a:xfrm>
          <a:prstGeom prst="can">
            <a:avLst>
              <a:gd name="adj" fmla="val 16774"/>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b="0" dirty="0">
                <a:latin typeface="+mn-lt"/>
                <a:ea typeface="ＭＳ Ｐゴシック" charset="0"/>
              </a:rPr>
              <a:t>Claims</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mn-lt"/>
                <a:ea typeface="ＭＳ Ｐゴシック" charset="0"/>
              </a:rPr>
              <a:t>Store</a:t>
            </a:r>
          </a:p>
        </p:txBody>
      </p:sp>
      <p:sp>
        <p:nvSpPr>
          <p:cNvPr id="46" name="Rectangle 45">
            <a:extLst>
              <a:ext uri="{FF2B5EF4-FFF2-40B4-BE49-F238E27FC236}">
                <a16:creationId xmlns:a16="http://schemas.microsoft.com/office/drawing/2014/main" id="{5DD23E07-F9AB-610B-139E-FE82895D1691}"/>
              </a:ext>
            </a:extLst>
          </p:cNvPr>
          <p:cNvSpPr/>
          <p:nvPr/>
        </p:nvSpPr>
        <p:spPr bwMode="auto">
          <a:xfrm>
            <a:off x="9352327" y="900094"/>
            <a:ext cx="2528302" cy="572083"/>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Authentication</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Endpoint</a:t>
            </a:r>
          </a:p>
        </p:txBody>
      </p:sp>
      <p:sp>
        <p:nvSpPr>
          <p:cNvPr id="47" name="Rectangle 46">
            <a:extLst>
              <a:ext uri="{FF2B5EF4-FFF2-40B4-BE49-F238E27FC236}">
                <a16:creationId xmlns:a16="http://schemas.microsoft.com/office/drawing/2014/main" id="{4D99ACB7-4D27-BCDD-5CEF-EDDA97C68980}"/>
              </a:ext>
            </a:extLst>
          </p:cNvPr>
          <p:cNvSpPr/>
          <p:nvPr/>
        </p:nvSpPr>
        <p:spPr bwMode="auto">
          <a:xfrm>
            <a:off x="5471350" y="2424222"/>
            <a:ext cx="2071687" cy="127347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Login Endpoint</a:t>
            </a:r>
          </a:p>
        </p:txBody>
      </p:sp>
      <p:cxnSp>
        <p:nvCxnSpPr>
          <p:cNvPr id="48" name="Elbow Connector 47">
            <a:extLst>
              <a:ext uri="{FF2B5EF4-FFF2-40B4-BE49-F238E27FC236}">
                <a16:creationId xmlns:a16="http://schemas.microsoft.com/office/drawing/2014/main" id="{0D71AA60-40FB-DAFE-C739-7AB2B9959CD5}"/>
              </a:ext>
            </a:extLst>
          </p:cNvPr>
          <p:cNvCxnSpPr>
            <a:cxnSpLocks/>
            <a:stCxn id="14" idx="0"/>
            <a:endCxn id="46" idx="1"/>
          </p:cNvCxnSpPr>
          <p:nvPr/>
        </p:nvCxnSpPr>
        <p:spPr>
          <a:xfrm rot="5400000" flipH="1" flipV="1">
            <a:off x="4892763" y="-2239466"/>
            <a:ext cx="1033961" cy="7885167"/>
          </a:xfrm>
          <a:prstGeom prst="bentConnector2">
            <a:avLst/>
          </a:prstGeom>
          <a:ln w="25400"/>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15397E1A-1386-25BB-472D-F4AD8ADC89D8}"/>
              </a:ext>
            </a:extLst>
          </p:cNvPr>
          <p:cNvSpPr/>
          <p:nvPr/>
        </p:nvSpPr>
        <p:spPr bwMode="auto">
          <a:xfrm>
            <a:off x="9359470" y="2269855"/>
            <a:ext cx="2528302" cy="41522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Token Validation</a:t>
            </a:r>
          </a:p>
        </p:txBody>
      </p:sp>
      <p:sp>
        <p:nvSpPr>
          <p:cNvPr id="53" name="Can 52">
            <a:extLst>
              <a:ext uri="{FF2B5EF4-FFF2-40B4-BE49-F238E27FC236}">
                <a16:creationId xmlns:a16="http://schemas.microsoft.com/office/drawing/2014/main" id="{A8C19E37-AC9C-0356-ED9B-410AF258F440}"/>
              </a:ext>
            </a:extLst>
          </p:cNvPr>
          <p:cNvSpPr/>
          <p:nvPr/>
        </p:nvSpPr>
        <p:spPr bwMode="auto">
          <a:xfrm>
            <a:off x="9359470" y="2752263"/>
            <a:ext cx="2528302" cy="448843"/>
          </a:xfrm>
          <a:prstGeom prst="can">
            <a:avLst>
              <a:gd name="adj" fmla="val 16774"/>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b="0" dirty="0">
                <a:latin typeface="+mn-lt"/>
                <a:ea typeface="ＭＳ Ｐゴシック" charset="0"/>
              </a:rPr>
              <a:t>Public Signer Keys</a:t>
            </a:r>
            <a:endParaRPr kumimoji="0" lang="en-US" sz="1400" b="0" i="0" u="none" strike="noStrike" cap="none" normalizeH="0" baseline="0" dirty="0">
              <a:ln>
                <a:noFill/>
              </a:ln>
              <a:solidFill>
                <a:schemeClr val="tx1"/>
              </a:solidFill>
              <a:effectLst/>
              <a:latin typeface="+mn-lt"/>
              <a:ea typeface="ＭＳ Ｐゴシック" charset="0"/>
            </a:endParaRPr>
          </a:p>
        </p:txBody>
      </p:sp>
      <p:sp>
        <p:nvSpPr>
          <p:cNvPr id="54" name="TextBox 53">
            <a:extLst>
              <a:ext uri="{FF2B5EF4-FFF2-40B4-BE49-F238E27FC236}">
                <a16:creationId xmlns:a16="http://schemas.microsoft.com/office/drawing/2014/main" id="{64234D99-8214-1F18-7C5A-9BE68A10088A}"/>
              </a:ext>
            </a:extLst>
          </p:cNvPr>
          <p:cNvSpPr txBox="1"/>
          <p:nvPr/>
        </p:nvSpPr>
        <p:spPr>
          <a:xfrm>
            <a:off x="2797624" y="2220096"/>
            <a:ext cx="2357963" cy="286232"/>
          </a:xfrm>
          <a:prstGeom prst="rect">
            <a:avLst/>
          </a:prstGeom>
          <a:noFill/>
        </p:spPr>
        <p:txBody>
          <a:bodyPr wrap="square" rtlCol="0">
            <a:spAutoFit/>
          </a:bodyPr>
          <a:lstStyle/>
          <a:p>
            <a:r>
              <a:rPr lang="en-US" sz="1400" dirty="0">
                <a:latin typeface="+mn-lt"/>
              </a:rPr>
              <a:t>1 --</a:t>
            </a:r>
            <a:r>
              <a:rPr lang="en-US" sz="1400" dirty="0">
                <a:latin typeface="+mn-lt"/>
                <a:sym typeface="Wingdings" pitchFamily="2" charset="2"/>
              </a:rPr>
              <a:t> </a:t>
            </a:r>
            <a:r>
              <a:rPr lang="en-US" sz="1400" dirty="0">
                <a:latin typeface="+mn-lt"/>
              </a:rPr>
              <a:t>Login Request</a:t>
            </a:r>
          </a:p>
        </p:txBody>
      </p:sp>
      <p:sp>
        <p:nvSpPr>
          <p:cNvPr id="55" name="TextBox 54">
            <a:extLst>
              <a:ext uri="{FF2B5EF4-FFF2-40B4-BE49-F238E27FC236}">
                <a16:creationId xmlns:a16="http://schemas.microsoft.com/office/drawing/2014/main" id="{D435A604-9450-FB24-9450-05FBB687E7B5}"/>
              </a:ext>
            </a:extLst>
          </p:cNvPr>
          <p:cNvSpPr txBox="1"/>
          <p:nvPr/>
        </p:nvSpPr>
        <p:spPr>
          <a:xfrm>
            <a:off x="2809714" y="1241296"/>
            <a:ext cx="5407914" cy="286232"/>
          </a:xfrm>
          <a:prstGeom prst="rect">
            <a:avLst/>
          </a:prstGeom>
          <a:noFill/>
        </p:spPr>
        <p:txBody>
          <a:bodyPr wrap="square" rtlCol="0">
            <a:spAutoFit/>
          </a:bodyPr>
          <a:lstStyle/>
          <a:p>
            <a:r>
              <a:rPr lang="en-US" sz="1400" dirty="0">
                <a:latin typeface="+mn-lt"/>
                <a:sym typeface="Wingdings" pitchFamily="2" charset="2"/>
              </a:rPr>
              <a:t>4 -- Redirect w/ Short Lived Authorization Token</a:t>
            </a:r>
            <a:endParaRPr lang="en-US" sz="1400" dirty="0">
              <a:latin typeface="+mn-lt"/>
            </a:endParaRPr>
          </a:p>
        </p:txBody>
      </p:sp>
      <p:cxnSp>
        <p:nvCxnSpPr>
          <p:cNvPr id="58" name="Straight Connector 57">
            <a:extLst>
              <a:ext uri="{FF2B5EF4-FFF2-40B4-BE49-F238E27FC236}">
                <a16:creationId xmlns:a16="http://schemas.microsoft.com/office/drawing/2014/main" id="{97DC6101-8C7E-73F2-102C-400D28198A91}"/>
              </a:ext>
            </a:extLst>
          </p:cNvPr>
          <p:cNvCxnSpPr>
            <a:cxnSpLocks/>
          </p:cNvCxnSpPr>
          <p:nvPr/>
        </p:nvCxnSpPr>
        <p:spPr bwMode="auto">
          <a:xfrm>
            <a:off x="2563466" y="3345923"/>
            <a:ext cx="2859676" cy="871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61" name="TextBox 60">
            <a:extLst>
              <a:ext uri="{FF2B5EF4-FFF2-40B4-BE49-F238E27FC236}">
                <a16:creationId xmlns:a16="http://schemas.microsoft.com/office/drawing/2014/main" id="{3771890B-8C62-E6B2-613A-D4F3CB75EEE8}"/>
              </a:ext>
            </a:extLst>
          </p:cNvPr>
          <p:cNvSpPr txBox="1"/>
          <p:nvPr/>
        </p:nvSpPr>
        <p:spPr>
          <a:xfrm>
            <a:off x="2792370" y="3097707"/>
            <a:ext cx="2357963" cy="286232"/>
          </a:xfrm>
          <a:prstGeom prst="rect">
            <a:avLst/>
          </a:prstGeom>
          <a:noFill/>
        </p:spPr>
        <p:txBody>
          <a:bodyPr wrap="square" rtlCol="0">
            <a:spAutoFit/>
          </a:bodyPr>
          <a:lstStyle/>
          <a:p>
            <a:r>
              <a:rPr lang="en-US" sz="1400" dirty="0">
                <a:latin typeface="+mn-lt"/>
              </a:rPr>
              <a:t>5 --</a:t>
            </a:r>
            <a:r>
              <a:rPr lang="en-US" sz="1400" dirty="0">
                <a:latin typeface="+mn-lt"/>
                <a:sym typeface="Wingdings" pitchFamily="2" charset="2"/>
              </a:rPr>
              <a:t> </a:t>
            </a:r>
            <a:r>
              <a:rPr lang="en-US" sz="1400" dirty="0">
                <a:latin typeface="+mn-lt"/>
              </a:rPr>
              <a:t>Auth Token</a:t>
            </a:r>
          </a:p>
        </p:txBody>
      </p:sp>
      <p:cxnSp>
        <p:nvCxnSpPr>
          <p:cNvPr id="62" name="Elbow Connector 61">
            <a:extLst>
              <a:ext uri="{FF2B5EF4-FFF2-40B4-BE49-F238E27FC236}">
                <a16:creationId xmlns:a16="http://schemas.microsoft.com/office/drawing/2014/main" id="{AB6A4E88-FB00-6293-AE85-B4B5DBF15F28}"/>
              </a:ext>
            </a:extLst>
          </p:cNvPr>
          <p:cNvCxnSpPr>
            <a:cxnSpLocks/>
            <a:stCxn id="47" idx="3"/>
          </p:cNvCxnSpPr>
          <p:nvPr/>
        </p:nvCxnSpPr>
        <p:spPr>
          <a:xfrm flipV="1">
            <a:off x="7543037" y="1341227"/>
            <a:ext cx="1809289" cy="1719733"/>
          </a:xfrm>
          <a:prstGeom prst="bentConnector3">
            <a:avLst>
              <a:gd name="adj1" fmla="val 50000"/>
            </a:avLst>
          </a:prstGeom>
          <a:ln w="25400"/>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002E0481-0408-07B6-584E-EC3D6CC11466}"/>
              </a:ext>
            </a:extLst>
          </p:cNvPr>
          <p:cNvSpPr txBox="1"/>
          <p:nvPr/>
        </p:nvSpPr>
        <p:spPr>
          <a:xfrm rot="16200000">
            <a:off x="7135091" y="1805522"/>
            <a:ext cx="2357963" cy="286232"/>
          </a:xfrm>
          <a:prstGeom prst="rect">
            <a:avLst/>
          </a:prstGeom>
          <a:noFill/>
        </p:spPr>
        <p:txBody>
          <a:bodyPr wrap="square" rtlCol="0">
            <a:spAutoFit/>
          </a:bodyPr>
          <a:lstStyle/>
          <a:p>
            <a:r>
              <a:rPr lang="en-US" sz="1400" dirty="0">
                <a:latin typeface="+mn-lt"/>
              </a:rPr>
              <a:t>6 --</a:t>
            </a:r>
            <a:r>
              <a:rPr lang="en-US" sz="1400" dirty="0">
                <a:latin typeface="+mn-lt"/>
                <a:sym typeface="Wingdings" pitchFamily="2" charset="2"/>
              </a:rPr>
              <a:t> </a:t>
            </a:r>
            <a:r>
              <a:rPr lang="en-US" sz="1400" dirty="0">
                <a:latin typeface="+mn-lt"/>
              </a:rPr>
              <a:t>Auth Token</a:t>
            </a:r>
          </a:p>
        </p:txBody>
      </p:sp>
      <p:sp>
        <p:nvSpPr>
          <p:cNvPr id="71" name="TextBox 70">
            <a:extLst>
              <a:ext uri="{FF2B5EF4-FFF2-40B4-BE49-F238E27FC236}">
                <a16:creationId xmlns:a16="http://schemas.microsoft.com/office/drawing/2014/main" id="{248E5039-F8EF-CCBB-BA49-5880907E28F0}"/>
              </a:ext>
            </a:extLst>
          </p:cNvPr>
          <p:cNvSpPr txBox="1"/>
          <p:nvPr/>
        </p:nvSpPr>
        <p:spPr>
          <a:xfrm rot="5400000">
            <a:off x="7391623" y="2336380"/>
            <a:ext cx="2357963" cy="286232"/>
          </a:xfrm>
          <a:prstGeom prst="rect">
            <a:avLst/>
          </a:prstGeom>
          <a:noFill/>
        </p:spPr>
        <p:txBody>
          <a:bodyPr wrap="square" rtlCol="0">
            <a:spAutoFit/>
          </a:bodyPr>
          <a:lstStyle/>
          <a:p>
            <a:r>
              <a:rPr lang="en-US" sz="1400" dirty="0">
                <a:latin typeface="+mn-lt"/>
              </a:rPr>
              <a:t>7 --</a:t>
            </a:r>
            <a:r>
              <a:rPr lang="en-US" sz="1400" dirty="0">
                <a:latin typeface="+mn-lt"/>
                <a:sym typeface="Wingdings" pitchFamily="2" charset="2"/>
              </a:rPr>
              <a:t> </a:t>
            </a:r>
            <a:r>
              <a:rPr lang="en-US" sz="1400" dirty="0">
                <a:latin typeface="+mn-lt"/>
              </a:rPr>
              <a:t>Access Token</a:t>
            </a:r>
          </a:p>
        </p:txBody>
      </p:sp>
      <p:sp>
        <p:nvSpPr>
          <p:cNvPr id="73" name="TextBox 72">
            <a:extLst>
              <a:ext uri="{FF2B5EF4-FFF2-40B4-BE49-F238E27FC236}">
                <a16:creationId xmlns:a16="http://schemas.microsoft.com/office/drawing/2014/main" id="{8C1FE77B-76FD-EF8B-B198-4ECA987857E1}"/>
              </a:ext>
            </a:extLst>
          </p:cNvPr>
          <p:cNvSpPr txBox="1"/>
          <p:nvPr/>
        </p:nvSpPr>
        <p:spPr>
          <a:xfrm>
            <a:off x="2772812" y="3360142"/>
            <a:ext cx="2138727" cy="286232"/>
          </a:xfrm>
          <a:prstGeom prst="rect">
            <a:avLst/>
          </a:prstGeom>
          <a:noFill/>
        </p:spPr>
        <p:txBody>
          <a:bodyPr wrap="none" rtlCol="0">
            <a:spAutoFit/>
          </a:bodyPr>
          <a:lstStyle/>
          <a:p>
            <a:r>
              <a:rPr lang="en-US" sz="1400" dirty="0">
                <a:latin typeface="+mn-lt"/>
                <a:sym typeface="Wingdings" pitchFamily="2" charset="2"/>
              </a:rPr>
              <a:t>8 -- </a:t>
            </a:r>
            <a:r>
              <a:rPr lang="en-US" sz="1400" dirty="0">
                <a:latin typeface="+mn-lt"/>
              </a:rPr>
              <a:t>Access Token</a:t>
            </a:r>
          </a:p>
        </p:txBody>
      </p:sp>
      <p:cxnSp>
        <p:nvCxnSpPr>
          <p:cNvPr id="74" name="Elbow Connector 73">
            <a:extLst>
              <a:ext uri="{FF2B5EF4-FFF2-40B4-BE49-F238E27FC236}">
                <a16:creationId xmlns:a16="http://schemas.microsoft.com/office/drawing/2014/main" id="{EDF08B3B-F264-94B8-2558-CAE118A822DD}"/>
              </a:ext>
            </a:extLst>
          </p:cNvPr>
          <p:cNvCxnSpPr>
            <a:cxnSpLocks/>
            <a:stCxn id="14" idx="2"/>
            <a:endCxn id="12" idx="1"/>
          </p:cNvCxnSpPr>
          <p:nvPr/>
        </p:nvCxnSpPr>
        <p:spPr>
          <a:xfrm rot="16200000" flipH="1">
            <a:off x="3322073" y="2154321"/>
            <a:ext cx="288358" cy="3998185"/>
          </a:xfrm>
          <a:prstGeom prst="bentConnector2">
            <a:avLst/>
          </a:prstGeom>
          <a:ln w="25400"/>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A68DD88B-F1EC-901C-38DF-57F11D6FC0E3}"/>
              </a:ext>
            </a:extLst>
          </p:cNvPr>
          <p:cNvSpPr txBox="1"/>
          <p:nvPr/>
        </p:nvSpPr>
        <p:spPr>
          <a:xfrm>
            <a:off x="1756860" y="4052442"/>
            <a:ext cx="3652792" cy="286232"/>
          </a:xfrm>
          <a:prstGeom prst="rect">
            <a:avLst/>
          </a:prstGeom>
          <a:noFill/>
        </p:spPr>
        <p:txBody>
          <a:bodyPr wrap="square" rtlCol="0">
            <a:spAutoFit/>
          </a:bodyPr>
          <a:lstStyle/>
          <a:p>
            <a:r>
              <a:rPr lang="en-US" sz="1400" dirty="0">
                <a:latin typeface="+mn-lt"/>
              </a:rPr>
              <a:t>9 --</a:t>
            </a:r>
            <a:r>
              <a:rPr lang="en-US" sz="1400" dirty="0">
                <a:latin typeface="+mn-lt"/>
                <a:sym typeface="Wingdings" pitchFamily="2" charset="2"/>
              </a:rPr>
              <a:t> </a:t>
            </a:r>
            <a:r>
              <a:rPr lang="en-US" sz="1400" dirty="0">
                <a:latin typeface="+mn-lt"/>
              </a:rPr>
              <a:t>API Call w/ Access Token</a:t>
            </a:r>
          </a:p>
        </p:txBody>
      </p:sp>
      <p:cxnSp>
        <p:nvCxnSpPr>
          <p:cNvPr id="80" name="Elbow Connector 79">
            <a:extLst>
              <a:ext uri="{FF2B5EF4-FFF2-40B4-BE49-F238E27FC236}">
                <a16:creationId xmlns:a16="http://schemas.microsoft.com/office/drawing/2014/main" id="{2B28BE3C-D8BB-AFE5-ED09-3B3E052ECBF4}"/>
              </a:ext>
            </a:extLst>
          </p:cNvPr>
          <p:cNvCxnSpPr>
            <a:cxnSpLocks/>
            <a:stCxn id="12" idx="3"/>
          </p:cNvCxnSpPr>
          <p:nvPr/>
        </p:nvCxnSpPr>
        <p:spPr>
          <a:xfrm flipV="1">
            <a:off x="7537032" y="2502204"/>
            <a:ext cx="1809289" cy="1795389"/>
          </a:xfrm>
          <a:prstGeom prst="bentConnector3">
            <a:avLst>
              <a:gd name="adj1" fmla="val 75270"/>
            </a:avLst>
          </a:prstGeom>
          <a:ln w="25400"/>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E3A6872B-E2B7-77B4-9268-3A69A057D8A0}"/>
              </a:ext>
            </a:extLst>
          </p:cNvPr>
          <p:cNvSpPr txBox="1"/>
          <p:nvPr/>
        </p:nvSpPr>
        <p:spPr>
          <a:xfrm rot="16200000">
            <a:off x="7901782" y="3382308"/>
            <a:ext cx="2269701" cy="286232"/>
          </a:xfrm>
          <a:prstGeom prst="rect">
            <a:avLst/>
          </a:prstGeom>
          <a:noFill/>
        </p:spPr>
        <p:txBody>
          <a:bodyPr wrap="square" rtlCol="0">
            <a:spAutoFit/>
          </a:bodyPr>
          <a:lstStyle/>
          <a:p>
            <a:r>
              <a:rPr lang="en-US" sz="1400" dirty="0">
                <a:latin typeface="+mn-lt"/>
              </a:rPr>
              <a:t>10 --</a:t>
            </a:r>
            <a:r>
              <a:rPr lang="en-US" sz="1400" dirty="0">
                <a:latin typeface="+mn-lt"/>
                <a:sym typeface="Wingdings" pitchFamily="2" charset="2"/>
              </a:rPr>
              <a:t> </a:t>
            </a:r>
            <a:r>
              <a:rPr lang="en-US" sz="1400" dirty="0">
                <a:latin typeface="+mn-lt"/>
              </a:rPr>
              <a:t>Verify Token</a:t>
            </a:r>
          </a:p>
        </p:txBody>
      </p:sp>
      <p:cxnSp>
        <p:nvCxnSpPr>
          <p:cNvPr id="85" name="Elbow Connector 84">
            <a:extLst>
              <a:ext uri="{FF2B5EF4-FFF2-40B4-BE49-F238E27FC236}">
                <a16:creationId xmlns:a16="http://schemas.microsoft.com/office/drawing/2014/main" id="{B3C0B7D1-E641-7123-1C6F-F6019F4777C5}"/>
              </a:ext>
            </a:extLst>
          </p:cNvPr>
          <p:cNvCxnSpPr>
            <a:cxnSpLocks/>
            <a:endCxn id="29" idx="1"/>
          </p:cNvCxnSpPr>
          <p:nvPr/>
        </p:nvCxnSpPr>
        <p:spPr>
          <a:xfrm>
            <a:off x="7543036" y="4449993"/>
            <a:ext cx="2061727" cy="633287"/>
          </a:xfrm>
          <a:prstGeom prst="bentConnector3">
            <a:avLst>
              <a:gd name="adj1" fmla="val 50000"/>
            </a:avLst>
          </a:prstGeom>
          <a:ln w="25400"/>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A82117AB-FBC7-4BB1-D23F-BC605EA4ED11}"/>
              </a:ext>
            </a:extLst>
          </p:cNvPr>
          <p:cNvSpPr txBox="1"/>
          <p:nvPr/>
        </p:nvSpPr>
        <p:spPr>
          <a:xfrm>
            <a:off x="7967498" y="5152348"/>
            <a:ext cx="1782073" cy="286232"/>
          </a:xfrm>
          <a:prstGeom prst="rect">
            <a:avLst/>
          </a:prstGeom>
          <a:noFill/>
        </p:spPr>
        <p:txBody>
          <a:bodyPr wrap="square" rtlCol="0">
            <a:spAutoFit/>
          </a:bodyPr>
          <a:lstStyle/>
          <a:p>
            <a:r>
              <a:rPr lang="en-US" sz="1400" dirty="0">
                <a:latin typeface="+mn-lt"/>
              </a:rPr>
              <a:t>11 --</a:t>
            </a:r>
            <a:r>
              <a:rPr lang="en-US" sz="1400" dirty="0">
                <a:latin typeface="+mn-lt"/>
                <a:sym typeface="Wingdings" pitchFamily="2" charset="2"/>
              </a:rPr>
              <a:t> </a:t>
            </a:r>
            <a:r>
              <a:rPr lang="en-US" sz="1400" dirty="0">
                <a:latin typeface="+mn-lt"/>
              </a:rPr>
              <a:t>API Call</a:t>
            </a:r>
          </a:p>
        </p:txBody>
      </p:sp>
      <p:sp>
        <p:nvSpPr>
          <p:cNvPr id="89" name="TextBox 88">
            <a:extLst>
              <a:ext uri="{FF2B5EF4-FFF2-40B4-BE49-F238E27FC236}">
                <a16:creationId xmlns:a16="http://schemas.microsoft.com/office/drawing/2014/main" id="{46E8241E-6C07-0E9D-2BFD-85292C1E43DC}"/>
              </a:ext>
            </a:extLst>
          </p:cNvPr>
          <p:cNvSpPr txBox="1"/>
          <p:nvPr/>
        </p:nvSpPr>
        <p:spPr>
          <a:xfrm>
            <a:off x="2560168" y="4348051"/>
            <a:ext cx="2308645" cy="286232"/>
          </a:xfrm>
          <a:prstGeom prst="rect">
            <a:avLst/>
          </a:prstGeom>
          <a:noFill/>
        </p:spPr>
        <p:txBody>
          <a:bodyPr wrap="none" rtlCol="0">
            <a:spAutoFit/>
          </a:bodyPr>
          <a:lstStyle/>
          <a:p>
            <a:r>
              <a:rPr lang="en-US" sz="1400" dirty="0">
                <a:latin typeface="+mn-lt"/>
                <a:sym typeface="Wingdings" pitchFamily="2" charset="2"/>
              </a:rPr>
              <a:t>12 -- </a:t>
            </a:r>
            <a:r>
              <a:rPr lang="en-US" sz="1400" dirty="0">
                <a:latin typeface="+mn-lt"/>
              </a:rPr>
              <a:t>API Response</a:t>
            </a:r>
          </a:p>
        </p:txBody>
      </p:sp>
    </p:spTree>
    <p:extLst>
      <p:ext uri="{BB962C8B-B14F-4D97-AF65-F5344CB8AC3E}">
        <p14:creationId xmlns:p14="http://schemas.microsoft.com/office/powerpoint/2010/main" val="38137286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62</a:t>
            </a:fld>
            <a:endParaRPr lang="en-US" dirty="0"/>
          </a:p>
        </p:txBody>
      </p:sp>
      <p:sp>
        <p:nvSpPr>
          <p:cNvPr id="470018" name="Rectangle 2"/>
          <p:cNvSpPr>
            <a:spLocks noGrp="1" noChangeArrowheads="1"/>
          </p:cNvSpPr>
          <p:nvPr>
            <p:ph type="title"/>
          </p:nvPr>
        </p:nvSpPr>
        <p:spPr>
          <a:xfrm>
            <a:off x="557989" y="69831"/>
            <a:ext cx="11129186" cy="698948"/>
          </a:xfrm>
        </p:spPr>
        <p:txBody>
          <a:bodyPr/>
          <a:lstStyle/>
          <a:p>
            <a:r>
              <a:rPr lang="en-US" sz="3200" dirty="0"/>
              <a:t>Web 2.x Security Architecture – </a:t>
            </a:r>
            <a:br>
              <a:rPr lang="en-US" sz="3200" dirty="0"/>
            </a:br>
            <a:r>
              <a:rPr lang="en-US" sz="3200" dirty="0" err="1"/>
              <a:t>oAuth</a:t>
            </a:r>
            <a:r>
              <a:rPr lang="en-US" sz="3200" dirty="0"/>
              <a:t> JWT Token Based</a:t>
            </a:r>
          </a:p>
        </p:txBody>
      </p:sp>
      <p:sp>
        <p:nvSpPr>
          <p:cNvPr id="10" name="Rectangle 9">
            <a:extLst>
              <a:ext uri="{FF2B5EF4-FFF2-40B4-BE49-F238E27FC236}">
                <a16:creationId xmlns:a16="http://schemas.microsoft.com/office/drawing/2014/main" id="{D77E9F7B-469D-DC44-18CD-032229AD2B7C}"/>
              </a:ext>
            </a:extLst>
          </p:cNvPr>
          <p:cNvSpPr/>
          <p:nvPr/>
        </p:nvSpPr>
        <p:spPr bwMode="auto">
          <a:xfrm>
            <a:off x="5165438" y="1986948"/>
            <a:ext cx="2838137" cy="3888054"/>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API Gateway</a:t>
            </a:r>
          </a:p>
        </p:txBody>
      </p:sp>
      <p:sp>
        <p:nvSpPr>
          <p:cNvPr id="12" name="Rectangle 11">
            <a:extLst>
              <a:ext uri="{FF2B5EF4-FFF2-40B4-BE49-F238E27FC236}">
                <a16:creationId xmlns:a16="http://schemas.microsoft.com/office/drawing/2014/main" id="{DE3D69D4-3A2A-26A1-42A9-95ED6E53DC2F}"/>
              </a:ext>
            </a:extLst>
          </p:cNvPr>
          <p:cNvSpPr/>
          <p:nvPr/>
        </p:nvSpPr>
        <p:spPr bwMode="auto">
          <a:xfrm>
            <a:off x="5465345" y="4868973"/>
            <a:ext cx="2071687" cy="457440"/>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Secure Proxy</a:t>
            </a:r>
          </a:p>
        </p:txBody>
      </p:sp>
      <p:sp>
        <p:nvSpPr>
          <p:cNvPr id="14" name="Rectangle 13">
            <a:extLst>
              <a:ext uri="{FF2B5EF4-FFF2-40B4-BE49-F238E27FC236}">
                <a16:creationId xmlns:a16="http://schemas.microsoft.com/office/drawing/2014/main" id="{ABF22773-18E0-BDEC-04FC-BAF44237F1DA}"/>
              </a:ext>
            </a:extLst>
          </p:cNvPr>
          <p:cNvSpPr/>
          <p:nvPr/>
        </p:nvSpPr>
        <p:spPr bwMode="auto">
          <a:xfrm>
            <a:off x="362260" y="2220097"/>
            <a:ext cx="2209800" cy="178913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Client</a:t>
            </a:r>
          </a:p>
        </p:txBody>
      </p:sp>
      <p:sp>
        <p:nvSpPr>
          <p:cNvPr id="15" name="Rectangle 14">
            <a:extLst>
              <a:ext uri="{FF2B5EF4-FFF2-40B4-BE49-F238E27FC236}">
                <a16:creationId xmlns:a16="http://schemas.microsoft.com/office/drawing/2014/main" id="{40A73B4B-C09F-248C-6EBB-18B272C0BE47}"/>
              </a:ext>
            </a:extLst>
          </p:cNvPr>
          <p:cNvSpPr/>
          <p:nvPr/>
        </p:nvSpPr>
        <p:spPr bwMode="auto">
          <a:xfrm>
            <a:off x="632064" y="2950074"/>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Browser</a:t>
            </a:r>
          </a:p>
        </p:txBody>
      </p:sp>
      <p:sp>
        <p:nvSpPr>
          <p:cNvPr id="16" name="Rectangle 15">
            <a:extLst>
              <a:ext uri="{FF2B5EF4-FFF2-40B4-BE49-F238E27FC236}">
                <a16:creationId xmlns:a16="http://schemas.microsoft.com/office/drawing/2014/main" id="{27FDD13A-42D4-C5F6-8FB3-5FB9A21B6D84}"/>
              </a:ext>
            </a:extLst>
          </p:cNvPr>
          <p:cNvSpPr/>
          <p:nvPr/>
        </p:nvSpPr>
        <p:spPr bwMode="auto">
          <a:xfrm>
            <a:off x="628960" y="3479654"/>
            <a:ext cx="1676400" cy="41359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ea typeface="ＭＳ Ｐゴシック" charset="0"/>
              </a:rPr>
              <a:t>Mobile</a:t>
            </a:r>
            <a:endParaRPr kumimoji="0" lang="en-US" b="1" i="0" u="none" strike="noStrike" cap="none" normalizeH="0" baseline="0" dirty="0">
              <a:ln>
                <a:noFill/>
              </a:ln>
              <a:effectLst/>
              <a:latin typeface="+mn-lt"/>
              <a:ea typeface="ＭＳ Ｐゴシック" charset="0"/>
            </a:endParaRPr>
          </a:p>
        </p:txBody>
      </p:sp>
      <p:sp>
        <p:nvSpPr>
          <p:cNvPr id="18" name="Can 17">
            <a:extLst>
              <a:ext uri="{FF2B5EF4-FFF2-40B4-BE49-F238E27FC236}">
                <a16:creationId xmlns:a16="http://schemas.microsoft.com/office/drawing/2014/main" id="{3BC7CC63-EF0B-E6C5-1F97-2EB20DB634B8}"/>
              </a:ext>
            </a:extLst>
          </p:cNvPr>
          <p:cNvSpPr/>
          <p:nvPr/>
        </p:nvSpPr>
        <p:spPr bwMode="auto">
          <a:xfrm>
            <a:off x="5931962" y="3845379"/>
            <a:ext cx="1134699" cy="698948"/>
          </a:xfrm>
          <a:prstGeom prst="can">
            <a:avLst>
              <a:gd name="adj" fmla="val 16774"/>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b="0" dirty="0">
                <a:latin typeface="+mn-lt"/>
                <a:ea typeface="ＭＳ Ｐゴシック" charset="0"/>
              </a:rPr>
              <a:t>Public Key</a:t>
            </a:r>
            <a:br>
              <a:rPr lang="en-US" sz="1400" b="0" dirty="0">
                <a:latin typeface="+mn-lt"/>
                <a:ea typeface="ＭＳ Ｐゴシック" charset="0"/>
              </a:rPr>
            </a:br>
            <a:r>
              <a:rPr lang="en-US" sz="1400" b="0" dirty="0">
                <a:latin typeface="+mn-lt"/>
                <a:ea typeface="ＭＳ Ｐゴシック" charset="0"/>
              </a:rPr>
              <a:t>Cache</a:t>
            </a:r>
            <a:endParaRPr kumimoji="0" lang="en-US" sz="1400" b="0" i="0" u="none" strike="noStrike" cap="none" normalizeH="0" baseline="0" dirty="0">
              <a:ln>
                <a:noFill/>
              </a:ln>
              <a:solidFill>
                <a:schemeClr val="tx1"/>
              </a:solidFill>
              <a:effectLst/>
              <a:latin typeface="+mn-lt"/>
              <a:ea typeface="ＭＳ Ｐゴシック" charset="0"/>
            </a:endParaRPr>
          </a:p>
        </p:txBody>
      </p:sp>
      <p:sp>
        <p:nvSpPr>
          <p:cNvPr id="23" name="TextBox 22">
            <a:extLst>
              <a:ext uri="{FF2B5EF4-FFF2-40B4-BE49-F238E27FC236}">
                <a16:creationId xmlns:a16="http://schemas.microsoft.com/office/drawing/2014/main" id="{41B9A334-FEAD-94CE-6A92-6748421BD7EB}"/>
              </a:ext>
            </a:extLst>
          </p:cNvPr>
          <p:cNvSpPr txBox="1"/>
          <p:nvPr/>
        </p:nvSpPr>
        <p:spPr>
          <a:xfrm>
            <a:off x="2809714" y="877816"/>
            <a:ext cx="5427165" cy="286232"/>
          </a:xfrm>
          <a:prstGeom prst="rect">
            <a:avLst/>
          </a:prstGeom>
          <a:noFill/>
        </p:spPr>
        <p:txBody>
          <a:bodyPr wrap="square" rtlCol="0">
            <a:spAutoFit/>
          </a:bodyPr>
          <a:lstStyle/>
          <a:p>
            <a:r>
              <a:rPr lang="en-US" sz="1400" dirty="0">
                <a:latin typeface="+mn-lt"/>
              </a:rPr>
              <a:t>3 --</a:t>
            </a:r>
            <a:r>
              <a:rPr lang="en-US" sz="1400" dirty="0">
                <a:latin typeface="+mn-lt"/>
                <a:sym typeface="Wingdings" pitchFamily="2" charset="2"/>
              </a:rPr>
              <a:t> </a:t>
            </a:r>
            <a:r>
              <a:rPr lang="en-US" sz="1400" dirty="0">
                <a:latin typeface="+mn-lt"/>
              </a:rPr>
              <a:t>Login Request – Credentials &amp; Agree to claims</a:t>
            </a:r>
          </a:p>
        </p:txBody>
      </p:sp>
      <p:sp>
        <p:nvSpPr>
          <p:cNvPr id="24" name="TextBox 23">
            <a:extLst>
              <a:ext uri="{FF2B5EF4-FFF2-40B4-BE49-F238E27FC236}">
                <a16:creationId xmlns:a16="http://schemas.microsoft.com/office/drawing/2014/main" id="{3178D2D2-AD0A-919F-DA3F-19DD27340526}"/>
              </a:ext>
            </a:extLst>
          </p:cNvPr>
          <p:cNvSpPr txBox="1"/>
          <p:nvPr/>
        </p:nvSpPr>
        <p:spPr>
          <a:xfrm>
            <a:off x="2809714" y="2535749"/>
            <a:ext cx="2363147" cy="480131"/>
          </a:xfrm>
          <a:prstGeom prst="rect">
            <a:avLst/>
          </a:prstGeom>
          <a:noFill/>
        </p:spPr>
        <p:txBody>
          <a:bodyPr wrap="none" rtlCol="0">
            <a:spAutoFit/>
          </a:bodyPr>
          <a:lstStyle/>
          <a:p>
            <a:r>
              <a:rPr lang="en-US" sz="1400" dirty="0">
                <a:latin typeface="+mn-lt"/>
                <a:sym typeface="Wingdings" pitchFamily="2" charset="2"/>
              </a:rPr>
              <a:t>2 -- </a:t>
            </a:r>
            <a:r>
              <a:rPr lang="en-US" sz="1400" dirty="0">
                <a:latin typeface="+mn-lt"/>
              </a:rPr>
              <a:t>Login Response</a:t>
            </a:r>
            <a:br>
              <a:rPr lang="en-US" sz="1400" dirty="0">
                <a:latin typeface="+mn-lt"/>
              </a:rPr>
            </a:br>
            <a:r>
              <a:rPr lang="en-US" sz="1400" dirty="0">
                <a:latin typeface="+mn-lt"/>
              </a:rPr>
              <a:t>Redirect</a:t>
            </a:r>
          </a:p>
        </p:txBody>
      </p:sp>
      <p:cxnSp>
        <p:nvCxnSpPr>
          <p:cNvPr id="25" name="Straight Connector 24">
            <a:extLst>
              <a:ext uri="{FF2B5EF4-FFF2-40B4-BE49-F238E27FC236}">
                <a16:creationId xmlns:a16="http://schemas.microsoft.com/office/drawing/2014/main" id="{E47792AE-6F12-30AD-C53D-11DCD39B3A96}"/>
              </a:ext>
            </a:extLst>
          </p:cNvPr>
          <p:cNvCxnSpPr>
            <a:cxnSpLocks/>
          </p:cNvCxnSpPr>
          <p:nvPr/>
        </p:nvCxnSpPr>
        <p:spPr bwMode="auto">
          <a:xfrm>
            <a:off x="2578268" y="2493487"/>
            <a:ext cx="2859676" cy="871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Rectangle 26">
            <a:extLst>
              <a:ext uri="{FF2B5EF4-FFF2-40B4-BE49-F238E27FC236}">
                <a16:creationId xmlns:a16="http://schemas.microsoft.com/office/drawing/2014/main" id="{1163F39E-1AA2-F429-9020-9858A7414B22}"/>
              </a:ext>
            </a:extLst>
          </p:cNvPr>
          <p:cNvSpPr/>
          <p:nvPr/>
        </p:nvSpPr>
        <p:spPr bwMode="auto">
          <a:xfrm>
            <a:off x="9241985" y="4165600"/>
            <a:ext cx="2838137" cy="2417547"/>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effectLst/>
                <a:latin typeface="+mn-lt"/>
                <a:ea typeface="ＭＳ Ｐゴシック" charset="0"/>
              </a:rPr>
              <a:t>Web Services</a:t>
            </a:r>
          </a:p>
        </p:txBody>
      </p:sp>
      <p:sp>
        <p:nvSpPr>
          <p:cNvPr id="29" name="Rectangle 28">
            <a:extLst>
              <a:ext uri="{FF2B5EF4-FFF2-40B4-BE49-F238E27FC236}">
                <a16:creationId xmlns:a16="http://schemas.microsoft.com/office/drawing/2014/main" id="{CE1C25FA-368A-C333-D9A1-337E2D5B447D}"/>
              </a:ext>
            </a:extLst>
          </p:cNvPr>
          <p:cNvSpPr/>
          <p:nvPr/>
        </p:nvSpPr>
        <p:spPr bwMode="auto">
          <a:xfrm>
            <a:off x="9604763" y="4758464"/>
            <a:ext cx="2071687" cy="675031"/>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Secure </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Web API</a:t>
            </a:r>
          </a:p>
        </p:txBody>
      </p:sp>
      <p:sp>
        <p:nvSpPr>
          <p:cNvPr id="30" name="Rectangle 29">
            <a:extLst>
              <a:ext uri="{FF2B5EF4-FFF2-40B4-BE49-F238E27FC236}">
                <a16:creationId xmlns:a16="http://schemas.microsoft.com/office/drawing/2014/main" id="{FE1DF499-C24D-B10E-01A4-D89293B9B189}"/>
              </a:ext>
            </a:extLst>
          </p:cNvPr>
          <p:cNvSpPr/>
          <p:nvPr/>
        </p:nvSpPr>
        <p:spPr bwMode="auto">
          <a:xfrm>
            <a:off x="9604763" y="5714243"/>
            <a:ext cx="2071687" cy="675031"/>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Public </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Web API</a:t>
            </a:r>
          </a:p>
        </p:txBody>
      </p:sp>
      <p:cxnSp>
        <p:nvCxnSpPr>
          <p:cNvPr id="33" name="Elbow Connector 32">
            <a:extLst>
              <a:ext uri="{FF2B5EF4-FFF2-40B4-BE49-F238E27FC236}">
                <a16:creationId xmlns:a16="http://schemas.microsoft.com/office/drawing/2014/main" id="{818017BB-D3B8-22E7-E710-F0CD070B9D35}"/>
              </a:ext>
            </a:extLst>
          </p:cNvPr>
          <p:cNvCxnSpPr>
            <a:cxnSpLocks/>
            <a:stCxn id="14" idx="2"/>
            <a:endCxn id="30" idx="1"/>
          </p:cNvCxnSpPr>
          <p:nvPr/>
        </p:nvCxnSpPr>
        <p:spPr>
          <a:xfrm rot="16200000" flipH="1">
            <a:off x="4514699" y="961695"/>
            <a:ext cx="2042524" cy="8137603"/>
          </a:xfrm>
          <a:prstGeom prst="bentConnector2">
            <a:avLst/>
          </a:prstGeom>
          <a:ln w="25400"/>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FF0C1B6F-621A-BB8C-96A3-BA589E7E3FF0}"/>
              </a:ext>
            </a:extLst>
          </p:cNvPr>
          <p:cNvSpPr txBox="1"/>
          <p:nvPr/>
        </p:nvSpPr>
        <p:spPr>
          <a:xfrm>
            <a:off x="2831961" y="6059080"/>
            <a:ext cx="2069797" cy="480131"/>
          </a:xfrm>
          <a:prstGeom prst="rect">
            <a:avLst/>
          </a:prstGeom>
          <a:noFill/>
        </p:spPr>
        <p:txBody>
          <a:bodyPr wrap="none" rtlCol="0">
            <a:spAutoFit/>
          </a:bodyPr>
          <a:lstStyle/>
          <a:p>
            <a:r>
              <a:rPr lang="en-US" sz="1400" dirty="0">
                <a:latin typeface="+mn-lt"/>
              </a:rPr>
              <a:t>--</a:t>
            </a:r>
            <a:r>
              <a:rPr lang="en-US" sz="1400" dirty="0">
                <a:latin typeface="+mn-lt"/>
                <a:sym typeface="Wingdings" pitchFamily="2" charset="2"/>
              </a:rPr>
              <a:t> Public </a:t>
            </a:r>
            <a:r>
              <a:rPr lang="en-US" sz="1400" dirty="0">
                <a:latin typeface="+mn-lt"/>
              </a:rPr>
              <a:t>API Call</a:t>
            </a:r>
            <a:br>
              <a:rPr lang="en-US" sz="1400" dirty="0">
                <a:latin typeface="+mn-lt"/>
              </a:rPr>
            </a:br>
            <a:endParaRPr lang="en-US" sz="1400" dirty="0">
              <a:latin typeface="+mn-lt"/>
            </a:endParaRPr>
          </a:p>
        </p:txBody>
      </p:sp>
      <p:sp>
        <p:nvSpPr>
          <p:cNvPr id="42" name="Rectangle 41">
            <a:extLst>
              <a:ext uri="{FF2B5EF4-FFF2-40B4-BE49-F238E27FC236}">
                <a16:creationId xmlns:a16="http://schemas.microsoft.com/office/drawing/2014/main" id="{E09B7C83-33E3-4C17-24C3-D4E038033DCD}"/>
              </a:ext>
            </a:extLst>
          </p:cNvPr>
          <p:cNvSpPr/>
          <p:nvPr/>
        </p:nvSpPr>
        <p:spPr bwMode="auto">
          <a:xfrm>
            <a:off x="9204553" y="499585"/>
            <a:ext cx="2838137" cy="289810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b="0" dirty="0">
                <a:latin typeface="+mn-lt"/>
                <a:ea typeface="ＭＳ Ｐゴシック" charset="0"/>
              </a:rPr>
              <a:t>Identity Provider (IdP)</a:t>
            </a:r>
            <a:endParaRPr kumimoji="0" lang="en-US" sz="1600" b="0" i="0" u="none" strike="noStrike" cap="none" normalizeH="0" baseline="0" dirty="0">
              <a:ln>
                <a:noFill/>
              </a:ln>
              <a:effectLst/>
              <a:latin typeface="+mn-lt"/>
              <a:ea typeface="ＭＳ Ｐゴシック" charset="0"/>
            </a:endParaRPr>
          </a:p>
        </p:txBody>
      </p:sp>
      <p:sp>
        <p:nvSpPr>
          <p:cNvPr id="43" name="Can 42">
            <a:extLst>
              <a:ext uri="{FF2B5EF4-FFF2-40B4-BE49-F238E27FC236}">
                <a16:creationId xmlns:a16="http://schemas.microsoft.com/office/drawing/2014/main" id="{6AF434DC-4253-6FA6-EF09-C1A437ED8035}"/>
              </a:ext>
            </a:extLst>
          </p:cNvPr>
          <p:cNvSpPr/>
          <p:nvPr/>
        </p:nvSpPr>
        <p:spPr bwMode="auto">
          <a:xfrm>
            <a:off x="9352326" y="1572089"/>
            <a:ext cx="1134699" cy="566486"/>
          </a:xfrm>
          <a:prstGeom prst="can">
            <a:avLst>
              <a:gd name="adj" fmla="val 16774"/>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b="0" dirty="0">
                <a:latin typeface="+mn-lt"/>
                <a:ea typeface="ＭＳ Ｐゴシック" charset="0"/>
              </a:rPr>
              <a:t>Credentials</a:t>
            </a:r>
            <a:br>
              <a:rPr lang="en-US" sz="1400" b="0" dirty="0">
                <a:latin typeface="+mn-lt"/>
                <a:ea typeface="ＭＳ Ｐゴシック" charset="0"/>
              </a:rPr>
            </a:br>
            <a:r>
              <a:rPr lang="en-US" sz="1400" b="0" dirty="0">
                <a:latin typeface="+mn-lt"/>
                <a:ea typeface="ＭＳ Ｐゴシック" charset="0"/>
              </a:rPr>
              <a:t>Store</a:t>
            </a:r>
            <a:endParaRPr kumimoji="0" lang="en-US" sz="1400" b="0" i="0" u="none" strike="noStrike" cap="none" normalizeH="0" baseline="0" dirty="0">
              <a:ln>
                <a:noFill/>
              </a:ln>
              <a:solidFill>
                <a:schemeClr val="tx1"/>
              </a:solidFill>
              <a:effectLst/>
              <a:latin typeface="+mn-lt"/>
              <a:ea typeface="ＭＳ Ｐゴシック" charset="0"/>
            </a:endParaRPr>
          </a:p>
        </p:txBody>
      </p:sp>
      <p:sp>
        <p:nvSpPr>
          <p:cNvPr id="45" name="Can 44">
            <a:extLst>
              <a:ext uri="{FF2B5EF4-FFF2-40B4-BE49-F238E27FC236}">
                <a16:creationId xmlns:a16="http://schemas.microsoft.com/office/drawing/2014/main" id="{2FE194E8-9ABF-B06F-3047-ABD201067F9C}"/>
              </a:ext>
            </a:extLst>
          </p:cNvPr>
          <p:cNvSpPr/>
          <p:nvPr/>
        </p:nvSpPr>
        <p:spPr bwMode="auto">
          <a:xfrm>
            <a:off x="10745929" y="1550669"/>
            <a:ext cx="1134699" cy="566486"/>
          </a:xfrm>
          <a:prstGeom prst="can">
            <a:avLst>
              <a:gd name="adj" fmla="val 16774"/>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b="0" dirty="0">
                <a:latin typeface="+mn-lt"/>
                <a:ea typeface="ＭＳ Ｐゴシック" charset="0"/>
              </a:rPr>
              <a:t>Claims</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mn-lt"/>
                <a:ea typeface="ＭＳ Ｐゴシック" charset="0"/>
              </a:rPr>
              <a:t>Store</a:t>
            </a:r>
          </a:p>
        </p:txBody>
      </p:sp>
      <p:sp>
        <p:nvSpPr>
          <p:cNvPr id="46" name="Rectangle 45">
            <a:extLst>
              <a:ext uri="{FF2B5EF4-FFF2-40B4-BE49-F238E27FC236}">
                <a16:creationId xmlns:a16="http://schemas.microsoft.com/office/drawing/2014/main" id="{5DD23E07-F9AB-610B-139E-FE82895D1691}"/>
              </a:ext>
            </a:extLst>
          </p:cNvPr>
          <p:cNvSpPr/>
          <p:nvPr/>
        </p:nvSpPr>
        <p:spPr bwMode="auto">
          <a:xfrm>
            <a:off x="9352327" y="900094"/>
            <a:ext cx="2528302" cy="572083"/>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Authentication</a:t>
            </a:r>
            <a:br>
              <a:rPr kumimoji="0" lang="en-US" b="1" i="0" u="none" strike="noStrike" cap="none" normalizeH="0" baseline="0" dirty="0">
                <a:ln>
                  <a:noFill/>
                </a:ln>
                <a:effectLst/>
                <a:latin typeface="+mn-lt"/>
                <a:ea typeface="ＭＳ Ｐゴシック" charset="0"/>
              </a:rPr>
            </a:br>
            <a:r>
              <a:rPr kumimoji="0" lang="en-US" b="1" i="0" u="none" strike="noStrike" cap="none" normalizeH="0" baseline="0" dirty="0">
                <a:ln>
                  <a:noFill/>
                </a:ln>
                <a:effectLst/>
                <a:latin typeface="+mn-lt"/>
                <a:ea typeface="ＭＳ Ｐゴシック" charset="0"/>
              </a:rPr>
              <a:t>Endpoint</a:t>
            </a:r>
          </a:p>
        </p:txBody>
      </p:sp>
      <p:sp>
        <p:nvSpPr>
          <p:cNvPr id="47" name="Rectangle 46">
            <a:extLst>
              <a:ext uri="{FF2B5EF4-FFF2-40B4-BE49-F238E27FC236}">
                <a16:creationId xmlns:a16="http://schemas.microsoft.com/office/drawing/2014/main" id="{4D99ACB7-4D27-BCDD-5CEF-EDDA97C68980}"/>
              </a:ext>
            </a:extLst>
          </p:cNvPr>
          <p:cNvSpPr/>
          <p:nvPr/>
        </p:nvSpPr>
        <p:spPr bwMode="auto">
          <a:xfrm>
            <a:off x="5471350" y="2424222"/>
            <a:ext cx="2071687" cy="127347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Login Endpoint</a:t>
            </a:r>
          </a:p>
        </p:txBody>
      </p:sp>
      <p:cxnSp>
        <p:nvCxnSpPr>
          <p:cNvPr id="48" name="Elbow Connector 47">
            <a:extLst>
              <a:ext uri="{FF2B5EF4-FFF2-40B4-BE49-F238E27FC236}">
                <a16:creationId xmlns:a16="http://schemas.microsoft.com/office/drawing/2014/main" id="{0D71AA60-40FB-DAFE-C739-7AB2B9959CD5}"/>
              </a:ext>
            </a:extLst>
          </p:cNvPr>
          <p:cNvCxnSpPr>
            <a:cxnSpLocks/>
            <a:stCxn id="14" idx="0"/>
            <a:endCxn id="46" idx="1"/>
          </p:cNvCxnSpPr>
          <p:nvPr/>
        </p:nvCxnSpPr>
        <p:spPr>
          <a:xfrm rot="5400000" flipH="1" flipV="1">
            <a:off x="4892763" y="-2239466"/>
            <a:ext cx="1033961" cy="7885167"/>
          </a:xfrm>
          <a:prstGeom prst="bentConnector2">
            <a:avLst/>
          </a:prstGeom>
          <a:ln w="25400"/>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15397E1A-1386-25BB-472D-F4AD8ADC89D8}"/>
              </a:ext>
            </a:extLst>
          </p:cNvPr>
          <p:cNvSpPr/>
          <p:nvPr/>
        </p:nvSpPr>
        <p:spPr bwMode="auto">
          <a:xfrm>
            <a:off x="9359470" y="2269855"/>
            <a:ext cx="2528302" cy="41522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a:ln>
                  <a:noFill/>
                </a:ln>
                <a:effectLst/>
                <a:latin typeface="+mn-lt"/>
                <a:ea typeface="ＭＳ Ｐゴシック" charset="0"/>
              </a:rPr>
              <a:t>Token Validation</a:t>
            </a:r>
          </a:p>
        </p:txBody>
      </p:sp>
      <p:sp>
        <p:nvSpPr>
          <p:cNvPr id="53" name="Can 52">
            <a:extLst>
              <a:ext uri="{FF2B5EF4-FFF2-40B4-BE49-F238E27FC236}">
                <a16:creationId xmlns:a16="http://schemas.microsoft.com/office/drawing/2014/main" id="{A8C19E37-AC9C-0356-ED9B-410AF258F440}"/>
              </a:ext>
            </a:extLst>
          </p:cNvPr>
          <p:cNvSpPr/>
          <p:nvPr/>
        </p:nvSpPr>
        <p:spPr bwMode="auto">
          <a:xfrm>
            <a:off x="9359470" y="2752263"/>
            <a:ext cx="2528302" cy="448843"/>
          </a:xfrm>
          <a:prstGeom prst="can">
            <a:avLst>
              <a:gd name="adj" fmla="val 16774"/>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b="0" dirty="0">
                <a:latin typeface="+mn-lt"/>
                <a:ea typeface="ＭＳ Ｐゴシック" charset="0"/>
              </a:rPr>
              <a:t>Public Signer Keys</a:t>
            </a:r>
            <a:endParaRPr kumimoji="0" lang="en-US" sz="1400" b="0" i="0" u="none" strike="noStrike" cap="none" normalizeH="0" baseline="0" dirty="0">
              <a:ln>
                <a:noFill/>
              </a:ln>
              <a:solidFill>
                <a:schemeClr val="tx1"/>
              </a:solidFill>
              <a:effectLst/>
              <a:latin typeface="+mn-lt"/>
              <a:ea typeface="ＭＳ Ｐゴシック" charset="0"/>
            </a:endParaRPr>
          </a:p>
        </p:txBody>
      </p:sp>
      <p:sp>
        <p:nvSpPr>
          <p:cNvPr id="54" name="TextBox 53">
            <a:extLst>
              <a:ext uri="{FF2B5EF4-FFF2-40B4-BE49-F238E27FC236}">
                <a16:creationId xmlns:a16="http://schemas.microsoft.com/office/drawing/2014/main" id="{64234D99-8214-1F18-7C5A-9BE68A10088A}"/>
              </a:ext>
            </a:extLst>
          </p:cNvPr>
          <p:cNvSpPr txBox="1"/>
          <p:nvPr/>
        </p:nvSpPr>
        <p:spPr>
          <a:xfrm>
            <a:off x="2797624" y="2220096"/>
            <a:ext cx="2357963" cy="286232"/>
          </a:xfrm>
          <a:prstGeom prst="rect">
            <a:avLst/>
          </a:prstGeom>
          <a:noFill/>
        </p:spPr>
        <p:txBody>
          <a:bodyPr wrap="square" rtlCol="0">
            <a:spAutoFit/>
          </a:bodyPr>
          <a:lstStyle/>
          <a:p>
            <a:r>
              <a:rPr lang="en-US" sz="1400" dirty="0">
                <a:latin typeface="+mn-lt"/>
              </a:rPr>
              <a:t>1 --</a:t>
            </a:r>
            <a:r>
              <a:rPr lang="en-US" sz="1400" dirty="0">
                <a:latin typeface="+mn-lt"/>
                <a:sym typeface="Wingdings" pitchFamily="2" charset="2"/>
              </a:rPr>
              <a:t> </a:t>
            </a:r>
            <a:r>
              <a:rPr lang="en-US" sz="1400" dirty="0">
                <a:latin typeface="+mn-lt"/>
              </a:rPr>
              <a:t>Login Request</a:t>
            </a:r>
          </a:p>
        </p:txBody>
      </p:sp>
      <p:sp>
        <p:nvSpPr>
          <p:cNvPr id="55" name="TextBox 54">
            <a:extLst>
              <a:ext uri="{FF2B5EF4-FFF2-40B4-BE49-F238E27FC236}">
                <a16:creationId xmlns:a16="http://schemas.microsoft.com/office/drawing/2014/main" id="{D435A604-9450-FB24-9450-05FBB687E7B5}"/>
              </a:ext>
            </a:extLst>
          </p:cNvPr>
          <p:cNvSpPr txBox="1"/>
          <p:nvPr/>
        </p:nvSpPr>
        <p:spPr>
          <a:xfrm>
            <a:off x="2809714" y="1241296"/>
            <a:ext cx="5407914" cy="286232"/>
          </a:xfrm>
          <a:prstGeom prst="rect">
            <a:avLst/>
          </a:prstGeom>
          <a:noFill/>
        </p:spPr>
        <p:txBody>
          <a:bodyPr wrap="square" rtlCol="0">
            <a:spAutoFit/>
          </a:bodyPr>
          <a:lstStyle/>
          <a:p>
            <a:r>
              <a:rPr lang="en-US" sz="1400" dirty="0">
                <a:latin typeface="+mn-lt"/>
                <a:sym typeface="Wingdings" pitchFamily="2" charset="2"/>
              </a:rPr>
              <a:t>4 -- Redirect w/ Short Lived Authorization Token</a:t>
            </a:r>
            <a:endParaRPr lang="en-US" sz="1400" dirty="0">
              <a:latin typeface="+mn-lt"/>
            </a:endParaRPr>
          </a:p>
        </p:txBody>
      </p:sp>
      <p:cxnSp>
        <p:nvCxnSpPr>
          <p:cNvPr id="58" name="Straight Connector 57">
            <a:extLst>
              <a:ext uri="{FF2B5EF4-FFF2-40B4-BE49-F238E27FC236}">
                <a16:creationId xmlns:a16="http://schemas.microsoft.com/office/drawing/2014/main" id="{97DC6101-8C7E-73F2-102C-400D28198A91}"/>
              </a:ext>
            </a:extLst>
          </p:cNvPr>
          <p:cNvCxnSpPr>
            <a:cxnSpLocks/>
          </p:cNvCxnSpPr>
          <p:nvPr/>
        </p:nvCxnSpPr>
        <p:spPr bwMode="auto">
          <a:xfrm>
            <a:off x="2563466" y="3345923"/>
            <a:ext cx="2859676" cy="871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61" name="TextBox 60">
            <a:extLst>
              <a:ext uri="{FF2B5EF4-FFF2-40B4-BE49-F238E27FC236}">
                <a16:creationId xmlns:a16="http://schemas.microsoft.com/office/drawing/2014/main" id="{3771890B-8C62-E6B2-613A-D4F3CB75EEE8}"/>
              </a:ext>
            </a:extLst>
          </p:cNvPr>
          <p:cNvSpPr txBox="1"/>
          <p:nvPr/>
        </p:nvSpPr>
        <p:spPr>
          <a:xfrm>
            <a:off x="2792370" y="3097707"/>
            <a:ext cx="2357963" cy="286232"/>
          </a:xfrm>
          <a:prstGeom prst="rect">
            <a:avLst/>
          </a:prstGeom>
          <a:noFill/>
        </p:spPr>
        <p:txBody>
          <a:bodyPr wrap="square" rtlCol="0">
            <a:spAutoFit/>
          </a:bodyPr>
          <a:lstStyle/>
          <a:p>
            <a:r>
              <a:rPr lang="en-US" sz="1400" dirty="0">
                <a:latin typeface="+mn-lt"/>
              </a:rPr>
              <a:t>5 --</a:t>
            </a:r>
            <a:r>
              <a:rPr lang="en-US" sz="1400" dirty="0">
                <a:latin typeface="+mn-lt"/>
                <a:sym typeface="Wingdings" pitchFamily="2" charset="2"/>
              </a:rPr>
              <a:t> </a:t>
            </a:r>
            <a:r>
              <a:rPr lang="en-US" sz="1400" dirty="0">
                <a:latin typeface="+mn-lt"/>
              </a:rPr>
              <a:t>Auth Token</a:t>
            </a:r>
          </a:p>
        </p:txBody>
      </p:sp>
      <p:cxnSp>
        <p:nvCxnSpPr>
          <p:cNvPr id="62" name="Elbow Connector 61">
            <a:extLst>
              <a:ext uri="{FF2B5EF4-FFF2-40B4-BE49-F238E27FC236}">
                <a16:creationId xmlns:a16="http://schemas.microsoft.com/office/drawing/2014/main" id="{AB6A4E88-FB00-6293-AE85-B4B5DBF15F28}"/>
              </a:ext>
            </a:extLst>
          </p:cNvPr>
          <p:cNvCxnSpPr>
            <a:cxnSpLocks/>
            <a:stCxn id="47" idx="3"/>
          </p:cNvCxnSpPr>
          <p:nvPr/>
        </p:nvCxnSpPr>
        <p:spPr>
          <a:xfrm flipV="1">
            <a:off x="7543037" y="1341227"/>
            <a:ext cx="1809289" cy="1719733"/>
          </a:xfrm>
          <a:prstGeom prst="bentConnector3">
            <a:avLst>
              <a:gd name="adj1" fmla="val 50000"/>
            </a:avLst>
          </a:prstGeom>
          <a:ln w="25400"/>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002E0481-0408-07B6-584E-EC3D6CC11466}"/>
              </a:ext>
            </a:extLst>
          </p:cNvPr>
          <p:cNvSpPr txBox="1"/>
          <p:nvPr/>
        </p:nvSpPr>
        <p:spPr>
          <a:xfrm rot="16200000">
            <a:off x="7135091" y="1805522"/>
            <a:ext cx="2357963" cy="286232"/>
          </a:xfrm>
          <a:prstGeom prst="rect">
            <a:avLst/>
          </a:prstGeom>
          <a:noFill/>
        </p:spPr>
        <p:txBody>
          <a:bodyPr wrap="square" rtlCol="0">
            <a:spAutoFit/>
          </a:bodyPr>
          <a:lstStyle/>
          <a:p>
            <a:r>
              <a:rPr lang="en-US" sz="1400" dirty="0">
                <a:latin typeface="+mn-lt"/>
              </a:rPr>
              <a:t>6 --</a:t>
            </a:r>
            <a:r>
              <a:rPr lang="en-US" sz="1400" dirty="0">
                <a:latin typeface="+mn-lt"/>
                <a:sym typeface="Wingdings" pitchFamily="2" charset="2"/>
              </a:rPr>
              <a:t> </a:t>
            </a:r>
            <a:r>
              <a:rPr lang="en-US" sz="1400" dirty="0">
                <a:latin typeface="+mn-lt"/>
              </a:rPr>
              <a:t>Auth Token</a:t>
            </a:r>
          </a:p>
        </p:txBody>
      </p:sp>
      <p:sp>
        <p:nvSpPr>
          <p:cNvPr id="71" name="TextBox 70">
            <a:extLst>
              <a:ext uri="{FF2B5EF4-FFF2-40B4-BE49-F238E27FC236}">
                <a16:creationId xmlns:a16="http://schemas.microsoft.com/office/drawing/2014/main" id="{248E5039-F8EF-CCBB-BA49-5880907E28F0}"/>
              </a:ext>
            </a:extLst>
          </p:cNvPr>
          <p:cNvSpPr txBox="1"/>
          <p:nvPr/>
        </p:nvSpPr>
        <p:spPr>
          <a:xfrm rot="5400000">
            <a:off x="7391623" y="2336380"/>
            <a:ext cx="2357963" cy="286232"/>
          </a:xfrm>
          <a:prstGeom prst="rect">
            <a:avLst/>
          </a:prstGeom>
          <a:noFill/>
        </p:spPr>
        <p:txBody>
          <a:bodyPr wrap="square" rtlCol="0">
            <a:spAutoFit/>
          </a:bodyPr>
          <a:lstStyle/>
          <a:p>
            <a:r>
              <a:rPr lang="en-US" sz="1400" dirty="0">
                <a:latin typeface="+mn-lt"/>
              </a:rPr>
              <a:t>7 --</a:t>
            </a:r>
            <a:r>
              <a:rPr lang="en-US" sz="1400" dirty="0">
                <a:latin typeface="+mn-lt"/>
                <a:sym typeface="Wingdings" pitchFamily="2" charset="2"/>
              </a:rPr>
              <a:t> </a:t>
            </a:r>
            <a:r>
              <a:rPr lang="en-US" sz="1400" dirty="0">
                <a:latin typeface="+mn-lt"/>
              </a:rPr>
              <a:t>Access Token</a:t>
            </a:r>
          </a:p>
        </p:txBody>
      </p:sp>
      <p:sp>
        <p:nvSpPr>
          <p:cNvPr id="73" name="TextBox 72">
            <a:extLst>
              <a:ext uri="{FF2B5EF4-FFF2-40B4-BE49-F238E27FC236}">
                <a16:creationId xmlns:a16="http://schemas.microsoft.com/office/drawing/2014/main" id="{8C1FE77B-76FD-EF8B-B198-4ECA987857E1}"/>
              </a:ext>
            </a:extLst>
          </p:cNvPr>
          <p:cNvSpPr txBox="1"/>
          <p:nvPr/>
        </p:nvSpPr>
        <p:spPr>
          <a:xfrm>
            <a:off x="2595012" y="3360142"/>
            <a:ext cx="2622834" cy="286232"/>
          </a:xfrm>
          <a:prstGeom prst="rect">
            <a:avLst/>
          </a:prstGeom>
          <a:noFill/>
        </p:spPr>
        <p:txBody>
          <a:bodyPr wrap="none" rtlCol="0">
            <a:spAutoFit/>
          </a:bodyPr>
          <a:lstStyle/>
          <a:p>
            <a:r>
              <a:rPr lang="en-US" sz="1400" dirty="0">
                <a:latin typeface="+mn-lt"/>
                <a:sym typeface="Wingdings" pitchFamily="2" charset="2"/>
              </a:rPr>
              <a:t>8 -- </a:t>
            </a:r>
            <a:r>
              <a:rPr lang="en-US" sz="1400" dirty="0">
                <a:latin typeface="+mn-lt"/>
              </a:rPr>
              <a:t>Access JWT Token</a:t>
            </a:r>
          </a:p>
        </p:txBody>
      </p:sp>
      <p:cxnSp>
        <p:nvCxnSpPr>
          <p:cNvPr id="74" name="Elbow Connector 73">
            <a:extLst>
              <a:ext uri="{FF2B5EF4-FFF2-40B4-BE49-F238E27FC236}">
                <a16:creationId xmlns:a16="http://schemas.microsoft.com/office/drawing/2014/main" id="{EDF08B3B-F264-94B8-2558-CAE118A822DD}"/>
              </a:ext>
            </a:extLst>
          </p:cNvPr>
          <p:cNvCxnSpPr>
            <a:cxnSpLocks/>
            <a:stCxn id="14" idx="2"/>
            <a:endCxn id="12" idx="1"/>
          </p:cNvCxnSpPr>
          <p:nvPr/>
        </p:nvCxnSpPr>
        <p:spPr>
          <a:xfrm rot="16200000" flipH="1">
            <a:off x="2922023" y="2554371"/>
            <a:ext cx="1088458" cy="3998185"/>
          </a:xfrm>
          <a:prstGeom prst="bentConnector2">
            <a:avLst/>
          </a:prstGeom>
          <a:ln w="25400"/>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A68DD88B-F1EC-901C-38DF-57F11D6FC0E3}"/>
              </a:ext>
            </a:extLst>
          </p:cNvPr>
          <p:cNvSpPr txBox="1"/>
          <p:nvPr/>
        </p:nvSpPr>
        <p:spPr>
          <a:xfrm>
            <a:off x="1756860" y="4852542"/>
            <a:ext cx="3652792" cy="286232"/>
          </a:xfrm>
          <a:prstGeom prst="rect">
            <a:avLst/>
          </a:prstGeom>
          <a:noFill/>
        </p:spPr>
        <p:txBody>
          <a:bodyPr wrap="square" rtlCol="0">
            <a:spAutoFit/>
          </a:bodyPr>
          <a:lstStyle/>
          <a:p>
            <a:r>
              <a:rPr lang="en-US" sz="1400" dirty="0">
                <a:latin typeface="+mn-lt"/>
              </a:rPr>
              <a:t>9 --</a:t>
            </a:r>
            <a:r>
              <a:rPr lang="en-US" sz="1400" dirty="0">
                <a:latin typeface="+mn-lt"/>
                <a:sym typeface="Wingdings" pitchFamily="2" charset="2"/>
              </a:rPr>
              <a:t> </a:t>
            </a:r>
            <a:r>
              <a:rPr lang="en-US" sz="1400" dirty="0">
                <a:latin typeface="+mn-lt"/>
              </a:rPr>
              <a:t>API Call w/ Access Token</a:t>
            </a:r>
          </a:p>
        </p:txBody>
      </p:sp>
      <p:cxnSp>
        <p:nvCxnSpPr>
          <p:cNvPr id="80" name="Elbow Connector 79">
            <a:extLst>
              <a:ext uri="{FF2B5EF4-FFF2-40B4-BE49-F238E27FC236}">
                <a16:creationId xmlns:a16="http://schemas.microsoft.com/office/drawing/2014/main" id="{2B28BE3C-D8BB-AFE5-ED09-3B3E052ECBF4}"/>
              </a:ext>
            </a:extLst>
          </p:cNvPr>
          <p:cNvCxnSpPr>
            <a:cxnSpLocks/>
            <a:stCxn id="12" idx="3"/>
            <a:endCxn id="29" idx="1"/>
          </p:cNvCxnSpPr>
          <p:nvPr/>
        </p:nvCxnSpPr>
        <p:spPr>
          <a:xfrm flipV="1">
            <a:off x="7537032" y="5095980"/>
            <a:ext cx="2067731" cy="1713"/>
          </a:xfrm>
          <a:prstGeom prst="bentConnector3">
            <a:avLst>
              <a:gd name="adj1" fmla="val 50000"/>
            </a:avLst>
          </a:prstGeom>
          <a:ln w="25400"/>
        </p:spPr>
        <p:style>
          <a:lnRef idx="1">
            <a:schemeClr val="accent1"/>
          </a:lnRef>
          <a:fillRef idx="0">
            <a:schemeClr val="accent1"/>
          </a:fillRef>
          <a:effectRef idx="0">
            <a:schemeClr val="accent1"/>
          </a:effectRef>
          <a:fontRef idx="minor">
            <a:schemeClr val="tx1"/>
          </a:fontRef>
        </p:style>
      </p:cxnSp>
      <p:cxnSp>
        <p:nvCxnSpPr>
          <p:cNvPr id="85" name="Elbow Connector 84">
            <a:extLst>
              <a:ext uri="{FF2B5EF4-FFF2-40B4-BE49-F238E27FC236}">
                <a16:creationId xmlns:a16="http://schemas.microsoft.com/office/drawing/2014/main" id="{B3C0B7D1-E641-7123-1C6F-F6019F4777C5}"/>
              </a:ext>
            </a:extLst>
          </p:cNvPr>
          <p:cNvCxnSpPr>
            <a:cxnSpLocks/>
            <a:stCxn id="18" idx="4"/>
            <a:endCxn id="53" idx="2"/>
          </p:cNvCxnSpPr>
          <p:nvPr/>
        </p:nvCxnSpPr>
        <p:spPr>
          <a:xfrm flipV="1">
            <a:off x="7066661" y="2976685"/>
            <a:ext cx="2292809" cy="1218168"/>
          </a:xfrm>
          <a:prstGeom prst="bentConnector3">
            <a:avLst>
              <a:gd name="adj1" fmla="val 77141"/>
            </a:avLst>
          </a:prstGeom>
          <a:ln w="25400"/>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A82117AB-FBC7-4BB1-D23F-BC605EA4ED11}"/>
              </a:ext>
            </a:extLst>
          </p:cNvPr>
          <p:cNvSpPr txBox="1"/>
          <p:nvPr/>
        </p:nvSpPr>
        <p:spPr>
          <a:xfrm>
            <a:off x="7790486" y="5128555"/>
            <a:ext cx="1782073" cy="286232"/>
          </a:xfrm>
          <a:prstGeom prst="rect">
            <a:avLst/>
          </a:prstGeom>
          <a:noFill/>
        </p:spPr>
        <p:txBody>
          <a:bodyPr wrap="square" rtlCol="0">
            <a:spAutoFit/>
          </a:bodyPr>
          <a:lstStyle/>
          <a:p>
            <a:r>
              <a:rPr lang="en-US" sz="1400" dirty="0">
                <a:latin typeface="+mn-lt"/>
              </a:rPr>
              <a:t>11 --</a:t>
            </a:r>
            <a:r>
              <a:rPr lang="en-US" sz="1400" dirty="0">
                <a:latin typeface="+mn-lt"/>
                <a:sym typeface="Wingdings" pitchFamily="2" charset="2"/>
              </a:rPr>
              <a:t> </a:t>
            </a:r>
            <a:r>
              <a:rPr lang="en-US" sz="1400" dirty="0">
                <a:latin typeface="+mn-lt"/>
              </a:rPr>
              <a:t>API Call</a:t>
            </a:r>
          </a:p>
        </p:txBody>
      </p:sp>
      <p:sp>
        <p:nvSpPr>
          <p:cNvPr id="89" name="TextBox 88">
            <a:extLst>
              <a:ext uri="{FF2B5EF4-FFF2-40B4-BE49-F238E27FC236}">
                <a16:creationId xmlns:a16="http://schemas.microsoft.com/office/drawing/2014/main" id="{46E8241E-6C07-0E9D-2BFD-85292C1E43DC}"/>
              </a:ext>
            </a:extLst>
          </p:cNvPr>
          <p:cNvSpPr txBox="1"/>
          <p:nvPr/>
        </p:nvSpPr>
        <p:spPr>
          <a:xfrm>
            <a:off x="2560168" y="5148151"/>
            <a:ext cx="2308645" cy="286232"/>
          </a:xfrm>
          <a:prstGeom prst="rect">
            <a:avLst/>
          </a:prstGeom>
          <a:noFill/>
        </p:spPr>
        <p:txBody>
          <a:bodyPr wrap="none" rtlCol="0">
            <a:spAutoFit/>
          </a:bodyPr>
          <a:lstStyle/>
          <a:p>
            <a:r>
              <a:rPr lang="en-US" sz="1400" dirty="0">
                <a:latin typeface="+mn-lt"/>
                <a:sym typeface="Wingdings" pitchFamily="2" charset="2"/>
              </a:rPr>
              <a:t>12 -- </a:t>
            </a:r>
            <a:r>
              <a:rPr lang="en-US" sz="1400" dirty="0">
                <a:latin typeface="+mn-lt"/>
              </a:rPr>
              <a:t>API Response</a:t>
            </a:r>
          </a:p>
        </p:txBody>
      </p:sp>
      <p:sp>
        <p:nvSpPr>
          <p:cNvPr id="49" name="TextBox 48">
            <a:extLst>
              <a:ext uri="{FF2B5EF4-FFF2-40B4-BE49-F238E27FC236}">
                <a16:creationId xmlns:a16="http://schemas.microsoft.com/office/drawing/2014/main" id="{B3C26413-7E1C-024F-508F-19F52D4A5194}"/>
              </a:ext>
            </a:extLst>
          </p:cNvPr>
          <p:cNvSpPr txBox="1"/>
          <p:nvPr/>
        </p:nvSpPr>
        <p:spPr>
          <a:xfrm>
            <a:off x="7342054" y="3754550"/>
            <a:ext cx="1383712" cy="480131"/>
          </a:xfrm>
          <a:prstGeom prst="rect">
            <a:avLst/>
          </a:prstGeom>
          <a:noFill/>
        </p:spPr>
        <p:txBody>
          <a:bodyPr wrap="none" rtlCol="0">
            <a:spAutoFit/>
          </a:bodyPr>
          <a:lstStyle/>
          <a:p>
            <a:r>
              <a:rPr lang="en-US" sz="1400" dirty="0">
                <a:latin typeface="+mn-lt"/>
                <a:sym typeface="Wingdings" pitchFamily="2" charset="2"/>
              </a:rPr>
              <a:t>&lt;&lt;async&gt;&gt;</a:t>
            </a:r>
            <a:br>
              <a:rPr lang="en-US" sz="1400" dirty="0">
                <a:latin typeface="+mn-lt"/>
                <a:sym typeface="Wingdings" pitchFamily="2" charset="2"/>
              </a:rPr>
            </a:br>
            <a:r>
              <a:rPr lang="en-US" sz="1400" dirty="0">
                <a:latin typeface="+mn-lt"/>
                <a:sym typeface="Wingdings" pitchFamily="2" charset="2"/>
              </a:rPr>
              <a:t>Cache Keys</a:t>
            </a:r>
            <a:endParaRPr lang="en-US" sz="1400" dirty="0">
              <a:latin typeface="+mn-lt"/>
            </a:endParaRPr>
          </a:p>
        </p:txBody>
      </p:sp>
      <p:cxnSp>
        <p:nvCxnSpPr>
          <p:cNvPr id="50" name="Straight Connector 49">
            <a:extLst>
              <a:ext uri="{FF2B5EF4-FFF2-40B4-BE49-F238E27FC236}">
                <a16:creationId xmlns:a16="http://schemas.microsoft.com/office/drawing/2014/main" id="{15F75D7F-E7B1-E9A8-1BE7-A1CEFF9C6E09}"/>
              </a:ext>
            </a:extLst>
          </p:cNvPr>
          <p:cNvCxnSpPr>
            <a:cxnSpLocks/>
            <a:stCxn id="12" idx="0"/>
            <a:endCxn id="18" idx="3"/>
          </p:cNvCxnSpPr>
          <p:nvPr/>
        </p:nvCxnSpPr>
        <p:spPr bwMode="auto">
          <a:xfrm flipH="1" flipV="1">
            <a:off x="6499312" y="4544327"/>
            <a:ext cx="1877" cy="32464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56" name="TextBox 55">
            <a:extLst>
              <a:ext uri="{FF2B5EF4-FFF2-40B4-BE49-F238E27FC236}">
                <a16:creationId xmlns:a16="http://schemas.microsoft.com/office/drawing/2014/main" id="{0E34DE3F-0099-8DF7-A85F-292DC22B9139}"/>
              </a:ext>
            </a:extLst>
          </p:cNvPr>
          <p:cNvSpPr txBox="1"/>
          <p:nvPr/>
        </p:nvSpPr>
        <p:spPr>
          <a:xfrm>
            <a:off x="6445045" y="4569632"/>
            <a:ext cx="2661008" cy="286232"/>
          </a:xfrm>
          <a:prstGeom prst="rect">
            <a:avLst/>
          </a:prstGeom>
          <a:noFill/>
        </p:spPr>
        <p:txBody>
          <a:bodyPr wrap="square" rtlCol="0">
            <a:spAutoFit/>
          </a:bodyPr>
          <a:lstStyle/>
          <a:p>
            <a:r>
              <a:rPr lang="en-US" sz="1400" dirty="0">
                <a:latin typeface="+mn-lt"/>
              </a:rPr>
              <a:t>10 </a:t>
            </a:r>
            <a:r>
              <a:rPr lang="en-US" sz="1400" dirty="0">
                <a:latin typeface="+mn-lt"/>
                <a:sym typeface="Wingdings" pitchFamily="2" charset="2"/>
              </a:rPr>
              <a:t>-&gt; Verify Signature</a:t>
            </a:r>
            <a:endParaRPr lang="en-US" sz="1400" dirty="0">
              <a:latin typeface="+mn-lt"/>
            </a:endParaRPr>
          </a:p>
        </p:txBody>
      </p:sp>
      <p:sp>
        <p:nvSpPr>
          <p:cNvPr id="57" name="TextBox 56">
            <a:extLst>
              <a:ext uri="{FF2B5EF4-FFF2-40B4-BE49-F238E27FC236}">
                <a16:creationId xmlns:a16="http://schemas.microsoft.com/office/drawing/2014/main" id="{D36E759E-CC83-F41F-7F91-D063D9B918AA}"/>
              </a:ext>
            </a:extLst>
          </p:cNvPr>
          <p:cNvSpPr txBox="1"/>
          <p:nvPr/>
        </p:nvSpPr>
        <p:spPr>
          <a:xfrm>
            <a:off x="111878" y="6386710"/>
            <a:ext cx="10896600" cy="369332"/>
          </a:xfrm>
          <a:prstGeom prst="rect">
            <a:avLst/>
          </a:prstGeom>
          <a:noFill/>
        </p:spPr>
        <p:txBody>
          <a:bodyPr wrap="square" rtlCol="0">
            <a:spAutoFit/>
          </a:bodyPr>
          <a:lstStyle/>
          <a:p>
            <a:r>
              <a:rPr lang="en-US" sz="2000" dirty="0">
                <a:solidFill>
                  <a:srgbClr val="7030A0"/>
                </a:solidFill>
                <a:latin typeface="+mn-lt"/>
              </a:rPr>
              <a:t>Can you spot the optimization?</a:t>
            </a:r>
          </a:p>
        </p:txBody>
      </p:sp>
    </p:spTree>
    <p:extLst>
      <p:ext uri="{BB962C8B-B14F-4D97-AF65-F5344CB8AC3E}">
        <p14:creationId xmlns:p14="http://schemas.microsoft.com/office/powerpoint/2010/main" val="304653511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63</a:t>
            </a:fld>
            <a:endParaRPr lang="en-US" dirty="0"/>
          </a:p>
        </p:txBody>
      </p:sp>
      <p:sp>
        <p:nvSpPr>
          <p:cNvPr id="470018" name="Rectangle 2"/>
          <p:cNvSpPr>
            <a:spLocks noGrp="1" noChangeArrowheads="1"/>
          </p:cNvSpPr>
          <p:nvPr>
            <p:ph type="title"/>
          </p:nvPr>
        </p:nvSpPr>
        <p:spPr>
          <a:xfrm>
            <a:off x="531407" y="201361"/>
            <a:ext cx="11129186" cy="698948"/>
          </a:xfrm>
        </p:spPr>
        <p:txBody>
          <a:bodyPr/>
          <a:lstStyle/>
          <a:p>
            <a:r>
              <a:rPr lang="en-US" dirty="0"/>
              <a:t>Web 2.x Security Architecture – </a:t>
            </a:r>
            <a:r>
              <a:rPr lang="en-US" dirty="0" err="1"/>
              <a:t>oAuth</a:t>
            </a:r>
            <a:r>
              <a:rPr lang="en-US" dirty="0"/>
              <a:t> Based Security</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36" name="Rectangle 3" descr="Rectangle: Click to edit Master text styles&#10;Second level&#10;Third level&#10;Fourth level&#10;Fifth level">
            <a:extLst>
              <a:ext uri="{FF2B5EF4-FFF2-40B4-BE49-F238E27FC236}">
                <a16:creationId xmlns:a16="http://schemas.microsoft.com/office/drawing/2014/main" id="{81BD5680-1BA4-4162-250A-A5000D436147}"/>
              </a:ext>
            </a:extLst>
          </p:cNvPr>
          <p:cNvSpPr txBox="1">
            <a:spLocks noChangeArrowheads="1"/>
          </p:cNvSpPr>
          <p:nvPr/>
        </p:nvSpPr>
        <p:spPr bwMode="auto">
          <a:xfrm>
            <a:off x="531407" y="4526726"/>
            <a:ext cx="11442489" cy="20124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1800" b="0" dirty="0"/>
              <a:t>Works well, time tested</a:t>
            </a:r>
          </a:p>
          <a:p>
            <a:pPr>
              <a:lnSpc>
                <a:spcPct val="100000"/>
              </a:lnSpc>
            </a:pPr>
            <a:r>
              <a:rPr lang="en-US" sz="1800" b="0" dirty="0"/>
              <a:t>Very secure and flexible</a:t>
            </a:r>
          </a:p>
          <a:p>
            <a:pPr>
              <a:lnSpc>
                <a:spcPct val="100000"/>
              </a:lnSpc>
            </a:pPr>
            <a:r>
              <a:rPr lang="en-US" sz="1800" b="0" dirty="0"/>
              <a:t>Works with a variety of different client devices, not just browsers</a:t>
            </a:r>
          </a:p>
          <a:p>
            <a:pPr>
              <a:lnSpc>
                <a:spcPct val="100000"/>
              </a:lnSpc>
            </a:pPr>
            <a:r>
              <a:rPr lang="en-US" sz="1800" b="0" dirty="0"/>
              <a:t>Intrinsically supports federation given the IdP can be internally owned or external</a:t>
            </a:r>
          </a:p>
          <a:p>
            <a:pPr>
              <a:lnSpc>
                <a:spcPct val="100000"/>
              </a:lnSpc>
            </a:pPr>
            <a:r>
              <a:rPr lang="en-US" sz="1800" b="0" dirty="0"/>
              <a:t>Has other features that were not covered such as </a:t>
            </a:r>
            <a:r>
              <a:rPr lang="en-US" sz="1800" b="0" dirty="0" err="1"/>
              <a:t>referesh</a:t>
            </a:r>
            <a:r>
              <a:rPr lang="en-US" sz="1800" b="0" dirty="0"/>
              <a:t> tokens that allow for long lived “remember me” scenarios </a:t>
            </a:r>
          </a:p>
        </p:txBody>
      </p:sp>
      <p:pic>
        <p:nvPicPr>
          <p:cNvPr id="3" name="Picture 2">
            <a:extLst>
              <a:ext uri="{FF2B5EF4-FFF2-40B4-BE49-F238E27FC236}">
                <a16:creationId xmlns:a16="http://schemas.microsoft.com/office/drawing/2014/main" id="{66919791-70CA-9DAD-13EE-E271528FAF2C}"/>
              </a:ext>
            </a:extLst>
          </p:cNvPr>
          <p:cNvPicPr>
            <a:picLocks noChangeAspect="1"/>
          </p:cNvPicPr>
          <p:nvPr/>
        </p:nvPicPr>
        <p:blipFill>
          <a:blip r:embed="rId2"/>
          <a:stretch>
            <a:fillRect/>
          </a:stretch>
        </p:blipFill>
        <p:spPr>
          <a:xfrm>
            <a:off x="3251200" y="743004"/>
            <a:ext cx="8026400" cy="4178245"/>
          </a:xfrm>
          <a:prstGeom prst="rect">
            <a:avLst/>
          </a:prstGeom>
        </p:spPr>
      </p:pic>
    </p:spTree>
    <p:extLst>
      <p:ext uri="{BB962C8B-B14F-4D97-AF65-F5344CB8AC3E}">
        <p14:creationId xmlns:p14="http://schemas.microsoft.com/office/powerpoint/2010/main" val="6250900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64</a:t>
            </a:fld>
            <a:endParaRPr lang="en-US" dirty="0"/>
          </a:p>
        </p:txBody>
      </p:sp>
      <p:sp>
        <p:nvSpPr>
          <p:cNvPr id="470018" name="Rectangle 2"/>
          <p:cNvSpPr>
            <a:spLocks noGrp="1" noChangeArrowheads="1"/>
          </p:cNvSpPr>
          <p:nvPr>
            <p:ph type="title"/>
          </p:nvPr>
        </p:nvSpPr>
        <p:spPr>
          <a:xfrm>
            <a:off x="557989" y="44431"/>
            <a:ext cx="10936077" cy="698948"/>
          </a:xfrm>
        </p:spPr>
        <p:txBody>
          <a:bodyPr/>
          <a:lstStyle/>
          <a:p>
            <a:r>
              <a:rPr lang="en-US" dirty="0"/>
              <a:t>Web 3.0 Objectives – Possibly what’s next</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72" name="TextBox 71">
            <a:extLst>
              <a:ext uri="{FF2B5EF4-FFF2-40B4-BE49-F238E27FC236}">
                <a16:creationId xmlns:a16="http://schemas.microsoft.com/office/drawing/2014/main" id="{C408E94F-0DA8-C257-7421-7A3CE5640789}"/>
              </a:ext>
            </a:extLst>
          </p:cNvPr>
          <p:cNvSpPr txBox="1"/>
          <p:nvPr/>
        </p:nvSpPr>
        <p:spPr>
          <a:xfrm>
            <a:off x="168735" y="1054677"/>
            <a:ext cx="11854530" cy="369332"/>
          </a:xfrm>
          <a:prstGeom prst="rect">
            <a:avLst/>
          </a:prstGeom>
          <a:noFill/>
        </p:spPr>
        <p:txBody>
          <a:bodyPr wrap="square" rtlCol="0">
            <a:spAutoFit/>
          </a:bodyPr>
          <a:lstStyle/>
          <a:p>
            <a:pPr algn="ctr"/>
            <a:r>
              <a:rPr lang="en-US" sz="2000" dirty="0">
                <a:solidFill>
                  <a:srgbClr val="7030A0"/>
                </a:solidFill>
                <a:latin typeface="+mn-lt"/>
              </a:rPr>
              <a:t>Web 3.0 Objectives Will Require Significant Architecture Changes to the Web</a:t>
            </a:r>
          </a:p>
        </p:txBody>
      </p:sp>
      <p:pic>
        <p:nvPicPr>
          <p:cNvPr id="25602" name="Picture 2" descr="Decentralized Icon. Trendy Decentralized Logo Concept on White B Stock  Vector - Illustration of chain, decentralized: 131189457">
            <a:extLst>
              <a:ext uri="{FF2B5EF4-FFF2-40B4-BE49-F238E27FC236}">
                <a16:creationId xmlns:a16="http://schemas.microsoft.com/office/drawing/2014/main" id="{527E3557-03C1-1625-A2EB-B57061CCF21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384"/>
          <a:stretch/>
        </p:blipFill>
        <p:spPr bwMode="auto">
          <a:xfrm>
            <a:off x="168735" y="1562994"/>
            <a:ext cx="1673875" cy="141636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9082A9CF-A117-E4EF-FDFB-9849D309E882}"/>
              </a:ext>
            </a:extLst>
          </p:cNvPr>
          <p:cNvSpPr/>
          <p:nvPr/>
        </p:nvSpPr>
        <p:spPr>
          <a:xfrm>
            <a:off x="1842610" y="1505212"/>
            <a:ext cx="9563666" cy="1200329"/>
          </a:xfrm>
          <a:prstGeom prst="rect">
            <a:avLst/>
          </a:prstGeom>
        </p:spPr>
        <p:txBody>
          <a:bodyPr wrap="square">
            <a:spAutoFit/>
          </a:bodyPr>
          <a:lstStyle/>
          <a:p>
            <a:pPr>
              <a:lnSpc>
                <a:spcPct val="100000"/>
              </a:lnSpc>
            </a:pPr>
            <a:r>
              <a:rPr lang="en-US" dirty="0"/>
              <a:t>Decentralized Computing: </a:t>
            </a:r>
            <a:r>
              <a:rPr lang="en-US" b="0" dirty="0"/>
              <a:t>Edge computing becomes the primary model – in Web 2.0 most transactions happen via APIs owned by centralized parties; Web 3.0 the endpoints directly sell, exchange or barter their data without loosing ownership control.  The middleman goes away</a:t>
            </a:r>
          </a:p>
        </p:txBody>
      </p:sp>
      <p:pic>
        <p:nvPicPr>
          <p:cNvPr id="25604" name="Picture 4" descr="Handshake Lock Logo Icon Design Stock Vector (Royalty Free) 1075611335">
            <a:extLst>
              <a:ext uri="{FF2B5EF4-FFF2-40B4-BE49-F238E27FC236}">
                <a16:creationId xmlns:a16="http://schemas.microsoft.com/office/drawing/2014/main" id="{CA06A402-CECA-1AFF-AE10-EC4C06483E1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360" t="14537" r="25636" b="22543"/>
          <a:stretch/>
        </p:blipFill>
        <p:spPr bwMode="auto">
          <a:xfrm>
            <a:off x="557989" y="2979355"/>
            <a:ext cx="925417" cy="1231459"/>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CC093F85-C2DC-002D-F62B-00B4497B09AB}"/>
              </a:ext>
            </a:extLst>
          </p:cNvPr>
          <p:cNvSpPr/>
          <p:nvPr/>
        </p:nvSpPr>
        <p:spPr>
          <a:xfrm>
            <a:off x="1842610" y="2989776"/>
            <a:ext cx="9563666" cy="1200329"/>
          </a:xfrm>
          <a:prstGeom prst="rect">
            <a:avLst/>
          </a:prstGeom>
        </p:spPr>
        <p:txBody>
          <a:bodyPr wrap="square">
            <a:spAutoFit/>
          </a:bodyPr>
          <a:lstStyle/>
          <a:p>
            <a:pPr>
              <a:lnSpc>
                <a:spcPct val="100000"/>
              </a:lnSpc>
            </a:pPr>
            <a:r>
              <a:rPr lang="en-US" dirty="0"/>
              <a:t>Open, Trustless &amp; Permissionless: </a:t>
            </a:r>
            <a:r>
              <a:rPr lang="en-US" dirty="0">
                <a:solidFill>
                  <a:srgbClr val="FF0000"/>
                </a:solidFill>
              </a:rPr>
              <a:t>Open</a:t>
            </a:r>
            <a:r>
              <a:rPr lang="en-US" b="0" dirty="0"/>
              <a:t> in applications built from open source software; </a:t>
            </a:r>
            <a:r>
              <a:rPr lang="en-US" dirty="0">
                <a:solidFill>
                  <a:srgbClr val="FF0000"/>
                </a:solidFill>
              </a:rPr>
              <a:t>trustless</a:t>
            </a:r>
            <a:r>
              <a:rPr lang="en-US" b="0" dirty="0"/>
              <a:t> in that the network itself allows participants to interact publicly or privately without a trusted third party; </a:t>
            </a:r>
            <a:r>
              <a:rPr lang="en-US" dirty="0">
                <a:solidFill>
                  <a:srgbClr val="FF0000"/>
                </a:solidFill>
              </a:rPr>
              <a:t>permissionless</a:t>
            </a:r>
            <a:r>
              <a:rPr lang="en-US" b="0" dirty="0"/>
              <a:t> in that anyone, both users and suppliers can participate without authorization from a governing body </a:t>
            </a:r>
          </a:p>
        </p:txBody>
      </p:sp>
      <p:pic>
        <p:nvPicPr>
          <p:cNvPr id="25606" name="Picture 6" descr="connectivity Icon - Download connectivity Icon 223724 | Noun Project">
            <a:extLst>
              <a:ext uri="{FF2B5EF4-FFF2-40B4-BE49-F238E27FC236}">
                <a16:creationId xmlns:a16="http://schemas.microsoft.com/office/drawing/2014/main" id="{633BA0C1-E6A0-29FB-0AE5-083F9C6CA5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5565" y="4349799"/>
            <a:ext cx="920214" cy="920214"/>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85122EC3-0F79-F201-B663-0B00692A3DD4}"/>
              </a:ext>
            </a:extLst>
          </p:cNvPr>
          <p:cNvSpPr/>
          <p:nvPr/>
        </p:nvSpPr>
        <p:spPr>
          <a:xfrm>
            <a:off x="1842610" y="4349799"/>
            <a:ext cx="9563666" cy="923330"/>
          </a:xfrm>
          <a:prstGeom prst="rect">
            <a:avLst/>
          </a:prstGeom>
        </p:spPr>
        <p:txBody>
          <a:bodyPr wrap="square">
            <a:spAutoFit/>
          </a:bodyPr>
          <a:lstStyle/>
          <a:p>
            <a:pPr>
              <a:lnSpc>
                <a:spcPct val="100000"/>
              </a:lnSpc>
            </a:pPr>
            <a:r>
              <a:rPr lang="en-US" dirty="0"/>
              <a:t>Connectivity and Ubiquity: </a:t>
            </a:r>
            <a:r>
              <a:rPr lang="en-US" b="0" dirty="0"/>
              <a:t>We are starting to see this emerge in web 2.0; but web 3.0 is assuming that the web will be everywhere – connecting everything without any hardware or software limitations</a:t>
            </a:r>
          </a:p>
        </p:txBody>
      </p:sp>
      <p:sp>
        <p:nvSpPr>
          <p:cNvPr id="4" name="Rectangle 3">
            <a:extLst>
              <a:ext uri="{FF2B5EF4-FFF2-40B4-BE49-F238E27FC236}">
                <a16:creationId xmlns:a16="http://schemas.microsoft.com/office/drawing/2014/main" id="{7C666086-5D63-FC73-6282-F6CCC94A5DCB}"/>
              </a:ext>
            </a:extLst>
          </p:cNvPr>
          <p:cNvSpPr/>
          <p:nvPr/>
        </p:nvSpPr>
        <p:spPr>
          <a:xfrm>
            <a:off x="7252485" y="6423410"/>
            <a:ext cx="3307316" cy="231602"/>
          </a:xfrm>
          <a:prstGeom prst="rect">
            <a:avLst/>
          </a:prstGeom>
        </p:spPr>
        <p:txBody>
          <a:bodyPr wrap="none">
            <a:spAutoFit/>
          </a:bodyPr>
          <a:lstStyle/>
          <a:p>
            <a:r>
              <a:rPr lang="en-US" sz="1000" dirty="0"/>
              <a:t>https://</a:t>
            </a:r>
            <a:r>
              <a:rPr lang="en-US" sz="1000" dirty="0" err="1"/>
              <a:t>www.monocubed.com</a:t>
            </a:r>
            <a:r>
              <a:rPr lang="en-US" sz="1000" dirty="0"/>
              <a:t>/blog/what-is-web-3-0/</a:t>
            </a:r>
          </a:p>
        </p:txBody>
      </p:sp>
      <p:pic>
        <p:nvPicPr>
          <p:cNvPr id="25608" name="Picture 8" descr="W3C Semantic Web Logos and Policies">
            <a:extLst>
              <a:ext uri="{FF2B5EF4-FFF2-40B4-BE49-F238E27FC236}">
                <a16:creationId xmlns:a16="http://schemas.microsoft.com/office/drawing/2014/main" id="{55FF344B-E279-DFFD-912A-A282455BAA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5565" y="5501545"/>
            <a:ext cx="815784" cy="978940"/>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90BD8FEF-DEF4-0B80-B33D-098CA2B72D2F}"/>
              </a:ext>
            </a:extLst>
          </p:cNvPr>
          <p:cNvSpPr/>
          <p:nvPr/>
        </p:nvSpPr>
        <p:spPr>
          <a:xfrm>
            <a:off x="1842610" y="5602397"/>
            <a:ext cx="9563666" cy="646331"/>
          </a:xfrm>
          <a:prstGeom prst="rect">
            <a:avLst/>
          </a:prstGeom>
        </p:spPr>
        <p:txBody>
          <a:bodyPr wrap="square">
            <a:spAutoFit/>
          </a:bodyPr>
          <a:lstStyle/>
          <a:p>
            <a:pPr>
              <a:lnSpc>
                <a:spcPct val="100000"/>
              </a:lnSpc>
            </a:pPr>
            <a:r>
              <a:rPr lang="en-US" dirty="0"/>
              <a:t>Semantic Web: </a:t>
            </a:r>
            <a:r>
              <a:rPr lang="en-US" b="0" dirty="0"/>
              <a:t>AI and ML will replace web 2.0s “query based” model to find information with deep personalization and relevance to the user and their current context</a:t>
            </a:r>
          </a:p>
        </p:txBody>
      </p:sp>
    </p:spTree>
    <p:extLst>
      <p:ext uri="{BB962C8B-B14F-4D97-AF65-F5344CB8AC3E}">
        <p14:creationId xmlns:p14="http://schemas.microsoft.com/office/powerpoint/2010/main" val="348490650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65</a:t>
            </a:fld>
            <a:endParaRPr lang="en-US" dirty="0"/>
          </a:p>
        </p:txBody>
      </p:sp>
      <p:sp>
        <p:nvSpPr>
          <p:cNvPr id="470018" name="Rectangle 2"/>
          <p:cNvSpPr>
            <a:spLocks noGrp="1" noChangeArrowheads="1"/>
          </p:cNvSpPr>
          <p:nvPr>
            <p:ph type="title"/>
          </p:nvPr>
        </p:nvSpPr>
        <p:spPr>
          <a:xfrm>
            <a:off x="545565" y="216744"/>
            <a:ext cx="10936077" cy="698948"/>
          </a:xfrm>
        </p:spPr>
        <p:txBody>
          <a:bodyPr/>
          <a:lstStyle/>
          <a:p>
            <a:r>
              <a:rPr lang="en-US" dirty="0"/>
              <a:t>Web 3.0 Also Introduces New Capabilities that Impact the Architecture</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72" name="TextBox 71">
            <a:extLst>
              <a:ext uri="{FF2B5EF4-FFF2-40B4-BE49-F238E27FC236}">
                <a16:creationId xmlns:a16="http://schemas.microsoft.com/office/drawing/2014/main" id="{C408E94F-0DA8-C257-7421-7A3CE5640789}"/>
              </a:ext>
            </a:extLst>
          </p:cNvPr>
          <p:cNvSpPr txBox="1"/>
          <p:nvPr/>
        </p:nvSpPr>
        <p:spPr>
          <a:xfrm>
            <a:off x="0" y="1362152"/>
            <a:ext cx="11854530" cy="369332"/>
          </a:xfrm>
          <a:prstGeom prst="rect">
            <a:avLst/>
          </a:prstGeom>
          <a:noFill/>
        </p:spPr>
        <p:txBody>
          <a:bodyPr wrap="square" rtlCol="0">
            <a:spAutoFit/>
          </a:bodyPr>
          <a:lstStyle/>
          <a:p>
            <a:pPr algn="ctr"/>
            <a:r>
              <a:rPr lang="en-US" sz="2000" dirty="0">
                <a:solidFill>
                  <a:srgbClr val="7030A0"/>
                </a:solidFill>
                <a:latin typeface="+mn-lt"/>
              </a:rPr>
              <a:t>Web 3.0 Objectives Will Require Significant Architecture Changes to the Web</a:t>
            </a:r>
          </a:p>
        </p:txBody>
      </p:sp>
      <p:sp>
        <p:nvSpPr>
          <p:cNvPr id="3" name="Rectangle 2">
            <a:extLst>
              <a:ext uri="{FF2B5EF4-FFF2-40B4-BE49-F238E27FC236}">
                <a16:creationId xmlns:a16="http://schemas.microsoft.com/office/drawing/2014/main" id="{9082A9CF-A117-E4EF-FDFB-9849D309E882}"/>
              </a:ext>
            </a:extLst>
          </p:cNvPr>
          <p:cNvSpPr/>
          <p:nvPr/>
        </p:nvSpPr>
        <p:spPr>
          <a:xfrm>
            <a:off x="1523450" y="1907015"/>
            <a:ext cx="9563666" cy="923330"/>
          </a:xfrm>
          <a:prstGeom prst="rect">
            <a:avLst/>
          </a:prstGeom>
        </p:spPr>
        <p:txBody>
          <a:bodyPr wrap="square">
            <a:spAutoFit/>
          </a:bodyPr>
          <a:lstStyle/>
          <a:p>
            <a:pPr>
              <a:lnSpc>
                <a:spcPct val="100000"/>
              </a:lnSpc>
            </a:pPr>
            <a:r>
              <a:rPr lang="en-US" dirty="0"/>
              <a:t>Reimagining Security: </a:t>
            </a:r>
            <a:r>
              <a:rPr lang="en-US" b="0" dirty="0"/>
              <a:t>Identity moved to edge owned by individual users vs centralized identity providers making large breaches difficult, also the model moves to zero trust where secure connections are setup for every network interaction </a:t>
            </a:r>
          </a:p>
        </p:txBody>
      </p:sp>
      <p:sp>
        <p:nvSpPr>
          <p:cNvPr id="13" name="Rectangle 12">
            <a:extLst>
              <a:ext uri="{FF2B5EF4-FFF2-40B4-BE49-F238E27FC236}">
                <a16:creationId xmlns:a16="http://schemas.microsoft.com/office/drawing/2014/main" id="{CC093F85-C2DC-002D-F62B-00B4497B09AB}"/>
              </a:ext>
            </a:extLst>
          </p:cNvPr>
          <p:cNvSpPr/>
          <p:nvPr/>
        </p:nvSpPr>
        <p:spPr>
          <a:xfrm>
            <a:off x="1534138" y="3099488"/>
            <a:ext cx="9563666" cy="1477328"/>
          </a:xfrm>
          <a:prstGeom prst="rect">
            <a:avLst/>
          </a:prstGeom>
        </p:spPr>
        <p:txBody>
          <a:bodyPr wrap="square">
            <a:spAutoFit/>
          </a:bodyPr>
          <a:lstStyle/>
          <a:p>
            <a:pPr>
              <a:lnSpc>
                <a:spcPct val="100000"/>
              </a:lnSpc>
            </a:pPr>
            <a:r>
              <a:rPr lang="en-US" dirty="0"/>
              <a:t>Monetization of Users Attention vs Data: </a:t>
            </a:r>
            <a:r>
              <a:rPr lang="en-US" b="0" dirty="0"/>
              <a:t>Web 2.0 largely monetizes its “free” services via targeted ads, however targeted adds require massive data collection and data processing leading to privacy issues.   Web 3.0 focus shifts away from pushing ads to enabling companies to compete for your attention in the open using things like nonfungible tokens (NFTs)</a:t>
            </a:r>
          </a:p>
        </p:txBody>
      </p:sp>
      <p:sp>
        <p:nvSpPr>
          <p:cNvPr id="15" name="Rectangle 14">
            <a:extLst>
              <a:ext uri="{FF2B5EF4-FFF2-40B4-BE49-F238E27FC236}">
                <a16:creationId xmlns:a16="http://schemas.microsoft.com/office/drawing/2014/main" id="{85122EC3-0F79-F201-B663-0B00692A3DD4}"/>
              </a:ext>
            </a:extLst>
          </p:cNvPr>
          <p:cNvSpPr/>
          <p:nvPr/>
        </p:nvSpPr>
        <p:spPr>
          <a:xfrm>
            <a:off x="1523450" y="4831261"/>
            <a:ext cx="9563666" cy="1200329"/>
          </a:xfrm>
          <a:prstGeom prst="rect">
            <a:avLst/>
          </a:prstGeom>
        </p:spPr>
        <p:txBody>
          <a:bodyPr wrap="square">
            <a:spAutoFit/>
          </a:bodyPr>
          <a:lstStyle/>
          <a:p>
            <a:pPr>
              <a:lnSpc>
                <a:spcPct val="100000"/>
              </a:lnSpc>
            </a:pPr>
            <a:r>
              <a:rPr lang="en-US" dirty="0"/>
              <a:t>Digital Products and exchange: </a:t>
            </a:r>
            <a:r>
              <a:rPr lang="en-US" b="0" dirty="0"/>
              <a:t>With web 3.0 tangible digital assets can be created and exchanged using technologies such as blockchain.  Examples, digital currency, selling digital content, music, movies, etc.  NFTs can also be used to represent and exchange physical assets without intermediary third parties – art, real estate, event tickets, etc.  </a:t>
            </a:r>
          </a:p>
        </p:txBody>
      </p:sp>
    </p:spTree>
    <p:extLst>
      <p:ext uri="{BB962C8B-B14F-4D97-AF65-F5344CB8AC3E}">
        <p14:creationId xmlns:p14="http://schemas.microsoft.com/office/powerpoint/2010/main" val="370191907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66</a:t>
            </a:fld>
            <a:endParaRPr lang="en-US" dirty="0"/>
          </a:p>
        </p:txBody>
      </p:sp>
      <p:sp>
        <p:nvSpPr>
          <p:cNvPr id="470018" name="Rectangle 2"/>
          <p:cNvSpPr>
            <a:spLocks noGrp="1" noChangeArrowheads="1"/>
          </p:cNvSpPr>
          <p:nvPr>
            <p:ph type="title"/>
          </p:nvPr>
        </p:nvSpPr>
        <p:spPr>
          <a:xfrm>
            <a:off x="545565" y="216744"/>
            <a:ext cx="10936077" cy="698948"/>
          </a:xfrm>
        </p:spPr>
        <p:txBody>
          <a:bodyPr/>
          <a:lstStyle/>
          <a:p>
            <a:r>
              <a:rPr lang="en-US" dirty="0"/>
              <a:t>Before we get into the architecture of Web3, an example is required to understand it.</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72" name="TextBox 71">
            <a:extLst>
              <a:ext uri="{FF2B5EF4-FFF2-40B4-BE49-F238E27FC236}">
                <a16:creationId xmlns:a16="http://schemas.microsoft.com/office/drawing/2014/main" id="{C408E94F-0DA8-C257-7421-7A3CE5640789}"/>
              </a:ext>
            </a:extLst>
          </p:cNvPr>
          <p:cNvSpPr txBox="1"/>
          <p:nvPr/>
        </p:nvSpPr>
        <p:spPr>
          <a:xfrm>
            <a:off x="0" y="1221473"/>
            <a:ext cx="11854530" cy="923330"/>
          </a:xfrm>
          <a:prstGeom prst="rect">
            <a:avLst/>
          </a:prstGeom>
          <a:noFill/>
        </p:spPr>
        <p:txBody>
          <a:bodyPr wrap="square" rtlCol="0">
            <a:spAutoFit/>
          </a:bodyPr>
          <a:lstStyle/>
          <a:p>
            <a:r>
              <a:rPr lang="en-US" sz="2000" dirty="0">
                <a:solidFill>
                  <a:srgbClr val="7030A0"/>
                </a:solidFill>
                <a:latin typeface="+mn-lt"/>
              </a:rPr>
              <a:t>Scenario:  You work for a large company that provides you healthcare coverage, you injure your knee, go to the doctor, the doctor orders an MRI.  Possible outcomes:  </a:t>
            </a:r>
          </a:p>
        </p:txBody>
      </p:sp>
      <p:sp>
        <p:nvSpPr>
          <p:cNvPr id="3" name="Rectangle 2">
            <a:extLst>
              <a:ext uri="{FF2B5EF4-FFF2-40B4-BE49-F238E27FC236}">
                <a16:creationId xmlns:a16="http://schemas.microsoft.com/office/drawing/2014/main" id="{9082A9CF-A117-E4EF-FDFB-9849D309E882}"/>
              </a:ext>
            </a:extLst>
          </p:cNvPr>
          <p:cNvSpPr/>
          <p:nvPr/>
        </p:nvSpPr>
        <p:spPr>
          <a:xfrm>
            <a:off x="436098" y="2272855"/>
            <a:ext cx="11045544" cy="3724096"/>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You get the MRI, and then a week later an email pointing you to an explanation of benefits showing that the service was fully covered, your cost is </a:t>
            </a:r>
            <a:r>
              <a:rPr lang="en-US" dirty="0"/>
              <a:t>$0, and you are happy</a:t>
            </a:r>
          </a:p>
          <a:p>
            <a:pPr marL="285750" indent="-285750">
              <a:lnSpc>
                <a:spcPct val="100000"/>
              </a:lnSpc>
              <a:spcAft>
                <a:spcPts val="600"/>
              </a:spcAft>
              <a:buFont typeface="Arial" panose="020B0604020202020204" pitchFamily="34" charset="0"/>
              <a:buChar char="•"/>
            </a:pPr>
            <a:r>
              <a:rPr lang="en-US" b="0" dirty="0"/>
              <a:t>You are told by the doctor that you need an MRI, but your insurance requires a pre-authorization approval, and it might take up to a week.  The MRI is approved, you get the MRI and then a week later a bill shows up for $50.</a:t>
            </a:r>
          </a:p>
          <a:p>
            <a:pPr marL="285750" indent="-285750">
              <a:lnSpc>
                <a:spcPct val="100000"/>
              </a:lnSpc>
              <a:spcAft>
                <a:spcPts val="600"/>
              </a:spcAft>
              <a:buFont typeface="Arial" panose="020B0604020202020204" pitchFamily="34" charset="0"/>
              <a:buChar char="•"/>
            </a:pPr>
            <a:r>
              <a:rPr lang="en-US" b="0" dirty="0"/>
              <a:t>Same as above, but you get a bill for $750 (or any other amount that is calculated)</a:t>
            </a:r>
          </a:p>
          <a:p>
            <a:pPr marL="285750" indent="-285750">
              <a:lnSpc>
                <a:spcPct val="100000"/>
              </a:lnSpc>
              <a:spcAft>
                <a:spcPts val="600"/>
              </a:spcAft>
              <a:buFont typeface="Arial" panose="020B0604020202020204" pitchFamily="34" charset="0"/>
              <a:buChar char="•"/>
            </a:pPr>
            <a:r>
              <a:rPr lang="en-US" b="0" dirty="0"/>
              <a:t>Same as above, but you call the insurance company, file an appeal, and then two weeks later a decision is made.  The result could be your bill is adjusted to a much smaller amount, even $0, or your appeal can be denied, making you responsible for the full amount</a:t>
            </a:r>
          </a:p>
          <a:p>
            <a:pPr marL="285750" indent="-285750">
              <a:lnSpc>
                <a:spcPct val="100000"/>
              </a:lnSpc>
              <a:spcAft>
                <a:spcPts val="600"/>
              </a:spcAft>
              <a:buFont typeface="Arial" panose="020B0604020202020204" pitchFamily="34" charset="0"/>
              <a:buChar char="•"/>
            </a:pPr>
            <a:r>
              <a:rPr lang="en-US" b="0" dirty="0"/>
              <a:t>Your doctor wants you to get an MRI, tells you that a prior authorization is required, but the prior authorization is denied.  If you want the MRI you have to pay the full cost, which could be several thousand dollars</a:t>
            </a:r>
          </a:p>
        </p:txBody>
      </p:sp>
      <p:sp>
        <p:nvSpPr>
          <p:cNvPr id="10" name="TextBox 9">
            <a:extLst>
              <a:ext uri="{FF2B5EF4-FFF2-40B4-BE49-F238E27FC236}">
                <a16:creationId xmlns:a16="http://schemas.microsoft.com/office/drawing/2014/main" id="{C69D0AA9-991F-409C-B49A-5F55DF8EC561}"/>
              </a:ext>
            </a:extLst>
          </p:cNvPr>
          <p:cNvSpPr txBox="1"/>
          <p:nvPr/>
        </p:nvSpPr>
        <p:spPr>
          <a:xfrm>
            <a:off x="86338" y="6011070"/>
            <a:ext cx="11854530" cy="646331"/>
          </a:xfrm>
          <a:prstGeom prst="rect">
            <a:avLst/>
          </a:prstGeom>
          <a:noFill/>
        </p:spPr>
        <p:txBody>
          <a:bodyPr wrap="square" rtlCol="0">
            <a:spAutoFit/>
          </a:bodyPr>
          <a:lstStyle/>
          <a:p>
            <a:r>
              <a:rPr lang="en-US" sz="2000" dirty="0">
                <a:solidFill>
                  <a:srgbClr val="7030A0"/>
                </a:solidFill>
                <a:latin typeface="+mn-lt"/>
              </a:rPr>
              <a:t>How can the same scenario lead to such a diversity of outcomes that impact cost and customer satisfaction?  </a:t>
            </a:r>
          </a:p>
        </p:txBody>
      </p:sp>
    </p:spTree>
    <p:extLst>
      <p:ext uri="{BB962C8B-B14F-4D97-AF65-F5344CB8AC3E}">
        <p14:creationId xmlns:p14="http://schemas.microsoft.com/office/powerpoint/2010/main" val="359272113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67</a:t>
            </a:fld>
            <a:endParaRPr lang="en-US" dirty="0"/>
          </a:p>
        </p:txBody>
      </p:sp>
      <p:sp>
        <p:nvSpPr>
          <p:cNvPr id="470018" name="Rectangle 2"/>
          <p:cNvSpPr>
            <a:spLocks noGrp="1" noChangeArrowheads="1"/>
          </p:cNvSpPr>
          <p:nvPr>
            <p:ph type="title"/>
          </p:nvPr>
        </p:nvSpPr>
        <p:spPr>
          <a:xfrm>
            <a:off x="545565" y="216744"/>
            <a:ext cx="10936077" cy="698948"/>
          </a:xfrm>
        </p:spPr>
        <p:txBody>
          <a:bodyPr/>
          <a:lstStyle/>
          <a:p>
            <a:r>
              <a:rPr lang="en-US" dirty="0"/>
              <a:t>What is a prior authorization, and why are these things even necessary</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3" name="Rectangle 2">
            <a:extLst>
              <a:ext uri="{FF2B5EF4-FFF2-40B4-BE49-F238E27FC236}">
                <a16:creationId xmlns:a16="http://schemas.microsoft.com/office/drawing/2014/main" id="{9082A9CF-A117-E4EF-FDFB-9849D309E882}"/>
              </a:ext>
            </a:extLst>
          </p:cNvPr>
          <p:cNvSpPr/>
          <p:nvPr/>
        </p:nvSpPr>
        <p:spPr>
          <a:xfrm>
            <a:off x="436098" y="2272855"/>
            <a:ext cx="11045544" cy="3647152"/>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Most people don’t understand healthcare, and fully place trust in doctors.  Thus, people think if a doctor says you need something, it must be necessary.  However, doctors can be inconsistent, thus there is a need to improve consistency to manage overall healthcare costs</a:t>
            </a:r>
          </a:p>
          <a:p>
            <a:pPr marL="285750" indent="-285750">
              <a:lnSpc>
                <a:spcPct val="100000"/>
              </a:lnSpc>
              <a:spcAft>
                <a:spcPts val="600"/>
              </a:spcAft>
              <a:buFont typeface="Arial" panose="020B0604020202020204" pitchFamily="34" charset="0"/>
              <a:buChar char="•"/>
            </a:pPr>
            <a:r>
              <a:rPr lang="en-US" b="0" dirty="0"/>
              <a:t>Doctors are inconsistent, some are very conservative and order tests – “just in case”, and some doctors are even fraudulent, for example, they may own a stake in an imaging lab, or get referral fees. </a:t>
            </a:r>
          </a:p>
          <a:p>
            <a:pPr marL="285750" indent="-285750">
              <a:lnSpc>
                <a:spcPct val="100000"/>
              </a:lnSpc>
              <a:spcAft>
                <a:spcPts val="600"/>
              </a:spcAft>
              <a:buFont typeface="Arial" panose="020B0604020202020204" pitchFamily="34" charset="0"/>
              <a:buChar char="•"/>
            </a:pPr>
            <a:r>
              <a:rPr lang="en-US" b="0" dirty="0"/>
              <a:t>We see imaging labs all over the place, they are out for profit, and the equipment that they use is expensive.  Thus, the cost for the same procedure can vary widely from one imaging center to another</a:t>
            </a:r>
          </a:p>
          <a:p>
            <a:pPr marL="285750" indent="-285750">
              <a:lnSpc>
                <a:spcPct val="100000"/>
              </a:lnSpc>
              <a:spcAft>
                <a:spcPts val="600"/>
              </a:spcAft>
              <a:buFont typeface="Arial" panose="020B0604020202020204" pitchFamily="34" charset="0"/>
              <a:buChar char="•"/>
            </a:pPr>
            <a:r>
              <a:rPr lang="en-US" b="0" dirty="0"/>
              <a:t>Most people view processes like prior authorizations as a scheme by healthcare providers to deny coverage, and thus stuff their pockets with more profits.   Many don’t know that many commercial plans have the employer pay all medical costs, and healthcare companies get paid fees to leverage their networks and expertise.  Thus, if a prior authorization is approved or denied, in many cases it does not impact in any way the amount of money a healthcare company spends or profits that they make. </a:t>
            </a:r>
          </a:p>
        </p:txBody>
      </p:sp>
      <p:sp>
        <p:nvSpPr>
          <p:cNvPr id="10" name="TextBox 9">
            <a:extLst>
              <a:ext uri="{FF2B5EF4-FFF2-40B4-BE49-F238E27FC236}">
                <a16:creationId xmlns:a16="http://schemas.microsoft.com/office/drawing/2014/main" id="{C69D0AA9-991F-409C-B49A-5F55DF8EC561}"/>
              </a:ext>
            </a:extLst>
          </p:cNvPr>
          <p:cNvSpPr txBox="1"/>
          <p:nvPr/>
        </p:nvSpPr>
        <p:spPr>
          <a:xfrm>
            <a:off x="86338" y="6011070"/>
            <a:ext cx="11854530" cy="369332"/>
          </a:xfrm>
          <a:prstGeom prst="rect">
            <a:avLst/>
          </a:prstGeom>
          <a:noFill/>
        </p:spPr>
        <p:txBody>
          <a:bodyPr wrap="square" rtlCol="0">
            <a:spAutoFit/>
          </a:bodyPr>
          <a:lstStyle/>
          <a:p>
            <a:r>
              <a:rPr lang="en-US" sz="2000" dirty="0">
                <a:solidFill>
                  <a:srgbClr val="7030A0"/>
                </a:solidFill>
                <a:latin typeface="+mn-lt"/>
              </a:rPr>
              <a:t>At the end of the day, nobody likes this process, but many agree its necessary</a:t>
            </a:r>
          </a:p>
        </p:txBody>
      </p:sp>
      <p:sp>
        <p:nvSpPr>
          <p:cNvPr id="9" name="TextBox 8">
            <a:extLst>
              <a:ext uri="{FF2B5EF4-FFF2-40B4-BE49-F238E27FC236}">
                <a16:creationId xmlns:a16="http://schemas.microsoft.com/office/drawing/2014/main" id="{042ED5D0-900F-0BDA-CB6F-48D43A901361}"/>
              </a:ext>
            </a:extLst>
          </p:cNvPr>
          <p:cNvSpPr txBox="1"/>
          <p:nvPr/>
        </p:nvSpPr>
        <p:spPr>
          <a:xfrm>
            <a:off x="86338" y="1296299"/>
            <a:ext cx="11854530" cy="923330"/>
          </a:xfrm>
          <a:prstGeom prst="rect">
            <a:avLst/>
          </a:prstGeom>
          <a:noFill/>
        </p:spPr>
        <p:txBody>
          <a:bodyPr wrap="square" rtlCol="0">
            <a:spAutoFit/>
          </a:bodyPr>
          <a:lstStyle/>
          <a:p>
            <a:r>
              <a:rPr lang="en-US" sz="2000" dirty="0">
                <a:solidFill>
                  <a:srgbClr val="7030A0"/>
                </a:solidFill>
                <a:latin typeface="+mn-lt"/>
              </a:rPr>
              <a:t>The cost of healthcare in the US in 2019 has been reported as $3.8T, which is by far the largest category of spending in the US – about 18% of the total economy and approximately $11.5K for every person in the US</a:t>
            </a:r>
          </a:p>
        </p:txBody>
      </p:sp>
    </p:spTree>
    <p:extLst>
      <p:ext uri="{BB962C8B-B14F-4D97-AF65-F5344CB8AC3E}">
        <p14:creationId xmlns:p14="http://schemas.microsoft.com/office/powerpoint/2010/main" val="319986568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68</a:t>
            </a:fld>
            <a:endParaRPr lang="en-US" dirty="0"/>
          </a:p>
        </p:txBody>
      </p:sp>
      <p:sp>
        <p:nvSpPr>
          <p:cNvPr id="470018" name="Rectangle 2"/>
          <p:cNvSpPr>
            <a:spLocks noGrp="1" noChangeArrowheads="1"/>
          </p:cNvSpPr>
          <p:nvPr>
            <p:ph type="title"/>
          </p:nvPr>
        </p:nvSpPr>
        <p:spPr>
          <a:xfrm>
            <a:off x="545565" y="216744"/>
            <a:ext cx="10936077" cy="698948"/>
          </a:xfrm>
        </p:spPr>
        <p:txBody>
          <a:bodyPr/>
          <a:lstStyle/>
          <a:p>
            <a:r>
              <a:rPr lang="en-US" dirty="0"/>
              <a:t>But how can the outcomes for the same use case differ?</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3" name="Rectangle 2">
            <a:extLst>
              <a:ext uri="{FF2B5EF4-FFF2-40B4-BE49-F238E27FC236}">
                <a16:creationId xmlns:a16="http://schemas.microsoft.com/office/drawing/2014/main" id="{9082A9CF-A117-E4EF-FDFB-9849D309E882}"/>
              </a:ext>
            </a:extLst>
          </p:cNvPr>
          <p:cNvSpPr/>
          <p:nvPr/>
        </p:nvSpPr>
        <p:spPr>
          <a:xfrm>
            <a:off x="436098" y="1302179"/>
            <a:ext cx="11045544" cy="1554272"/>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Healthcare is provided to employers, with the terms and conditions outlined in a legal contract.  The systems that healthcare companies use to process claims are based on algorithms.  Thus interpretation is sometimes needed between a legal contract and an algorithmic decision. </a:t>
            </a:r>
          </a:p>
          <a:p>
            <a:pPr marL="285750" indent="-285750">
              <a:lnSpc>
                <a:spcPct val="100000"/>
              </a:lnSpc>
              <a:spcAft>
                <a:spcPts val="600"/>
              </a:spcAft>
              <a:buFont typeface="Arial" panose="020B0604020202020204" pitchFamily="34" charset="0"/>
              <a:buChar char="•"/>
            </a:pPr>
            <a:r>
              <a:rPr lang="en-US" b="0" dirty="0"/>
              <a:t>Healthcare companies deploy multiple strategies to lower the cost of making pre-authorization decisions, many of these things are not visible to patients consuming healthcare services</a:t>
            </a:r>
          </a:p>
        </p:txBody>
      </p:sp>
      <p:sp>
        <p:nvSpPr>
          <p:cNvPr id="10" name="TextBox 9">
            <a:extLst>
              <a:ext uri="{FF2B5EF4-FFF2-40B4-BE49-F238E27FC236}">
                <a16:creationId xmlns:a16="http://schemas.microsoft.com/office/drawing/2014/main" id="{C69D0AA9-991F-409C-B49A-5F55DF8EC561}"/>
              </a:ext>
            </a:extLst>
          </p:cNvPr>
          <p:cNvSpPr txBox="1"/>
          <p:nvPr/>
        </p:nvSpPr>
        <p:spPr>
          <a:xfrm>
            <a:off x="86338" y="5521143"/>
            <a:ext cx="11854530" cy="923330"/>
          </a:xfrm>
          <a:prstGeom prst="rect">
            <a:avLst/>
          </a:prstGeom>
          <a:noFill/>
        </p:spPr>
        <p:txBody>
          <a:bodyPr wrap="square" rtlCol="0">
            <a:spAutoFit/>
          </a:bodyPr>
          <a:lstStyle/>
          <a:p>
            <a:r>
              <a:rPr lang="en-US" sz="2000" dirty="0">
                <a:solidFill>
                  <a:srgbClr val="7030A0"/>
                </a:solidFill>
                <a:latin typeface="+mn-lt"/>
              </a:rPr>
              <a:t>Why should you care?  Would you be willing to drive 2 additional miles to go to an alternative imaging lab that saves you or your employer several hundred dollars?</a:t>
            </a:r>
          </a:p>
        </p:txBody>
      </p:sp>
      <p:sp>
        <p:nvSpPr>
          <p:cNvPr id="11" name="Rectangle 10">
            <a:extLst>
              <a:ext uri="{FF2B5EF4-FFF2-40B4-BE49-F238E27FC236}">
                <a16:creationId xmlns:a16="http://schemas.microsoft.com/office/drawing/2014/main" id="{0D11BB4D-AE9E-538B-A37B-E3B79477D0F1}"/>
              </a:ext>
            </a:extLst>
          </p:cNvPr>
          <p:cNvSpPr/>
          <p:nvPr/>
        </p:nvSpPr>
        <p:spPr>
          <a:xfrm>
            <a:off x="757310" y="2872672"/>
            <a:ext cx="11045544" cy="1200329"/>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From a scale perspective, healthcare companies negotiate preferred rates with certain imaging providers to drive more volume to their services.  What's good about this?  There is transparency in terms that clinical best practices are followed – if they are not followed, the lab will not get paid.  Patients and employers benefits from lower contracted rates </a:t>
            </a:r>
          </a:p>
        </p:txBody>
      </p:sp>
      <p:sp>
        <p:nvSpPr>
          <p:cNvPr id="12" name="Rectangle 11">
            <a:extLst>
              <a:ext uri="{FF2B5EF4-FFF2-40B4-BE49-F238E27FC236}">
                <a16:creationId xmlns:a16="http://schemas.microsoft.com/office/drawing/2014/main" id="{669FE686-E167-416B-9EAD-DDF0BFE8B3FA}"/>
              </a:ext>
            </a:extLst>
          </p:cNvPr>
          <p:cNvSpPr/>
          <p:nvPr/>
        </p:nvSpPr>
        <p:spPr>
          <a:xfrm>
            <a:off x="757310" y="4055901"/>
            <a:ext cx="11045544" cy="1200329"/>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From a customer satisfaction perspective, healthcare companies offer incentives to providers to follow their prior-authorization best practices.  Once a provider gets onto this list, they no longer have to get a pre-authorization as its expected that the provider applied best practices and are steering customers to the lowest cost, and highest quality imaging labs.  </a:t>
            </a:r>
          </a:p>
        </p:txBody>
      </p:sp>
    </p:spTree>
    <p:extLst>
      <p:ext uri="{BB962C8B-B14F-4D97-AF65-F5344CB8AC3E}">
        <p14:creationId xmlns:p14="http://schemas.microsoft.com/office/powerpoint/2010/main" val="68463418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69</a:t>
            </a:fld>
            <a:endParaRPr lang="en-US" dirty="0"/>
          </a:p>
        </p:txBody>
      </p:sp>
      <p:sp>
        <p:nvSpPr>
          <p:cNvPr id="470018" name="Rectangle 2"/>
          <p:cNvSpPr>
            <a:spLocks noGrp="1" noChangeArrowheads="1"/>
          </p:cNvSpPr>
          <p:nvPr>
            <p:ph type="title"/>
          </p:nvPr>
        </p:nvSpPr>
        <p:spPr>
          <a:xfrm>
            <a:off x="545565" y="216744"/>
            <a:ext cx="10936077" cy="698948"/>
          </a:xfrm>
        </p:spPr>
        <p:txBody>
          <a:bodyPr/>
          <a:lstStyle/>
          <a:p>
            <a:r>
              <a:rPr lang="en-US" dirty="0"/>
              <a:t>How doe healthcare companies monetize prior authorization services?</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3" name="Rectangle 2">
            <a:extLst>
              <a:ext uri="{FF2B5EF4-FFF2-40B4-BE49-F238E27FC236}">
                <a16:creationId xmlns:a16="http://schemas.microsoft.com/office/drawing/2014/main" id="{9082A9CF-A117-E4EF-FDFB-9849D309E882}"/>
              </a:ext>
            </a:extLst>
          </p:cNvPr>
          <p:cNvSpPr/>
          <p:nvPr/>
        </p:nvSpPr>
        <p:spPr>
          <a:xfrm>
            <a:off x="436098" y="2202510"/>
            <a:ext cx="11045544" cy="1200329"/>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In many cases healthcare companies cant and do not charge for prior authorization services.  The costs to support this process is baked into healthcare premiums.  That said, many healthcare companies use either third party experts, or third party software to make prior authorization decisions. Thus prior authorization is an expense and not a profit item.</a:t>
            </a:r>
          </a:p>
        </p:txBody>
      </p:sp>
      <p:sp>
        <p:nvSpPr>
          <p:cNvPr id="10" name="TextBox 9">
            <a:extLst>
              <a:ext uri="{FF2B5EF4-FFF2-40B4-BE49-F238E27FC236}">
                <a16:creationId xmlns:a16="http://schemas.microsoft.com/office/drawing/2014/main" id="{C69D0AA9-991F-409C-B49A-5F55DF8EC561}"/>
              </a:ext>
            </a:extLst>
          </p:cNvPr>
          <p:cNvSpPr txBox="1"/>
          <p:nvPr/>
        </p:nvSpPr>
        <p:spPr>
          <a:xfrm>
            <a:off x="168735" y="1290860"/>
            <a:ext cx="11854530" cy="646331"/>
          </a:xfrm>
          <a:prstGeom prst="rect">
            <a:avLst/>
          </a:prstGeom>
          <a:noFill/>
        </p:spPr>
        <p:txBody>
          <a:bodyPr wrap="square" rtlCol="0">
            <a:spAutoFit/>
          </a:bodyPr>
          <a:lstStyle/>
          <a:p>
            <a:r>
              <a:rPr lang="en-US" sz="2000" dirty="0">
                <a:solidFill>
                  <a:srgbClr val="7030A0"/>
                </a:solidFill>
                <a:latin typeface="+mn-lt"/>
              </a:rPr>
              <a:t>All healthcare companies deploy prior authorization as a best practice, how do healthcare companies monetize this service?</a:t>
            </a:r>
          </a:p>
        </p:txBody>
      </p:sp>
      <p:sp>
        <p:nvSpPr>
          <p:cNvPr id="11" name="Rectangle 10">
            <a:extLst>
              <a:ext uri="{FF2B5EF4-FFF2-40B4-BE49-F238E27FC236}">
                <a16:creationId xmlns:a16="http://schemas.microsoft.com/office/drawing/2014/main" id="{0D11BB4D-AE9E-538B-A37B-E3B79477D0F1}"/>
              </a:ext>
            </a:extLst>
          </p:cNvPr>
          <p:cNvSpPr/>
          <p:nvPr/>
        </p:nvSpPr>
        <p:spPr>
          <a:xfrm>
            <a:off x="389146" y="3429000"/>
            <a:ext cx="11045544" cy="646331"/>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Healthcare companies that do prior authorization well, use this as a competitive advantage when selling their overall services to clients, thus doing this well can increase overall sales and profits</a:t>
            </a:r>
          </a:p>
        </p:txBody>
      </p:sp>
      <p:sp>
        <p:nvSpPr>
          <p:cNvPr id="13" name="Rectangle 12">
            <a:extLst>
              <a:ext uri="{FF2B5EF4-FFF2-40B4-BE49-F238E27FC236}">
                <a16:creationId xmlns:a16="http://schemas.microsoft.com/office/drawing/2014/main" id="{C20456EA-85B9-C2A2-F8C5-25C3C69986BD}"/>
              </a:ext>
            </a:extLst>
          </p:cNvPr>
          <p:cNvSpPr/>
          <p:nvPr/>
        </p:nvSpPr>
        <p:spPr>
          <a:xfrm>
            <a:off x="389146" y="4085391"/>
            <a:ext cx="11045544" cy="923330"/>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Healthcare companies realize that prior authorization is accepted as necessary by providers and clients, but nobody really likes it because of issues like patient satisfaction, and occasional delays medical services.</a:t>
            </a:r>
          </a:p>
        </p:txBody>
      </p:sp>
      <p:sp>
        <p:nvSpPr>
          <p:cNvPr id="14" name="TextBox 13">
            <a:extLst>
              <a:ext uri="{FF2B5EF4-FFF2-40B4-BE49-F238E27FC236}">
                <a16:creationId xmlns:a16="http://schemas.microsoft.com/office/drawing/2014/main" id="{9556865B-332B-54E8-988F-455C5AABD8FA}"/>
              </a:ext>
            </a:extLst>
          </p:cNvPr>
          <p:cNvSpPr txBox="1"/>
          <p:nvPr/>
        </p:nvSpPr>
        <p:spPr>
          <a:xfrm>
            <a:off x="168735" y="5136773"/>
            <a:ext cx="11854530" cy="923330"/>
          </a:xfrm>
          <a:prstGeom prst="rect">
            <a:avLst/>
          </a:prstGeom>
          <a:noFill/>
        </p:spPr>
        <p:txBody>
          <a:bodyPr wrap="square" rtlCol="0">
            <a:spAutoFit/>
          </a:bodyPr>
          <a:lstStyle/>
          <a:p>
            <a:r>
              <a:rPr lang="en-US" sz="2000" dirty="0">
                <a:solidFill>
                  <a:srgbClr val="7030A0"/>
                </a:solidFill>
                <a:latin typeface="+mn-lt"/>
              </a:rPr>
              <a:t>Business Objective:  Healthcare companies that can apply algorithmic decisions to making prior authorization decisions have a massive opportunity to lower costs, improve clinical quality, and improve patient </a:t>
            </a:r>
            <a:r>
              <a:rPr lang="en-US" sz="2000" dirty="0" err="1">
                <a:solidFill>
                  <a:srgbClr val="7030A0"/>
                </a:solidFill>
                <a:latin typeface="+mn-lt"/>
              </a:rPr>
              <a:t>satisifaction</a:t>
            </a:r>
            <a:endParaRPr lang="en-US" sz="2000" dirty="0">
              <a:solidFill>
                <a:srgbClr val="7030A0"/>
              </a:solidFill>
              <a:latin typeface="+mn-lt"/>
            </a:endParaRPr>
          </a:p>
        </p:txBody>
      </p:sp>
    </p:spTree>
    <p:extLst>
      <p:ext uri="{BB962C8B-B14F-4D97-AF65-F5344CB8AC3E}">
        <p14:creationId xmlns:p14="http://schemas.microsoft.com/office/powerpoint/2010/main" val="19558214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7</a:t>
            </a:fld>
            <a:endParaRPr lang="en-US"/>
          </a:p>
        </p:txBody>
      </p:sp>
      <p:sp>
        <p:nvSpPr>
          <p:cNvPr id="680962" name="Rectangle 2"/>
          <p:cNvSpPr>
            <a:spLocks noGrp="1" noChangeArrowheads="1"/>
          </p:cNvSpPr>
          <p:nvPr>
            <p:ph type="title"/>
          </p:nvPr>
        </p:nvSpPr>
        <p:spPr/>
        <p:txBody>
          <a:bodyPr/>
          <a:lstStyle/>
          <a:p>
            <a:r>
              <a:rPr lang="en-US" dirty="0"/>
              <a:t>Lets start by taking a look at network protocols – Why?</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607668"/>
            <a:ext cx="10024872" cy="4114800"/>
          </a:xfrm>
        </p:spPr>
        <p:txBody>
          <a:bodyPr/>
          <a:lstStyle/>
          <a:p>
            <a:r>
              <a:rPr lang="en-US" sz="2400" dirty="0"/>
              <a:t>Network protocols have interesting architectures</a:t>
            </a:r>
          </a:p>
          <a:p>
            <a:r>
              <a:rPr lang="en-US" sz="2400" dirty="0"/>
              <a:t>Understanding aspects of network protocols will lead to a deeper foundational understanding of web services and APIs</a:t>
            </a:r>
          </a:p>
          <a:p>
            <a:r>
              <a:rPr lang="en-US" sz="2400" dirty="0"/>
              <a:t>This material will also help with some other content covered in this class – web architectures, cloud native architectures, reactive architectures in particular</a:t>
            </a:r>
            <a:endParaRPr lang="en-US" sz="2000" dirty="0"/>
          </a:p>
          <a:p>
            <a:pPr lvl="1"/>
            <a:endParaRPr lang="en-US" sz="2000" dirty="0"/>
          </a:p>
        </p:txBody>
      </p:sp>
    </p:spTree>
    <p:extLst>
      <p:ext uri="{BB962C8B-B14F-4D97-AF65-F5344CB8AC3E}">
        <p14:creationId xmlns:p14="http://schemas.microsoft.com/office/powerpoint/2010/main" val="282559929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70</a:t>
            </a:fld>
            <a:endParaRPr lang="en-US" dirty="0"/>
          </a:p>
        </p:txBody>
      </p:sp>
      <p:sp>
        <p:nvSpPr>
          <p:cNvPr id="470018" name="Rectangle 2"/>
          <p:cNvSpPr>
            <a:spLocks noGrp="1" noChangeArrowheads="1"/>
          </p:cNvSpPr>
          <p:nvPr>
            <p:ph type="title"/>
          </p:nvPr>
        </p:nvSpPr>
        <p:spPr>
          <a:xfrm>
            <a:off x="545565" y="216744"/>
            <a:ext cx="10936077" cy="698948"/>
          </a:xfrm>
        </p:spPr>
        <p:txBody>
          <a:bodyPr/>
          <a:lstStyle/>
          <a:p>
            <a:r>
              <a:rPr lang="en-US" dirty="0"/>
              <a:t>Architecture for Prior-Authorization in Web2</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2" name="Rectangle 1">
            <a:extLst>
              <a:ext uri="{FF2B5EF4-FFF2-40B4-BE49-F238E27FC236}">
                <a16:creationId xmlns:a16="http://schemas.microsoft.com/office/drawing/2014/main" id="{AE1E284B-B9BA-4F2E-03DF-B83596FB0A01}"/>
              </a:ext>
            </a:extLst>
          </p:cNvPr>
          <p:cNvSpPr/>
          <p:nvPr/>
        </p:nvSpPr>
        <p:spPr>
          <a:xfrm>
            <a:off x="3208997" y="1535282"/>
            <a:ext cx="1556947"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Prior Auth Request API</a:t>
            </a:r>
          </a:p>
        </p:txBody>
      </p:sp>
      <p:sp>
        <p:nvSpPr>
          <p:cNvPr id="6" name="Can 5">
            <a:extLst>
              <a:ext uri="{FF2B5EF4-FFF2-40B4-BE49-F238E27FC236}">
                <a16:creationId xmlns:a16="http://schemas.microsoft.com/office/drawing/2014/main" id="{4076FA79-C06A-1F1E-6935-717469E964A2}"/>
              </a:ext>
            </a:extLst>
          </p:cNvPr>
          <p:cNvSpPr/>
          <p:nvPr/>
        </p:nvSpPr>
        <p:spPr>
          <a:xfrm>
            <a:off x="9676285" y="2107744"/>
            <a:ext cx="1045698" cy="92846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Prior Auth</a:t>
            </a:r>
            <a:br>
              <a:rPr lang="en-US" sz="1200" dirty="0"/>
            </a:br>
            <a:r>
              <a:rPr lang="en-US" sz="1200" dirty="0"/>
              <a:t>Requests</a:t>
            </a:r>
          </a:p>
        </p:txBody>
      </p:sp>
      <p:sp>
        <p:nvSpPr>
          <p:cNvPr id="15" name="Rectangle 14">
            <a:extLst>
              <a:ext uri="{FF2B5EF4-FFF2-40B4-BE49-F238E27FC236}">
                <a16:creationId xmlns:a16="http://schemas.microsoft.com/office/drawing/2014/main" id="{0FD0B259-4459-8828-9532-BFAFCC2A92DD}"/>
              </a:ext>
            </a:extLst>
          </p:cNvPr>
          <p:cNvSpPr/>
          <p:nvPr/>
        </p:nvSpPr>
        <p:spPr>
          <a:xfrm>
            <a:off x="6488332" y="1535281"/>
            <a:ext cx="4756710" cy="45921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Healthcare Backend Systems</a:t>
            </a:r>
          </a:p>
        </p:txBody>
      </p:sp>
      <p:sp>
        <p:nvSpPr>
          <p:cNvPr id="16" name="Rectangle 15">
            <a:extLst>
              <a:ext uri="{FF2B5EF4-FFF2-40B4-BE49-F238E27FC236}">
                <a16:creationId xmlns:a16="http://schemas.microsoft.com/office/drawing/2014/main" id="{2697A3B6-FD4A-4B35-A3E7-7362EAD7DBBF}"/>
              </a:ext>
            </a:extLst>
          </p:cNvPr>
          <p:cNvSpPr/>
          <p:nvPr/>
        </p:nvSpPr>
        <p:spPr>
          <a:xfrm>
            <a:off x="6844431" y="2263758"/>
            <a:ext cx="1448972"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Prior Auth Software</a:t>
            </a:r>
          </a:p>
        </p:txBody>
      </p:sp>
      <p:pic>
        <p:nvPicPr>
          <p:cNvPr id="27650" name="Picture 2" descr="How To Set Use Angry Stickman Icon Png - Angry Stick Figure Clip Art PNG  Image | Transparent PNG Free Download on SeekPNG">
            <a:extLst>
              <a:ext uri="{FF2B5EF4-FFF2-40B4-BE49-F238E27FC236}">
                <a16:creationId xmlns:a16="http://schemas.microsoft.com/office/drawing/2014/main" id="{0891F9A3-38B3-461D-13DC-06373A3168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5538" y="2305251"/>
            <a:ext cx="652417" cy="970672"/>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5C0B0FC8-4C87-B146-3DF3-9AD75DF0CF95}"/>
              </a:ext>
            </a:extLst>
          </p:cNvPr>
          <p:cNvSpPr txBox="1"/>
          <p:nvPr/>
        </p:nvSpPr>
        <p:spPr>
          <a:xfrm>
            <a:off x="8333166" y="3303170"/>
            <a:ext cx="1261885" cy="592342"/>
          </a:xfrm>
          <a:prstGeom prst="rect">
            <a:avLst/>
          </a:prstGeom>
          <a:noFill/>
        </p:spPr>
        <p:txBody>
          <a:bodyPr wrap="none" rtlCol="0">
            <a:spAutoFit/>
          </a:bodyPr>
          <a:lstStyle/>
          <a:p>
            <a:pPr algn="ctr"/>
            <a:r>
              <a:rPr lang="en-US" b="0" dirty="0"/>
              <a:t>Manual</a:t>
            </a:r>
            <a:br>
              <a:rPr lang="en-US" b="0" dirty="0"/>
            </a:br>
            <a:r>
              <a:rPr lang="en-US" b="0" dirty="0"/>
              <a:t>Reviewers</a:t>
            </a:r>
          </a:p>
        </p:txBody>
      </p:sp>
      <p:sp>
        <p:nvSpPr>
          <p:cNvPr id="19" name="Can 18">
            <a:extLst>
              <a:ext uri="{FF2B5EF4-FFF2-40B4-BE49-F238E27FC236}">
                <a16:creationId xmlns:a16="http://schemas.microsoft.com/office/drawing/2014/main" id="{65C214A2-D837-0D52-3647-334D327CD89E}"/>
              </a:ext>
            </a:extLst>
          </p:cNvPr>
          <p:cNvSpPr/>
          <p:nvPr/>
        </p:nvSpPr>
        <p:spPr>
          <a:xfrm>
            <a:off x="9719386" y="3303170"/>
            <a:ext cx="1045698" cy="92846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Prior Auth</a:t>
            </a:r>
            <a:br>
              <a:rPr lang="en-US" sz="1200" dirty="0"/>
            </a:br>
            <a:r>
              <a:rPr lang="en-US" sz="1200" dirty="0"/>
              <a:t>Decision</a:t>
            </a:r>
          </a:p>
        </p:txBody>
      </p:sp>
      <p:sp>
        <p:nvSpPr>
          <p:cNvPr id="20" name="Rectangle 19">
            <a:extLst>
              <a:ext uri="{FF2B5EF4-FFF2-40B4-BE49-F238E27FC236}">
                <a16:creationId xmlns:a16="http://schemas.microsoft.com/office/drawing/2014/main" id="{D7ADC474-C3CB-5704-614E-E843E11B2AAE}"/>
              </a:ext>
            </a:extLst>
          </p:cNvPr>
          <p:cNvSpPr/>
          <p:nvPr/>
        </p:nvSpPr>
        <p:spPr>
          <a:xfrm>
            <a:off x="3208998" y="2749094"/>
            <a:ext cx="1602152"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Prior Auth Decision</a:t>
            </a:r>
          </a:p>
          <a:p>
            <a:pPr algn="ctr"/>
            <a:r>
              <a:rPr lang="en-US" sz="1600" dirty="0">
                <a:solidFill>
                  <a:schemeClr val="tx1"/>
                </a:solidFill>
              </a:rPr>
              <a:t>API</a:t>
            </a:r>
          </a:p>
        </p:txBody>
      </p:sp>
      <p:sp>
        <p:nvSpPr>
          <p:cNvPr id="21" name="Rectangle 20">
            <a:extLst>
              <a:ext uri="{FF2B5EF4-FFF2-40B4-BE49-F238E27FC236}">
                <a16:creationId xmlns:a16="http://schemas.microsoft.com/office/drawing/2014/main" id="{C5A8666C-CC7D-3870-A1FF-C82A2EE57826}"/>
              </a:ext>
            </a:extLst>
          </p:cNvPr>
          <p:cNvSpPr/>
          <p:nvPr/>
        </p:nvSpPr>
        <p:spPr>
          <a:xfrm>
            <a:off x="3208997" y="3962906"/>
            <a:ext cx="1602153"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Claim Submission API</a:t>
            </a:r>
          </a:p>
        </p:txBody>
      </p:sp>
      <p:sp>
        <p:nvSpPr>
          <p:cNvPr id="22" name="Rectangle 21">
            <a:extLst>
              <a:ext uri="{FF2B5EF4-FFF2-40B4-BE49-F238E27FC236}">
                <a16:creationId xmlns:a16="http://schemas.microsoft.com/office/drawing/2014/main" id="{66FBD147-CE0A-6D9F-8D76-E7DF8F1A1BC5}"/>
              </a:ext>
            </a:extLst>
          </p:cNvPr>
          <p:cNvSpPr/>
          <p:nvPr/>
        </p:nvSpPr>
        <p:spPr>
          <a:xfrm>
            <a:off x="6973385" y="4933577"/>
            <a:ext cx="1602153"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Claims Engine</a:t>
            </a:r>
          </a:p>
        </p:txBody>
      </p:sp>
      <p:sp>
        <p:nvSpPr>
          <p:cNvPr id="3" name="Snip Single Corner Rectangle 2">
            <a:extLst>
              <a:ext uri="{FF2B5EF4-FFF2-40B4-BE49-F238E27FC236}">
                <a16:creationId xmlns:a16="http://schemas.microsoft.com/office/drawing/2014/main" id="{A7C38344-6319-3B75-43B1-A27F4E156498}"/>
              </a:ext>
            </a:extLst>
          </p:cNvPr>
          <p:cNvSpPr/>
          <p:nvPr/>
        </p:nvSpPr>
        <p:spPr>
          <a:xfrm>
            <a:off x="6884194" y="3414647"/>
            <a:ext cx="1448972" cy="1308202"/>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0" dirty="0">
                <a:solidFill>
                  <a:schemeClr val="tx1"/>
                </a:solidFill>
              </a:rPr>
              <a:t>Healthcare Network Contracts</a:t>
            </a:r>
          </a:p>
        </p:txBody>
      </p:sp>
      <p:pic>
        <p:nvPicPr>
          <p:cNvPr id="24" name="Picture 2" descr="How To Set Use Angry Stickman Icon Png - Angry Stick Figure Clip Art PNG  Image | Transparent PNG Free Download on SeekPNG">
            <a:extLst>
              <a:ext uri="{FF2B5EF4-FFF2-40B4-BE49-F238E27FC236}">
                <a16:creationId xmlns:a16="http://schemas.microsoft.com/office/drawing/2014/main" id="{5AA33EB4-4905-EBB8-CB53-39A571418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078" y="1427481"/>
            <a:ext cx="652417" cy="970672"/>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00C2C8C1-563D-22D0-7F4E-4DF5073C2142}"/>
              </a:ext>
            </a:extLst>
          </p:cNvPr>
          <p:cNvSpPr txBox="1"/>
          <p:nvPr/>
        </p:nvSpPr>
        <p:spPr>
          <a:xfrm>
            <a:off x="820408" y="2447544"/>
            <a:ext cx="979756" cy="343043"/>
          </a:xfrm>
          <a:prstGeom prst="rect">
            <a:avLst/>
          </a:prstGeom>
          <a:noFill/>
        </p:spPr>
        <p:txBody>
          <a:bodyPr wrap="none" rtlCol="0">
            <a:spAutoFit/>
          </a:bodyPr>
          <a:lstStyle/>
          <a:p>
            <a:pPr algn="ctr"/>
            <a:r>
              <a:rPr lang="en-US" b="0" dirty="0"/>
              <a:t>Doctors</a:t>
            </a:r>
          </a:p>
        </p:txBody>
      </p:sp>
      <p:cxnSp>
        <p:nvCxnSpPr>
          <p:cNvPr id="8" name="Straight Connector 7">
            <a:extLst>
              <a:ext uri="{FF2B5EF4-FFF2-40B4-BE49-F238E27FC236}">
                <a16:creationId xmlns:a16="http://schemas.microsoft.com/office/drawing/2014/main" id="{5FAC91BB-11A5-7CEB-895B-2DCFB37870B7}"/>
              </a:ext>
            </a:extLst>
          </p:cNvPr>
          <p:cNvCxnSpPr>
            <a:stCxn id="24" idx="3"/>
            <a:endCxn id="2" idx="1"/>
          </p:cNvCxnSpPr>
          <p:nvPr/>
        </p:nvCxnSpPr>
        <p:spPr>
          <a:xfrm>
            <a:off x="1636495" y="1912817"/>
            <a:ext cx="1572502" cy="1078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E3D48C6-260E-E69D-0B0B-06110160CF30}"/>
              </a:ext>
            </a:extLst>
          </p:cNvPr>
          <p:cNvCxnSpPr>
            <a:cxnSpLocks/>
            <a:stCxn id="24" idx="3"/>
            <a:endCxn id="20" idx="1"/>
          </p:cNvCxnSpPr>
          <p:nvPr/>
        </p:nvCxnSpPr>
        <p:spPr>
          <a:xfrm>
            <a:off x="1636495" y="1912817"/>
            <a:ext cx="1572503" cy="1321613"/>
          </a:xfrm>
          <a:prstGeom prst="line">
            <a:avLst/>
          </a:prstGeom>
        </p:spPr>
        <p:style>
          <a:lnRef idx="1">
            <a:schemeClr val="accent1"/>
          </a:lnRef>
          <a:fillRef idx="0">
            <a:schemeClr val="accent1"/>
          </a:fillRef>
          <a:effectRef idx="0">
            <a:schemeClr val="accent1"/>
          </a:effectRef>
          <a:fontRef idx="minor">
            <a:schemeClr val="tx1"/>
          </a:fontRef>
        </p:style>
      </p:cxnSp>
      <p:pic>
        <p:nvPicPr>
          <p:cNvPr id="29698" name="Picture 2" descr="lab icon">
            <a:extLst>
              <a:ext uri="{FF2B5EF4-FFF2-40B4-BE49-F238E27FC236}">
                <a16:creationId xmlns:a16="http://schemas.microsoft.com/office/drawing/2014/main" id="{9EC97EBD-18F6-442E-B531-AFFE866D9A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731" y="3150315"/>
            <a:ext cx="1234178" cy="1234178"/>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C31A9003-F985-264B-BD8C-4841E8F9963C}"/>
              </a:ext>
            </a:extLst>
          </p:cNvPr>
          <p:cNvSpPr txBox="1"/>
          <p:nvPr/>
        </p:nvSpPr>
        <p:spPr>
          <a:xfrm>
            <a:off x="1018133" y="4351527"/>
            <a:ext cx="684803" cy="343043"/>
          </a:xfrm>
          <a:prstGeom prst="rect">
            <a:avLst/>
          </a:prstGeom>
          <a:noFill/>
        </p:spPr>
        <p:txBody>
          <a:bodyPr wrap="none" rtlCol="0">
            <a:spAutoFit/>
          </a:bodyPr>
          <a:lstStyle/>
          <a:p>
            <a:pPr algn="ctr"/>
            <a:r>
              <a:rPr lang="en-US" b="0" dirty="0"/>
              <a:t>Labs</a:t>
            </a:r>
          </a:p>
        </p:txBody>
      </p:sp>
      <p:cxnSp>
        <p:nvCxnSpPr>
          <p:cNvPr id="29" name="Straight Connector 28">
            <a:extLst>
              <a:ext uri="{FF2B5EF4-FFF2-40B4-BE49-F238E27FC236}">
                <a16:creationId xmlns:a16="http://schemas.microsoft.com/office/drawing/2014/main" id="{DCD9D50A-596B-0850-AB01-254B02519C87}"/>
              </a:ext>
            </a:extLst>
          </p:cNvPr>
          <p:cNvCxnSpPr>
            <a:cxnSpLocks/>
            <a:stCxn id="29698" idx="3"/>
            <a:endCxn id="20" idx="1"/>
          </p:cNvCxnSpPr>
          <p:nvPr/>
        </p:nvCxnSpPr>
        <p:spPr>
          <a:xfrm flipV="1">
            <a:off x="1934909" y="3234430"/>
            <a:ext cx="1274089" cy="532974"/>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699766F-6CA9-7B67-164E-BAC44ABFE195}"/>
              </a:ext>
            </a:extLst>
          </p:cNvPr>
          <p:cNvCxnSpPr>
            <a:cxnSpLocks/>
            <a:stCxn id="29698" idx="3"/>
            <a:endCxn id="21" idx="1"/>
          </p:cNvCxnSpPr>
          <p:nvPr/>
        </p:nvCxnSpPr>
        <p:spPr>
          <a:xfrm>
            <a:off x="1934909" y="3767404"/>
            <a:ext cx="1274088" cy="680838"/>
          </a:xfrm>
          <a:prstGeom prst="line">
            <a:avLst/>
          </a:prstGeom>
        </p:spPr>
        <p:style>
          <a:lnRef idx="1">
            <a:schemeClr val="accent1"/>
          </a:lnRef>
          <a:fillRef idx="0">
            <a:schemeClr val="accent1"/>
          </a:fillRef>
          <a:effectRef idx="0">
            <a:schemeClr val="accent1"/>
          </a:effectRef>
          <a:fontRef idx="minor">
            <a:schemeClr val="tx1"/>
          </a:fontRef>
        </p:style>
      </p:cxnSp>
      <p:sp>
        <p:nvSpPr>
          <p:cNvPr id="35" name="Snip Single Corner Rectangle 34">
            <a:extLst>
              <a:ext uri="{FF2B5EF4-FFF2-40B4-BE49-F238E27FC236}">
                <a16:creationId xmlns:a16="http://schemas.microsoft.com/office/drawing/2014/main" id="{3C253061-18E9-2AD3-392B-086085A3DE9E}"/>
              </a:ext>
            </a:extLst>
          </p:cNvPr>
          <p:cNvSpPr/>
          <p:nvPr/>
        </p:nvSpPr>
        <p:spPr>
          <a:xfrm>
            <a:off x="3316972" y="5176718"/>
            <a:ext cx="1448972" cy="1308202"/>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0" dirty="0">
                <a:solidFill>
                  <a:schemeClr val="tx1"/>
                </a:solidFill>
              </a:rPr>
              <a:t>Bill</a:t>
            </a:r>
            <a:br>
              <a:rPr lang="en-US" sz="1600" b="0" dirty="0">
                <a:solidFill>
                  <a:schemeClr val="tx1"/>
                </a:solidFill>
              </a:rPr>
            </a:br>
            <a:r>
              <a:rPr lang="en-US" sz="1600" b="0" dirty="0">
                <a:solidFill>
                  <a:schemeClr val="tx1"/>
                </a:solidFill>
              </a:rPr>
              <a:t>$$$$$</a:t>
            </a:r>
          </a:p>
        </p:txBody>
      </p:sp>
      <p:pic>
        <p:nvPicPr>
          <p:cNvPr id="36" name="Picture 2" descr="How To Set Use Angry Stickman Icon Png - Angry Stick Figure Clip Art PNG  Image | Transparent PNG Free Download on SeekPNG">
            <a:extLst>
              <a:ext uri="{FF2B5EF4-FFF2-40B4-BE49-F238E27FC236}">
                <a16:creationId xmlns:a16="http://schemas.microsoft.com/office/drawing/2014/main" id="{42E3EE4B-AFA7-1604-74D4-324F868181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078" y="5153865"/>
            <a:ext cx="652417" cy="970672"/>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25E52990-8758-B613-7A3D-2A7BDF5858B8}"/>
              </a:ext>
            </a:extLst>
          </p:cNvPr>
          <p:cNvSpPr txBox="1"/>
          <p:nvPr/>
        </p:nvSpPr>
        <p:spPr>
          <a:xfrm>
            <a:off x="858882" y="6173928"/>
            <a:ext cx="902812" cy="343043"/>
          </a:xfrm>
          <a:prstGeom prst="rect">
            <a:avLst/>
          </a:prstGeom>
          <a:noFill/>
        </p:spPr>
        <p:txBody>
          <a:bodyPr wrap="none" rtlCol="0">
            <a:spAutoFit/>
          </a:bodyPr>
          <a:lstStyle/>
          <a:p>
            <a:pPr algn="ctr"/>
            <a:r>
              <a:rPr lang="en-US" b="0" dirty="0"/>
              <a:t>Patient</a:t>
            </a:r>
          </a:p>
        </p:txBody>
      </p:sp>
      <p:cxnSp>
        <p:nvCxnSpPr>
          <p:cNvPr id="38" name="Straight Connector 37">
            <a:extLst>
              <a:ext uri="{FF2B5EF4-FFF2-40B4-BE49-F238E27FC236}">
                <a16:creationId xmlns:a16="http://schemas.microsoft.com/office/drawing/2014/main" id="{41CFCA96-F563-3A4F-95DD-2E8C4723AD5A}"/>
              </a:ext>
            </a:extLst>
          </p:cNvPr>
          <p:cNvCxnSpPr>
            <a:cxnSpLocks/>
            <a:stCxn id="36" idx="3"/>
            <a:endCxn id="35" idx="2"/>
          </p:cNvCxnSpPr>
          <p:nvPr/>
        </p:nvCxnSpPr>
        <p:spPr>
          <a:xfrm>
            <a:off x="1636495" y="5639201"/>
            <a:ext cx="1680477" cy="191618"/>
          </a:xfrm>
          <a:prstGeom prst="line">
            <a:avLst/>
          </a:prstGeom>
        </p:spPr>
        <p:style>
          <a:lnRef idx="1">
            <a:schemeClr val="accent1"/>
          </a:lnRef>
          <a:fillRef idx="0">
            <a:schemeClr val="accent1"/>
          </a:fillRef>
          <a:effectRef idx="0">
            <a:schemeClr val="accent1"/>
          </a:effectRef>
          <a:fontRef idx="minor">
            <a:schemeClr val="tx1"/>
          </a:fontRef>
        </p:style>
      </p:cxnSp>
      <p:sp>
        <p:nvSpPr>
          <p:cNvPr id="42" name="Snip Single Corner Rectangle 41">
            <a:extLst>
              <a:ext uri="{FF2B5EF4-FFF2-40B4-BE49-F238E27FC236}">
                <a16:creationId xmlns:a16="http://schemas.microsoft.com/office/drawing/2014/main" id="{99D3CCAC-DA55-2266-3F0D-0D11BCADFDCE}"/>
              </a:ext>
            </a:extLst>
          </p:cNvPr>
          <p:cNvSpPr/>
          <p:nvPr/>
        </p:nvSpPr>
        <p:spPr>
          <a:xfrm>
            <a:off x="9060591" y="4536330"/>
            <a:ext cx="1448972" cy="1308202"/>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0" dirty="0">
                <a:solidFill>
                  <a:schemeClr val="tx1"/>
                </a:solidFill>
              </a:rPr>
              <a:t>Customer Healthcare</a:t>
            </a:r>
            <a:br>
              <a:rPr lang="en-US" sz="1600" b="0" dirty="0">
                <a:solidFill>
                  <a:schemeClr val="tx1"/>
                </a:solidFill>
              </a:rPr>
            </a:br>
            <a:r>
              <a:rPr lang="en-US" sz="1600" b="0" dirty="0">
                <a:solidFill>
                  <a:schemeClr val="tx1"/>
                </a:solidFill>
              </a:rPr>
              <a:t>Service</a:t>
            </a:r>
            <a:br>
              <a:rPr lang="en-US" sz="1600" b="0" dirty="0">
                <a:solidFill>
                  <a:schemeClr val="tx1"/>
                </a:solidFill>
              </a:rPr>
            </a:br>
            <a:r>
              <a:rPr lang="en-US" sz="1600" b="0" dirty="0">
                <a:solidFill>
                  <a:schemeClr val="tx1"/>
                </a:solidFill>
              </a:rPr>
              <a:t>Contract</a:t>
            </a:r>
          </a:p>
        </p:txBody>
      </p:sp>
      <p:cxnSp>
        <p:nvCxnSpPr>
          <p:cNvPr id="43" name="Straight Connector 42">
            <a:extLst>
              <a:ext uri="{FF2B5EF4-FFF2-40B4-BE49-F238E27FC236}">
                <a16:creationId xmlns:a16="http://schemas.microsoft.com/office/drawing/2014/main" id="{18DB70B1-FD17-3FB0-2B42-52A8B3EB8EB1}"/>
              </a:ext>
            </a:extLst>
          </p:cNvPr>
          <p:cNvCxnSpPr>
            <a:cxnSpLocks/>
          </p:cNvCxnSpPr>
          <p:nvPr/>
        </p:nvCxnSpPr>
        <p:spPr>
          <a:xfrm>
            <a:off x="4781500" y="2041226"/>
            <a:ext cx="1706832" cy="6425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99F6F29-0A5E-E797-CF8A-5A49383C9567}"/>
              </a:ext>
            </a:extLst>
          </p:cNvPr>
          <p:cNvCxnSpPr>
            <a:cxnSpLocks/>
          </p:cNvCxnSpPr>
          <p:nvPr/>
        </p:nvCxnSpPr>
        <p:spPr>
          <a:xfrm>
            <a:off x="4830662" y="3252786"/>
            <a:ext cx="1605485" cy="50384"/>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4F52637-E414-4C47-9240-ABA63FFC6680}"/>
              </a:ext>
            </a:extLst>
          </p:cNvPr>
          <p:cNvCxnSpPr>
            <a:cxnSpLocks/>
          </p:cNvCxnSpPr>
          <p:nvPr/>
        </p:nvCxnSpPr>
        <p:spPr>
          <a:xfrm>
            <a:off x="4781500" y="4351527"/>
            <a:ext cx="1703809" cy="163203"/>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37A1EE30-1F2C-0DF9-EAD1-72697B770028}"/>
              </a:ext>
            </a:extLst>
          </p:cNvPr>
          <p:cNvCxnSpPr>
            <a:cxnSpLocks/>
            <a:stCxn id="35" idx="0"/>
          </p:cNvCxnSpPr>
          <p:nvPr/>
        </p:nvCxnSpPr>
        <p:spPr>
          <a:xfrm flipV="1">
            <a:off x="4765944" y="5613471"/>
            <a:ext cx="1670203" cy="21734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160782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71</a:t>
            </a:fld>
            <a:endParaRPr lang="en-US" dirty="0"/>
          </a:p>
        </p:txBody>
      </p:sp>
      <p:sp>
        <p:nvSpPr>
          <p:cNvPr id="470018" name="Rectangle 2"/>
          <p:cNvSpPr>
            <a:spLocks noGrp="1" noChangeArrowheads="1"/>
          </p:cNvSpPr>
          <p:nvPr>
            <p:ph type="title"/>
          </p:nvPr>
        </p:nvSpPr>
        <p:spPr>
          <a:xfrm>
            <a:off x="545565" y="216744"/>
            <a:ext cx="10936077" cy="698948"/>
          </a:xfrm>
        </p:spPr>
        <p:txBody>
          <a:bodyPr/>
          <a:lstStyle/>
          <a:p>
            <a:r>
              <a:rPr lang="en-US" dirty="0"/>
              <a:t>Architecture for Prior-Authorization in Web2</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2" name="Rectangle 1">
            <a:extLst>
              <a:ext uri="{FF2B5EF4-FFF2-40B4-BE49-F238E27FC236}">
                <a16:creationId xmlns:a16="http://schemas.microsoft.com/office/drawing/2014/main" id="{AE1E284B-B9BA-4F2E-03DF-B83596FB0A01}"/>
              </a:ext>
            </a:extLst>
          </p:cNvPr>
          <p:cNvSpPr/>
          <p:nvPr/>
        </p:nvSpPr>
        <p:spPr>
          <a:xfrm>
            <a:off x="3208997" y="1535282"/>
            <a:ext cx="1556947"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Prior Auth Request API</a:t>
            </a:r>
          </a:p>
        </p:txBody>
      </p:sp>
      <p:sp>
        <p:nvSpPr>
          <p:cNvPr id="15" name="Rectangle 14">
            <a:extLst>
              <a:ext uri="{FF2B5EF4-FFF2-40B4-BE49-F238E27FC236}">
                <a16:creationId xmlns:a16="http://schemas.microsoft.com/office/drawing/2014/main" id="{0FD0B259-4459-8828-9532-BFAFCC2A92DD}"/>
              </a:ext>
            </a:extLst>
          </p:cNvPr>
          <p:cNvSpPr/>
          <p:nvPr/>
        </p:nvSpPr>
        <p:spPr>
          <a:xfrm>
            <a:off x="6488332" y="1535281"/>
            <a:ext cx="4756710" cy="459212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bg1"/>
                </a:solidFill>
              </a:rPr>
              <a:t>Healthcare Backend Systems</a:t>
            </a:r>
          </a:p>
        </p:txBody>
      </p:sp>
      <p:sp>
        <p:nvSpPr>
          <p:cNvPr id="20" name="Rectangle 19">
            <a:extLst>
              <a:ext uri="{FF2B5EF4-FFF2-40B4-BE49-F238E27FC236}">
                <a16:creationId xmlns:a16="http://schemas.microsoft.com/office/drawing/2014/main" id="{D7ADC474-C3CB-5704-614E-E843E11B2AAE}"/>
              </a:ext>
            </a:extLst>
          </p:cNvPr>
          <p:cNvSpPr/>
          <p:nvPr/>
        </p:nvSpPr>
        <p:spPr>
          <a:xfrm>
            <a:off x="3208998" y="2749094"/>
            <a:ext cx="1602152"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Prior Auth Decision</a:t>
            </a:r>
          </a:p>
          <a:p>
            <a:pPr algn="ctr"/>
            <a:r>
              <a:rPr lang="en-US" sz="1600" dirty="0">
                <a:solidFill>
                  <a:schemeClr val="tx1"/>
                </a:solidFill>
              </a:rPr>
              <a:t>API</a:t>
            </a:r>
          </a:p>
        </p:txBody>
      </p:sp>
      <p:sp>
        <p:nvSpPr>
          <p:cNvPr id="21" name="Rectangle 20">
            <a:extLst>
              <a:ext uri="{FF2B5EF4-FFF2-40B4-BE49-F238E27FC236}">
                <a16:creationId xmlns:a16="http://schemas.microsoft.com/office/drawing/2014/main" id="{C5A8666C-CC7D-3870-A1FF-C82A2EE57826}"/>
              </a:ext>
            </a:extLst>
          </p:cNvPr>
          <p:cNvSpPr/>
          <p:nvPr/>
        </p:nvSpPr>
        <p:spPr>
          <a:xfrm>
            <a:off x="3208997" y="3962906"/>
            <a:ext cx="1602153"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Claim Submission API</a:t>
            </a:r>
          </a:p>
        </p:txBody>
      </p:sp>
      <p:pic>
        <p:nvPicPr>
          <p:cNvPr id="24" name="Picture 2" descr="How To Set Use Angry Stickman Icon Png - Angry Stick Figure Clip Art PNG  Image | Transparent PNG Free Download on SeekPNG">
            <a:extLst>
              <a:ext uri="{FF2B5EF4-FFF2-40B4-BE49-F238E27FC236}">
                <a16:creationId xmlns:a16="http://schemas.microsoft.com/office/drawing/2014/main" id="{5AA33EB4-4905-EBB8-CB53-39A571418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078" y="1427481"/>
            <a:ext cx="652417" cy="970672"/>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00C2C8C1-563D-22D0-7F4E-4DF5073C2142}"/>
              </a:ext>
            </a:extLst>
          </p:cNvPr>
          <p:cNvSpPr txBox="1"/>
          <p:nvPr/>
        </p:nvSpPr>
        <p:spPr>
          <a:xfrm>
            <a:off x="820408" y="2447544"/>
            <a:ext cx="979756" cy="343043"/>
          </a:xfrm>
          <a:prstGeom prst="rect">
            <a:avLst/>
          </a:prstGeom>
          <a:noFill/>
        </p:spPr>
        <p:txBody>
          <a:bodyPr wrap="none" rtlCol="0">
            <a:spAutoFit/>
          </a:bodyPr>
          <a:lstStyle/>
          <a:p>
            <a:pPr algn="ctr"/>
            <a:r>
              <a:rPr lang="en-US" b="0" dirty="0"/>
              <a:t>Doctors</a:t>
            </a:r>
          </a:p>
        </p:txBody>
      </p:sp>
      <p:cxnSp>
        <p:nvCxnSpPr>
          <p:cNvPr id="8" name="Straight Connector 7">
            <a:extLst>
              <a:ext uri="{FF2B5EF4-FFF2-40B4-BE49-F238E27FC236}">
                <a16:creationId xmlns:a16="http://schemas.microsoft.com/office/drawing/2014/main" id="{5FAC91BB-11A5-7CEB-895B-2DCFB37870B7}"/>
              </a:ext>
            </a:extLst>
          </p:cNvPr>
          <p:cNvCxnSpPr>
            <a:stCxn id="24" idx="3"/>
            <a:endCxn id="2" idx="1"/>
          </p:cNvCxnSpPr>
          <p:nvPr/>
        </p:nvCxnSpPr>
        <p:spPr>
          <a:xfrm>
            <a:off x="1636495" y="1912817"/>
            <a:ext cx="1572502" cy="1078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E3D48C6-260E-E69D-0B0B-06110160CF30}"/>
              </a:ext>
            </a:extLst>
          </p:cNvPr>
          <p:cNvCxnSpPr>
            <a:cxnSpLocks/>
            <a:stCxn id="24" idx="3"/>
            <a:endCxn id="20" idx="1"/>
          </p:cNvCxnSpPr>
          <p:nvPr/>
        </p:nvCxnSpPr>
        <p:spPr>
          <a:xfrm>
            <a:off x="1636495" y="1912817"/>
            <a:ext cx="1572503" cy="1321613"/>
          </a:xfrm>
          <a:prstGeom prst="line">
            <a:avLst/>
          </a:prstGeom>
        </p:spPr>
        <p:style>
          <a:lnRef idx="1">
            <a:schemeClr val="accent1"/>
          </a:lnRef>
          <a:fillRef idx="0">
            <a:schemeClr val="accent1"/>
          </a:fillRef>
          <a:effectRef idx="0">
            <a:schemeClr val="accent1"/>
          </a:effectRef>
          <a:fontRef idx="minor">
            <a:schemeClr val="tx1"/>
          </a:fontRef>
        </p:style>
      </p:cxnSp>
      <p:pic>
        <p:nvPicPr>
          <p:cNvPr id="29698" name="Picture 2" descr="lab icon">
            <a:extLst>
              <a:ext uri="{FF2B5EF4-FFF2-40B4-BE49-F238E27FC236}">
                <a16:creationId xmlns:a16="http://schemas.microsoft.com/office/drawing/2014/main" id="{9EC97EBD-18F6-442E-B531-AFFE866D9A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731" y="3150315"/>
            <a:ext cx="1234178" cy="1234178"/>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C31A9003-F985-264B-BD8C-4841E8F9963C}"/>
              </a:ext>
            </a:extLst>
          </p:cNvPr>
          <p:cNvSpPr txBox="1"/>
          <p:nvPr/>
        </p:nvSpPr>
        <p:spPr>
          <a:xfrm>
            <a:off x="1018133" y="4351527"/>
            <a:ext cx="684803" cy="343043"/>
          </a:xfrm>
          <a:prstGeom prst="rect">
            <a:avLst/>
          </a:prstGeom>
          <a:noFill/>
        </p:spPr>
        <p:txBody>
          <a:bodyPr wrap="none" rtlCol="0">
            <a:spAutoFit/>
          </a:bodyPr>
          <a:lstStyle/>
          <a:p>
            <a:pPr algn="ctr"/>
            <a:r>
              <a:rPr lang="en-US" b="0" dirty="0"/>
              <a:t>Labs</a:t>
            </a:r>
          </a:p>
        </p:txBody>
      </p:sp>
      <p:cxnSp>
        <p:nvCxnSpPr>
          <p:cNvPr id="29" name="Straight Connector 28">
            <a:extLst>
              <a:ext uri="{FF2B5EF4-FFF2-40B4-BE49-F238E27FC236}">
                <a16:creationId xmlns:a16="http://schemas.microsoft.com/office/drawing/2014/main" id="{DCD9D50A-596B-0850-AB01-254B02519C87}"/>
              </a:ext>
            </a:extLst>
          </p:cNvPr>
          <p:cNvCxnSpPr>
            <a:cxnSpLocks/>
            <a:stCxn id="29698" idx="3"/>
            <a:endCxn id="20" idx="1"/>
          </p:cNvCxnSpPr>
          <p:nvPr/>
        </p:nvCxnSpPr>
        <p:spPr>
          <a:xfrm flipV="1">
            <a:off x="1934909" y="3234430"/>
            <a:ext cx="1274089" cy="532974"/>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699766F-6CA9-7B67-164E-BAC44ABFE195}"/>
              </a:ext>
            </a:extLst>
          </p:cNvPr>
          <p:cNvCxnSpPr>
            <a:cxnSpLocks/>
            <a:stCxn id="29698" idx="3"/>
            <a:endCxn id="21" idx="1"/>
          </p:cNvCxnSpPr>
          <p:nvPr/>
        </p:nvCxnSpPr>
        <p:spPr>
          <a:xfrm>
            <a:off x="1934909" y="3767404"/>
            <a:ext cx="1274088" cy="680838"/>
          </a:xfrm>
          <a:prstGeom prst="line">
            <a:avLst/>
          </a:prstGeom>
        </p:spPr>
        <p:style>
          <a:lnRef idx="1">
            <a:schemeClr val="accent1"/>
          </a:lnRef>
          <a:fillRef idx="0">
            <a:schemeClr val="accent1"/>
          </a:fillRef>
          <a:effectRef idx="0">
            <a:schemeClr val="accent1"/>
          </a:effectRef>
          <a:fontRef idx="minor">
            <a:schemeClr val="tx1"/>
          </a:fontRef>
        </p:style>
      </p:cxnSp>
      <p:sp>
        <p:nvSpPr>
          <p:cNvPr id="35" name="Snip Single Corner Rectangle 34">
            <a:extLst>
              <a:ext uri="{FF2B5EF4-FFF2-40B4-BE49-F238E27FC236}">
                <a16:creationId xmlns:a16="http://schemas.microsoft.com/office/drawing/2014/main" id="{3C253061-18E9-2AD3-392B-086085A3DE9E}"/>
              </a:ext>
            </a:extLst>
          </p:cNvPr>
          <p:cNvSpPr/>
          <p:nvPr/>
        </p:nvSpPr>
        <p:spPr>
          <a:xfrm>
            <a:off x="3316972" y="5176718"/>
            <a:ext cx="1448972" cy="1308202"/>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0" dirty="0">
                <a:solidFill>
                  <a:schemeClr val="tx1"/>
                </a:solidFill>
              </a:rPr>
              <a:t>Bill</a:t>
            </a:r>
            <a:br>
              <a:rPr lang="en-US" sz="1600" b="0" dirty="0">
                <a:solidFill>
                  <a:schemeClr val="tx1"/>
                </a:solidFill>
              </a:rPr>
            </a:br>
            <a:r>
              <a:rPr lang="en-US" sz="1600" b="0" dirty="0">
                <a:solidFill>
                  <a:schemeClr val="tx1"/>
                </a:solidFill>
              </a:rPr>
              <a:t>$$$$$</a:t>
            </a:r>
          </a:p>
        </p:txBody>
      </p:sp>
      <p:pic>
        <p:nvPicPr>
          <p:cNvPr id="36" name="Picture 2" descr="How To Set Use Angry Stickman Icon Png - Angry Stick Figure Clip Art PNG  Image | Transparent PNG Free Download on SeekPNG">
            <a:extLst>
              <a:ext uri="{FF2B5EF4-FFF2-40B4-BE49-F238E27FC236}">
                <a16:creationId xmlns:a16="http://schemas.microsoft.com/office/drawing/2014/main" id="{42E3EE4B-AFA7-1604-74D4-324F868181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078" y="5153865"/>
            <a:ext cx="652417" cy="970672"/>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25E52990-8758-B613-7A3D-2A7BDF5858B8}"/>
              </a:ext>
            </a:extLst>
          </p:cNvPr>
          <p:cNvSpPr txBox="1"/>
          <p:nvPr/>
        </p:nvSpPr>
        <p:spPr>
          <a:xfrm>
            <a:off x="858882" y="6173928"/>
            <a:ext cx="902812" cy="343043"/>
          </a:xfrm>
          <a:prstGeom prst="rect">
            <a:avLst/>
          </a:prstGeom>
          <a:noFill/>
        </p:spPr>
        <p:txBody>
          <a:bodyPr wrap="none" rtlCol="0">
            <a:spAutoFit/>
          </a:bodyPr>
          <a:lstStyle/>
          <a:p>
            <a:pPr algn="ctr"/>
            <a:r>
              <a:rPr lang="en-US" b="0" dirty="0"/>
              <a:t>Patient</a:t>
            </a:r>
          </a:p>
        </p:txBody>
      </p:sp>
      <p:cxnSp>
        <p:nvCxnSpPr>
          <p:cNvPr id="38" name="Straight Connector 37">
            <a:extLst>
              <a:ext uri="{FF2B5EF4-FFF2-40B4-BE49-F238E27FC236}">
                <a16:creationId xmlns:a16="http://schemas.microsoft.com/office/drawing/2014/main" id="{41CFCA96-F563-3A4F-95DD-2E8C4723AD5A}"/>
              </a:ext>
            </a:extLst>
          </p:cNvPr>
          <p:cNvCxnSpPr>
            <a:cxnSpLocks/>
            <a:stCxn id="36" idx="3"/>
            <a:endCxn id="35" idx="2"/>
          </p:cNvCxnSpPr>
          <p:nvPr/>
        </p:nvCxnSpPr>
        <p:spPr>
          <a:xfrm>
            <a:off x="1636495" y="5639201"/>
            <a:ext cx="1680477" cy="191618"/>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8DB70B1-FD17-3FB0-2B42-52A8B3EB8EB1}"/>
              </a:ext>
            </a:extLst>
          </p:cNvPr>
          <p:cNvCxnSpPr>
            <a:cxnSpLocks/>
          </p:cNvCxnSpPr>
          <p:nvPr/>
        </p:nvCxnSpPr>
        <p:spPr>
          <a:xfrm>
            <a:off x="4781500" y="2041226"/>
            <a:ext cx="1706832" cy="6425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99F6F29-0A5E-E797-CF8A-5A49383C9567}"/>
              </a:ext>
            </a:extLst>
          </p:cNvPr>
          <p:cNvCxnSpPr>
            <a:cxnSpLocks/>
          </p:cNvCxnSpPr>
          <p:nvPr/>
        </p:nvCxnSpPr>
        <p:spPr>
          <a:xfrm>
            <a:off x="4830662" y="3252786"/>
            <a:ext cx="1605485" cy="50384"/>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4F52637-E414-4C47-9240-ABA63FFC6680}"/>
              </a:ext>
            </a:extLst>
          </p:cNvPr>
          <p:cNvCxnSpPr>
            <a:cxnSpLocks/>
          </p:cNvCxnSpPr>
          <p:nvPr/>
        </p:nvCxnSpPr>
        <p:spPr>
          <a:xfrm>
            <a:off x="4781500" y="4351527"/>
            <a:ext cx="1703809" cy="163203"/>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37A1EE30-1F2C-0DF9-EAD1-72697B770028}"/>
              </a:ext>
            </a:extLst>
          </p:cNvPr>
          <p:cNvCxnSpPr>
            <a:cxnSpLocks/>
            <a:stCxn id="35" idx="0"/>
          </p:cNvCxnSpPr>
          <p:nvPr/>
        </p:nvCxnSpPr>
        <p:spPr>
          <a:xfrm flipV="1">
            <a:off x="4765944" y="5613471"/>
            <a:ext cx="1670203" cy="217348"/>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98B5727-4F8F-99BF-E0A8-63BE26D21F53}"/>
              </a:ext>
            </a:extLst>
          </p:cNvPr>
          <p:cNvSpPr txBox="1"/>
          <p:nvPr/>
        </p:nvSpPr>
        <p:spPr>
          <a:xfrm>
            <a:off x="6893169" y="2630658"/>
            <a:ext cx="3988508" cy="841641"/>
          </a:xfrm>
          <a:prstGeom prst="rect">
            <a:avLst/>
          </a:prstGeom>
          <a:noFill/>
        </p:spPr>
        <p:txBody>
          <a:bodyPr wrap="square" rtlCol="0">
            <a:spAutoFit/>
          </a:bodyPr>
          <a:lstStyle/>
          <a:p>
            <a:r>
              <a:rPr lang="en-US" dirty="0">
                <a:solidFill>
                  <a:schemeClr val="bg1"/>
                </a:solidFill>
              </a:rPr>
              <a:t>The healthcare provider must be considered a centralized trusted entity</a:t>
            </a:r>
          </a:p>
        </p:txBody>
      </p:sp>
      <p:sp>
        <p:nvSpPr>
          <p:cNvPr id="39" name="TextBox 38">
            <a:extLst>
              <a:ext uri="{FF2B5EF4-FFF2-40B4-BE49-F238E27FC236}">
                <a16:creationId xmlns:a16="http://schemas.microsoft.com/office/drawing/2014/main" id="{DDEE196D-F39A-2B2B-5C58-3F4D4A650DC9}"/>
              </a:ext>
            </a:extLst>
          </p:cNvPr>
          <p:cNvSpPr txBox="1"/>
          <p:nvPr/>
        </p:nvSpPr>
        <p:spPr>
          <a:xfrm>
            <a:off x="6994634" y="3682216"/>
            <a:ext cx="3988508" cy="841641"/>
          </a:xfrm>
          <a:prstGeom prst="rect">
            <a:avLst/>
          </a:prstGeom>
          <a:noFill/>
        </p:spPr>
        <p:txBody>
          <a:bodyPr wrap="square" rtlCol="0">
            <a:spAutoFit/>
          </a:bodyPr>
          <a:lstStyle/>
          <a:p>
            <a:r>
              <a:rPr lang="en-US" dirty="0">
                <a:solidFill>
                  <a:schemeClr val="bg1"/>
                </a:solidFill>
              </a:rPr>
              <a:t>They own the overall decisions yet how these decisions are made are not transparent to Patients</a:t>
            </a:r>
          </a:p>
        </p:txBody>
      </p:sp>
    </p:spTree>
    <p:extLst>
      <p:ext uri="{BB962C8B-B14F-4D97-AF65-F5344CB8AC3E}">
        <p14:creationId xmlns:p14="http://schemas.microsoft.com/office/powerpoint/2010/main" val="272826612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72</a:t>
            </a:fld>
            <a:endParaRPr lang="en-US" dirty="0"/>
          </a:p>
        </p:txBody>
      </p:sp>
      <p:sp>
        <p:nvSpPr>
          <p:cNvPr id="470018" name="Rectangle 2"/>
          <p:cNvSpPr>
            <a:spLocks noGrp="1" noChangeArrowheads="1"/>
          </p:cNvSpPr>
          <p:nvPr>
            <p:ph type="title"/>
          </p:nvPr>
        </p:nvSpPr>
        <p:spPr>
          <a:xfrm>
            <a:off x="545565" y="216744"/>
            <a:ext cx="10936077" cy="698948"/>
          </a:xfrm>
        </p:spPr>
        <p:txBody>
          <a:bodyPr/>
          <a:lstStyle/>
          <a:p>
            <a:r>
              <a:rPr lang="en-US" dirty="0"/>
              <a:t>Architecture for Prior-Authorization in Web3</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2" name="Rectangle 1">
            <a:extLst>
              <a:ext uri="{FF2B5EF4-FFF2-40B4-BE49-F238E27FC236}">
                <a16:creationId xmlns:a16="http://schemas.microsoft.com/office/drawing/2014/main" id="{AE1E284B-B9BA-4F2E-03DF-B83596FB0A01}"/>
              </a:ext>
            </a:extLst>
          </p:cNvPr>
          <p:cNvSpPr/>
          <p:nvPr/>
        </p:nvSpPr>
        <p:spPr>
          <a:xfrm>
            <a:off x="3208997" y="1535282"/>
            <a:ext cx="1556947"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Prior Auth Request API</a:t>
            </a:r>
          </a:p>
        </p:txBody>
      </p:sp>
      <p:sp>
        <p:nvSpPr>
          <p:cNvPr id="15" name="Rectangle 14">
            <a:extLst>
              <a:ext uri="{FF2B5EF4-FFF2-40B4-BE49-F238E27FC236}">
                <a16:creationId xmlns:a16="http://schemas.microsoft.com/office/drawing/2014/main" id="{0FD0B259-4459-8828-9532-BFAFCC2A92DD}"/>
              </a:ext>
            </a:extLst>
          </p:cNvPr>
          <p:cNvSpPr/>
          <p:nvPr/>
        </p:nvSpPr>
        <p:spPr>
          <a:xfrm>
            <a:off x="6488332" y="1535281"/>
            <a:ext cx="4756710" cy="350820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Decentralized and permissionless Blockchain</a:t>
            </a:r>
          </a:p>
        </p:txBody>
      </p:sp>
      <p:sp>
        <p:nvSpPr>
          <p:cNvPr id="16" name="Rectangle 15">
            <a:extLst>
              <a:ext uri="{FF2B5EF4-FFF2-40B4-BE49-F238E27FC236}">
                <a16:creationId xmlns:a16="http://schemas.microsoft.com/office/drawing/2014/main" id="{2697A3B6-FD4A-4B35-A3E7-7362EAD7DBBF}"/>
              </a:ext>
            </a:extLst>
          </p:cNvPr>
          <p:cNvSpPr/>
          <p:nvPr/>
        </p:nvSpPr>
        <p:spPr>
          <a:xfrm>
            <a:off x="6844431" y="2263758"/>
            <a:ext cx="1448972"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Prior Auth Smart Contracts</a:t>
            </a:r>
          </a:p>
        </p:txBody>
      </p:sp>
      <p:sp>
        <p:nvSpPr>
          <p:cNvPr id="20" name="Rectangle 19">
            <a:extLst>
              <a:ext uri="{FF2B5EF4-FFF2-40B4-BE49-F238E27FC236}">
                <a16:creationId xmlns:a16="http://schemas.microsoft.com/office/drawing/2014/main" id="{D7ADC474-C3CB-5704-614E-E843E11B2AAE}"/>
              </a:ext>
            </a:extLst>
          </p:cNvPr>
          <p:cNvSpPr/>
          <p:nvPr/>
        </p:nvSpPr>
        <p:spPr>
          <a:xfrm>
            <a:off x="3208998" y="2749094"/>
            <a:ext cx="1602152"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Prior Auth Decision</a:t>
            </a:r>
          </a:p>
          <a:p>
            <a:pPr algn="ctr"/>
            <a:r>
              <a:rPr lang="en-US" sz="1600" dirty="0">
                <a:solidFill>
                  <a:schemeClr val="tx1"/>
                </a:solidFill>
              </a:rPr>
              <a:t>API</a:t>
            </a:r>
          </a:p>
        </p:txBody>
      </p:sp>
      <p:sp>
        <p:nvSpPr>
          <p:cNvPr id="21" name="Rectangle 20">
            <a:extLst>
              <a:ext uri="{FF2B5EF4-FFF2-40B4-BE49-F238E27FC236}">
                <a16:creationId xmlns:a16="http://schemas.microsoft.com/office/drawing/2014/main" id="{C5A8666C-CC7D-3870-A1FF-C82A2EE57826}"/>
              </a:ext>
            </a:extLst>
          </p:cNvPr>
          <p:cNvSpPr/>
          <p:nvPr/>
        </p:nvSpPr>
        <p:spPr>
          <a:xfrm>
            <a:off x="3208997" y="3962906"/>
            <a:ext cx="1602153"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Claim Submission API</a:t>
            </a:r>
          </a:p>
        </p:txBody>
      </p:sp>
      <p:sp>
        <p:nvSpPr>
          <p:cNvPr id="22" name="Rectangle 21">
            <a:extLst>
              <a:ext uri="{FF2B5EF4-FFF2-40B4-BE49-F238E27FC236}">
                <a16:creationId xmlns:a16="http://schemas.microsoft.com/office/drawing/2014/main" id="{66FBD147-CE0A-6D9F-8D76-E7DF8F1A1BC5}"/>
              </a:ext>
            </a:extLst>
          </p:cNvPr>
          <p:cNvSpPr/>
          <p:nvPr/>
        </p:nvSpPr>
        <p:spPr>
          <a:xfrm>
            <a:off x="6844431" y="3680724"/>
            <a:ext cx="1602153" cy="9706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Claim Processing Smart Contracts</a:t>
            </a:r>
          </a:p>
        </p:txBody>
      </p:sp>
      <p:pic>
        <p:nvPicPr>
          <p:cNvPr id="24" name="Picture 2" descr="How To Set Use Angry Stickman Icon Png - Angry Stick Figure Clip Art PNG  Image | Transparent PNG Free Download on SeekPNG">
            <a:extLst>
              <a:ext uri="{FF2B5EF4-FFF2-40B4-BE49-F238E27FC236}">
                <a16:creationId xmlns:a16="http://schemas.microsoft.com/office/drawing/2014/main" id="{5AA33EB4-4905-EBB8-CB53-39A571418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078" y="1427481"/>
            <a:ext cx="652417" cy="970672"/>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00C2C8C1-563D-22D0-7F4E-4DF5073C2142}"/>
              </a:ext>
            </a:extLst>
          </p:cNvPr>
          <p:cNvSpPr txBox="1"/>
          <p:nvPr/>
        </p:nvSpPr>
        <p:spPr>
          <a:xfrm>
            <a:off x="820408" y="2447544"/>
            <a:ext cx="979756" cy="343043"/>
          </a:xfrm>
          <a:prstGeom prst="rect">
            <a:avLst/>
          </a:prstGeom>
          <a:noFill/>
        </p:spPr>
        <p:txBody>
          <a:bodyPr wrap="none" rtlCol="0">
            <a:spAutoFit/>
          </a:bodyPr>
          <a:lstStyle/>
          <a:p>
            <a:pPr algn="ctr"/>
            <a:r>
              <a:rPr lang="en-US" b="0" dirty="0"/>
              <a:t>Doctors</a:t>
            </a:r>
          </a:p>
        </p:txBody>
      </p:sp>
      <p:cxnSp>
        <p:nvCxnSpPr>
          <p:cNvPr id="8" name="Straight Connector 7">
            <a:extLst>
              <a:ext uri="{FF2B5EF4-FFF2-40B4-BE49-F238E27FC236}">
                <a16:creationId xmlns:a16="http://schemas.microsoft.com/office/drawing/2014/main" id="{5FAC91BB-11A5-7CEB-895B-2DCFB37870B7}"/>
              </a:ext>
            </a:extLst>
          </p:cNvPr>
          <p:cNvCxnSpPr>
            <a:stCxn id="24" idx="3"/>
            <a:endCxn id="2" idx="1"/>
          </p:cNvCxnSpPr>
          <p:nvPr/>
        </p:nvCxnSpPr>
        <p:spPr>
          <a:xfrm>
            <a:off x="1636495" y="1912817"/>
            <a:ext cx="1572502" cy="1078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E3D48C6-260E-E69D-0B0B-06110160CF30}"/>
              </a:ext>
            </a:extLst>
          </p:cNvPr>
          <p:cNvCxnSpPr>
            <a:cxnSpLocks/>
            <a:stCxn id="24" idx="3"/>
            <a:endCxn id="20" idx="1"/>
          </p:cNvCxnSpPr>
          <p:nvPr/>
        </p:nvCxnSpPr>
        <p:spPr>
          <a:xfrm>
            <a:off x="1636495" y="1912817"/>
            <a:ext cx="1572503" cy="1321613"/>
          </a:xfrm>
          <a:prstGeom prst="line">
            <a:avLst/>
          </a:prstGeom>
        </p:spPr>
        <p:style>
          <a:lnRef idx="1">
            <a:schemeClr val="accent1"/>
          </a:lnRef>
          <a:fillRef idx="0">
            <a:schemeClr val="accent1"/>
          </a:fillRef>
          <a:effectRef idx="0">
            <a:schemeClr val="accent1"/>
          </a:effectRef>
          <a:fontRef idx="minor">
            <a:schemeClr val="tx1"/>
          </a:fontRef>
        </p:style>
      </p:cxnSp>
      <p:pic>
        <p:nvPicPr>
          <p:cNvPr id="29698" name="Picture 2" descr="lab icon">
            <a:extLst>
              <a:ext uri="{FF2B5EF4-FFF2-40B4-BE49-F238E27FC236}">
                <a16:creationId xmlns:a16="http://schemas.microsoft.com/office/drawing/2014/main" id="{9EC97EBD-18F6-442E-B531-AFFE866D9A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731" y="3150315"/>
            <a:ext cx="1234178" cy="1234178"/>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C31A9003-F985-264B-BD8C-4841E8F9963C}"/>
              </a:ext>
            </a:extLst>
          </p:cNvPr>
          <p:cNvSpPr txBox="1"/>
          <p:nvPr/>
        </p:nvSpPr>
        <p:spPr>
          <a:xfrm>
            <a:off x="1018133" y="4351527"/>
            <a:ext cx="684803" cy="343043"/>
          </a:xfrm>
          <a:prstGeom prst="rect">
            <a:avLst/>
          </a:prstGeom>
          <a:noFill/>
        </p:spPr>
        <p:txBody>
          <a:bodyPr wrap="none" rtlCol="0">
            <a:spAutoFit/>
          </a:bodyPr>
          <a:lstStyle/>
          <a:p>
            <a:pPr algn="ctr"/>
            <a:r>
              <a:rPr lang="en-US" b="0" dirty="0"/>
              <a:t>Labs</a:t>
            </a:r>
          </a:p>
        </p:txBody>
      </p:sp>
      <p:cxnSp>
        <p:nvCxnSpPr>
          <p:cNvPr id="29" name="Straight Connector 28">
            <a:extLst>
              <a:ext uri="{FF2B5EF4-FFF2-40B4-BE49-F238E27FC236}">
                <a16:creationId xmlns:a16="http://schemas.microsoft.com/office/drawing/2014/main" id="{DCD9D50A-596B-0850-AB01-254B02519C87}"/>
              </a:ext>
            </a:extLst>
          </p:cNvPr>
          <p:cNvCxnSpPr>
            <a:cxnSpLocks/>
            <a:stCxn id="29698" idx="3"/>
            <a:endCxn id="20" idx="1"/>
          </p:cNvCxnSpPr>
          <p:nvPr/>
        </p:nvCxnSpPr>
        <p:spPr>
          <a:xfrm flipV="1">
            <a:off x="1934909" y="3234430"/>
            <a:ext cx="1274089" cy="532974"/>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699766F-6CA9-7B67-164E-BAC44ABFE195}"/>
              </a:ext>
            </a:extLst>
          </p:cNvPr>
          <p:cNvCxnSpPr>
            <a:cxnSpLocks/>
            <a:stCxn id="29698" idx="3"/>
            <a:endCxn id="21" idx="1"/>
          </p:cNvCxnSpPr>
          <p:nvPr/>
        </p:nvCxnSpPr>
        <p:spPr>
          <a:xfrm>
            <a:off x="1934909" y="3767404"/>
            <a:ext cx="1274088" cy="680838"/>
          </a:xfrm>
          <a:prstGeom prst="line">
            <a:avLst/>
          </a:prstGeom>
        </p:spPr>
        <p:style>
          <a:lnRef idx="1">
            <a:schemeClr val="accent1"/>
          </a:lnRef>
          <a:fillRef idx="0">
            <a:schemeClr val="accent1"/>
          </a:fillRef>
          <a:effectRef idx="0">
            <a:schemeClr val="accent1"/>
          </a:effectRef>
          <a:fontRef idx="minor">
            <a:schemeClr val="tx1"/>
          </a:fontRef>
        </p:style>
      </p:cxnSp>
      <p:sp>
        <p:nvSpPr>
          <p:cNvPr id="35" name="Snip Single Corner Rectangle 34">
            <a:extLst>
              <a:ext uri="{FF2B5EF4-FFF2-40B4-BE49-F238E27FC236}">
                <a16:creationId xmlns:a16="http://schemas.microsoft.com/office/drawing/2014/main" id="{3C253061-18E9-2AD3-392B-086085A3DE9E}"/>
              </a:ext>
            </a:extLst>
          </p:cNvPr>
          <p:cNvSpPr/>
          <p:nvPr/>
        </p:nvSpPr>
        <p:spPr>
          <a:xfrm>
            <a:off x="3316972" y="5176718"/>
            <a:ext cx="1448972" cy="1308202"/>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0" dirty="0">
                <a:solidFill>
                  <a:schemeClr val="tx1"/>
                </a:solidFill>
              </a:rPr>
              <a:t>Bill</a:t>
            </a:r>
            <a:br>
              <a:rPr lang="en-US" sz="1600" b="0" dirty="0">
                <a:solidFill>
                  <a:schemeClr val="tx1"/>
                </a:solidFill>
              </a:rPr>
            </a:br>
            <a:r>
              <a:rPr lang="en-US" sz="1600" b="0" dirty="0">
                <a:solidFill>
                  <a:schemeClr val="tx1"/>
                </a:solidFill>
              </a:rPr>
              <a:t>$$$$$</a:t>
            </a:r>
          </a:p>
        </p:txBody>
      </p:sp>
      <p:pic>
        <p:nvPicPr>
          <p:cNvPr id="36" name="Picture 2" descr="How To Set Use Angry Stickman Icon Png - Angry Stick Figure Clip Art PNG  Image | Transparent PNG Free Download on SeekPNG">
            <a:extLst>
              <a:ext uri="{FF2B5EF4-FFF2-40B4-BE49-F238E27FC236}">
                <a16:creationId xmlns:a16="http://schemas.microsoft.com/office/drawing/2014/main" id="{42E3EE4B-AFA7-1604-74D4-324F868181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078" y="5153865"/>
            <a:ext cx="652417" cy="970672"/>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25E52990-8758-B613-7A3D-2A7BDF5858B8}"/>
              </a:ext>
            </a:extLst>
          </p:cNvPr>
          <p:cNvSpPr txBox="1"/>
          <p:nvPr/>
        </p:nvSpPr>
        <p:spPr>
          <a:xfrm>
            <a:off x="858882" y="6173928"/>
            <a:ext cx="902812" cy="343043"/>
          </a:xfrm>
          <a:prstGeom prst="rect">
            <a:avLst/>
          </a:prstGeom>
          <a:noFill/>
        </p:spPr>
        <p:txBody>
          <a:bodyPr wrap="none" rtlCol="0">
            <a:spAutoFit/>
          </a:bodyPr>
          <a:lstStyle/>
          <a:p>
            <a:pPr algn="ctr"/>
            <a:r>
              <a:rPr lang="en-US" b="0" dirty="0"/>
              <a:t>Patient</a:t>
            </a:r>
          </a:p>
        </p:txBody>
      </p:sp>
      <p:cxnSp>
        <p:nvCxnSpPr>
          <p:cNvPr id="38" name="Straight Connector 37">
            <a:extLst>
              <a:ext uri="{FF2B5EF4-FFF2-40B4-BE49-F238E27FC236}">
                <a16:creationId xmlns:a16="http://schemas.microsoft.com/office/drawing/2014/main" id="{41CFCA96-F563-3A4F-95DD-2E8C4723AD5A}"/>
              </a:ext>
            </a:extLst>
          </p:cNvPr>
          <p:cNvCxnSpPr>
            <a:cxnSpLocks/>
            <a:stCxn id="36" idx="3"/>
            <a:endCxn id="35" idx="2"/>
          </p:cNvCxnSpPr>
          <p:nvPr/>
        </p:nvCxnSpPr>
        <p:spPr>
          <a:xfrm>
            <a:off x="1636495" y="5639201"/>
            <a:ext cx="1680477" cy="191618"/>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8DB70B1-FD17-3FB0-2B42-52A8B3EB8EB1}"/>
              </a:ext>
            </a:extLst>
          </p:cNvPr>
          <p:cNvCxnSpPr>
            <a:cxnSpLocks/>
          </p:cNvCxnSpPr>
          <p:nvPr/>
        </p:nvCxnSpPr>
        <p:spPr>
          <a:xfrm>
            <a:off x="4781500" y="2041226"/>
            <a:ext cx="1706832" cy="6425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99F6F29-0A5E-E797-CF8A-5A49383C9567}"/>
              </a:ext>
            </a:extLst>
          </p:cNvPr>
          <p:cNvCxnSpPr>
            <a:cxnSpLocks/>
          </p:cNvCxnSpPr>
          <p:nvPr/>
        </p:nvCxnSpPr>
        <p:spPr>
          <a:xfrm>
            <a:off x="4830662" y="3252786"/>
            <a:ext cx="1605485" cy="50384"/>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4F52637-E414-4C47-9240-ABA63FFC6680}"/>
              </a:ext>
            </a:extLst>
          </p:cNvPr>
          <p:cNvCxnSpPr>
            <a:cxnSpLocks/>
          </p:cNvCxnSpPr>
          <p:nvPr/>
        </p:nvCxnSpPr>
        <p:spPr>
          <a:xfrm>
            <a:off x="4781500" y="4351527"/>
            <a:ext cx="1703809" cy="163203"/>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37A1EE30-1F2C-0DF9-EAD1-72697B770028}"/>
              </a:ext>
            </a:extLst>
          </p:cNvPr>
          <p:cNvCxnSpPr>
            <a:cxnSpLocks/>
            <a:stCxn id="35" idx="0"/>
          </p:cNvCxnSpPr>
          <p:nvPr/>
        </p:nvCxnSpPr>
        <p:spPr>
          <a:xfrm flipV="1">
            <a:off x="4765944" y="5032430"/>
            <a:ext cx="1670203" cy="798389"/>
          </a:xfrm>
          <a:prstGeom prst="line">
            <a:avLst/>
          </a:prstGeom>
        </p:spPr>
        <p:style>
          <a:lnRef idx="1">
            <a:schemeClr val="accent1"/>
          </a:lnRef>
          <a:fillRef idx="0">
            <a:schemeClr val="accent1"/>
          </a:fillRef>
          <a:effectRef idx="0">
            <a:schemeClr val="accent1"/>
          </a:effectRef>
          <a:fontRef idx="minor">
            <a:schemeClr val="tx1"/>
          </a:fontRef>
        </p:style>
      </p:cxnSp>
      <p:pic>
        <p:nvPicPr>
          <p:cNvPr id="32770" name="Picture 2" descr="Image result for blockchain ledger icon">
            <a:extLst>
              <a:ext uri="{FF2B5EF4-FFF2-40B4-BE49-F238E27FC236}">
                <a16:creationId xmlns:a16="http://schemas.microsoft.com/office/drawing/2014/main" id="{C65312A9-58E0-5A89-B587-B34E7DA7D9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06143" y="2447544"/>
            <a:ext cx="1727200" cy="1727200"/>
          </a:xfrm>
          <a:prstGeom prst="rect">
            <a:avLst/>
          </a:prstGeom>
          <a:noFill/>
          <a:extLst>
            <a:ext uri="{909E8E84-426E-40DD-AFC4-6F175D3DCCD1}">
              <a14:hiddenFill xmlns:a14="http://schemas.microsoft.com/office/drawing/2010/main">
                <a:solidFill>
                  <a:srgbClr val="FFFFFF"/>
                </a:solidFill>
              </a14:hiddenFill>
            </a:ext>
          </a:extLst>
        </p:spPr>
      </p:pic>
      <p:sp>
        <p:nvSpPr>
          <p:cNvPr id="39" name="TextBox 38">
            <a:extLst>
              <a:ext uri="{FF2B5EF4-FFF2-40B4-BE49-F238E27FC236}">
                <a16:creationId xmlns:a16="http://schemas.microsoft.com/office/drawing/2014/main" id="{92D6EEBB-8548-F1B2-D265-A14D29A0CA35}"/>
              </a:ext>
            </a:extLst>
          </p:cNvPr>
          <p:cNvSpPr txBox="1"/>
          <p:nvPr/>
        </p:nvSpPr>
        <p:spPr>
          <a:xfrm>
            <a:off x="8749742" y="4004136"/>
            <a:ext cx="2082621" cy="343043"/>
          </a:xfrm>
          <a:prstGeom prst="rect">
            <a:avLst/>
          </a:prstGeom>
          <a:noFill/>
        </p:spPr>
        <p:txBody>
          <a:bodyPr wrap="none" rtlCol="0">
            <a:spAutoFit/>
          </a:bodyPr>
          <a:lstStyle/>
          <a:p>
            <a:pPr algn="ctr"/>
            <a:r>
              <a:rPr lang="en-US" b="0" dirty="0"/>
              <a:t>Blockchain Ledger</a:t>
            </a:r>
          </a:p>
        </p:txBody>
      </p:sp>
      <p:sp>
        <p:nvSpPr>
          <p:cNvPr id="40" name="TextBox 39">
            <a:extLst>
              <a:ext uri="{FF2B5EF4-FFF2-40B4-BE49-F238E27FC236}">
                <a16:creationId xmlns:a16="http://schemas.microsoft.com/office/drawing/2014/main" id="{D002DBD7-D2F5-BBA6-D15C-99E81406F38E}"/>
              </a:ext>
            </a:extLst>
          </p:cNvPr>
          <p:cNvSpPr txBox="1"/>
          <p:nvPr/>
        </p:nvSpPr>
        <p:spPr>
          <a:xfrm>
            <a:off x="6485309" y="5108458"/>
            <a:ext cx="5473329" cy="1200329"/>
          </a:xfrm>
          <a:prstGeom prst="rect">
            <a:avLst/>
          </a:prstGeom>
          <a:noFill/>
        </p:spPr>
        <p:txBody>
          <a:bodyPr wrap="square" rtlCol="0">
            <a:spAutoFit/>
          </a:bodyPr>
          <a:lstStyle/>
          <a:p>
            <a:r>
              <a:rPr lang="en-US" sz="2000" dirty="0">
                <a:solidFill>
                  <a:srgbClr val="7030A0"/>
                </a:solidFill>
                <a:latin typeface="+mn-lt"/>
              </a:rPr>
              <a:t>Decisions typically based on trust from a central entity are now transparent over a decentralized network</a:t>
            </a:r>
          </a:p>
        </p:txBody>
      </p:sp>
    </p:spTree>
    <p:extLst>
      <p:ext uri="{BB962C8B-B14F-4D97-AF65-F5344CB8AC3E}">
        <p14:creationId xmlns:p14="http://schemas.microsoft.com/office/powerpoint/2010/main" val="124716538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73</a:t>
            </a:fld>
            <a:endParaRPr lang="en-US" dirty="0"/>
          </a:p>
        </p:txBody>
      </p:sp>
      <p:sp>
        <p:nvSpPr>
          <p:cNvPr id="470018" name="Rectangle 2"/>
          <p:cNvSpPr>
            <a:spLocks noGrp="1" noChangeArrowheads="1"/>
          </p:cNvSpPr>
          <p:nvPr>
            <p:ph type="title"/>
          </p:nvPr>
        </p:nvSpPr>
        <p:spPr>
          <a:xfrm>
            <a:off x="330333" y="216231"/>
            <a:ext cx="10936077" cy="698948"/>
          </a:xfrm>
        </p:spPr>
        <p:txBody>
          <a:bodyPr/>
          <a:lstStyle/>
          <a:p>
            <a:r>
              <a:rPr lang="en-US" dirty="0"/>
              <a:t>API in Web 2 vs Smart Contracts in Web3 from an Architecture Perspective</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cxnSp>
        <p:nvCxnSpPr>
          <p:cNvPr id="43" name="Straight Connector 42">
            <a:extLst>
              <a:ext uri="{FF2B5EF4-FFF2-40B4-BE49-F238E27FC236}">
                <a16:creationId xmlns:a16="http://schemas.microsoft.com/office/drawing/2014/main" id="{18DB70B1-FD17-3FB0-2B42-52A8B3EB8EB1}"/>
              </a:ext>
            </a:extLst>
          </p:cNvPr>
          <p:cNvCxnSpPr>
            <a:cxnSpLocks/>
          </p:cNvCxnSpPr>
          <p:nvPr/>
        </p:nvCxnSpPr>
        <p:spPr>
          <a:xfrm>
            <a:off x="4902129" y="2074845"/>
            <a:ext cx="919625" cy="7403"/>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9FFB8F12-9AD5-3DF8-7D36-ECA418A2EB11}"/>
              </a:ext>
            </a:extLst>
          </p:cNvPr>
          <p:cNvSpPr/>
          <p:nvPr/>
        </p:nvSpPr>
        <p:spPr>
          <a:xfrm>
            <a:off x="5257947" y="1217236"/>
            <a:ext cx="5843447" cy="141744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Centralized Entity, e.g., A company</a:t>
            </a:r>
          </a:p>
        </p:txBody>
      </p:sp>
      <p:sp>
        <p:nvSpPr>
          <p:cNvPr id="33" name="Rectangle 32">
            <a:extLst>
              <a:ext uri="{FF2B5EF4-FFF2-40B4-BE49-F238E27FC236}">
                <a16:creationId xmlns:a16="http://schemas.microsoft.com/office/drawing/2014/main" id="{5D81FEE3-30F8-796D-FBAC-3135D27F42A9}"/>
              </a:ext>
            </a:extLst>
          </p:cNvPr>
          <p:cNvSpPr/>
          <p:nvPr/>
        </p:nvSpPr>
        <p:spPr>
          <a:xfrm>
            <a:off x="5821754" y="1666584"/>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API</a:t>
            </a:r>
          </a:p>
        </p:txBody>
      </p:sp>
      <p:sp>
        <p:nvSpPr>
          <p:cNvPr id="34" name="Can 33">
            <a:extLst>
              <a:ext uri="{FF2B5EF4-FFF2-40B4-BE49-F238E27FC236}">
                <a16:creationId xmlns:a16="http://schemas.microsoft.com/office/drawing/2014/main" id="{52B3223C-393F-8A1A-F42F-D3C54FB1721F}"/>
              </a:ext>
            </a:extLst>
          </p:cNvPr>
          <p:cNvSpPr/>
          <p:nvPr/>
        </p:nvSpPr>
        <p:spPr>
          <a:xfrm>
            <a:off x="7443593" y="1626262"/>
            <a:ext cx="1045698" cy="838902"/>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API Data</a:t>
            </a:r>
          </a:p>
        </p:txBody>
      </p:sp>
      <p:sp>
        <p:nvSpPr>
          <p:cNvPr id="42" name="Snip Single Corner Rectangle 41">
            <a:extLst>
              <a:ext uri="{FF2B5EF4-FFF2-40B4-BE49-F238E27FC236}">
                <a16:creationId xmlns:a16="http://schemas.microsoft.com/office/drawing/2014/main" id="{9131A398-3712-918F-BE2C-4DDA2B6C745F}"/>
              </a:ext>
            </a:extLst>
          </p:cNvPr>
          <p:cNvSpPr/>
          <p:nvPr/>
        </p:nvSpPr>
        <p:spPr>
          <a:xfrm>
            <a:off x="8828841" y="1641963"/>
            <a:ext cx="1972481" cy="770312"/>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0" dirty="0">
                <a:solidFill>
                  <a:schemeClr val="tx1"/>
                </a:solidFill>
              </a:rPr>
              <a:t>API Interface</a:t>
            </a:r>
            <a:br>
              <a:rPr lang="en-US" sz="1600" b="0" dirty="0">
                <a:solidFill>
                  <a:schemeClr val="tx1"/>
                </a:solidFill>
              </a:rPr>
            </a:br>
            <a:r>
              <a:rPr lang="en-US" sz="1600" b="0" dirty="0">
                <a:solidFill>
                  <a:schemeClr val="tx1"/>
                </a:solidFill>
              </a:rPr>
              <a:t>Documentation</a:t>
            </a:r>
          </a:p>
        </p:txBody>
      </p:sp>
      <p:sp>
        <p:nvSpPr>
          <p:cNvPr id="4" name="Oval 3">
            <a:extLst>
              <a:ext uri="{FF2B5EF4-FFF2-40B4-BE49-F238E27FC236}">
                <a16:creationId xmlns:a16="http://schemas.microsoft.com/office/drawing/2014/main" id="{FC9E3399-3414-39FB-279F-A51C719C4038}"/>
              </a:ext>
            </a:extLst>
          </p:cNvPr>
          <p:cNvSpPr/>
          <p:nvPr/>
        </p:nvSpPr>
        <p:spPr>
          <a:xfrm>
            <a:off x="4717874" y="1953581"/>
            <a:ext cx="200523" cy="200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FC874C71-93D6-6AB6-BFBA-60E6ABD5AA83}"/>
              </a:ext>
            </a:extLst>
          </p:cNvPr>
          <p:cNvSpPr txBox="1"/>
          <p:nvPr/>
        </p:nvSpPr>
        <p:spPr>
          <a:xfrm>
            <a:off x="2771544" y="1482503"/>
            <a:ext cx="620683" cy="592342"/>
          </a:xfrm>
          <a:prstGeom prst="rect">
            <a:avLst/>
          </a:prstGeom>
          <a:noFill/>
        </p:spPr>
        <p:txBody>
          <a:bodyPr wrap="none" rtlCol="0">
            <a:spAutoFit/>
          </a:bodyPr>
          <a:lstStyle/>
          <a:p>
            <a:pPr algn="ctr"/>
            <a:r>
              <a:rPr lang="en-US" b="0" dirty="0"/>
              <a:t>API </a:t>
            </a:r>
            <a:br>
              <a:rPr lang="en-US" b="0" dirty="0"/>
            </a:br>
            <a:r>
              <a:rPr lang="en-US" b="0" dirty="0"/>
              <a:t>Call</a:t>
            </a:r>
          </a:p>
        </p:txBody>
      </p:sp>
      <p:sp>
        <p:nvSpPr>
          <p:cNvPr id="49" name="Rectangle 48">
            <a:extLst>
              <a:ext uri="{FF2B5EF4-FFF2-40B4-BE49-F238E27FC236}">
                <a16:creationId xmlns:a16="http://schemas.microsoft.com/office/drawing/2014/main" id="{3BDA3546-0077-EBB6-1A97-E76E05892DC2}"/>
              </a:ext>
            </a:extLst>
          </p:cNvPr>
          <p:cNvSpPr/>
          <p:nvPr/>
        </p:nvSpPr>
        <p:spPr>
          <a:xfrm>
            <a:off x="711644" y="1660326"/>
            <a:ext cx="1579867"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Application</a:t>
            </a:r>
          </a:p>
        </p:txBody>
      </p:sp>
      <p:cxnSp>
        <p:nvCxnSpPr>
          <p:cNvPr id="50" name="Straight Connector 49">
            <a:extLst>
              <a:ext uri="{FF2B5EF4-FFF2-40B4-BE49-F238E27FC236}">
                <a16:creationId xmlns:a16="http://schemas.microsoft.com/office/drawing/2014/main" id="{B75BD0CD-5BF7-CBB8-639E-9356DC32FEAA}"/>
              </a:ext>
            </a:extLst>
          </p:cNvPr>
          <p:cNvCxnSpPr>
            <a:cxnSpLocks/>
          </p:cNvCxnSpPr>
          <p:nvPr/>
        </p:nvCxnSpPr>
        <p:spPr>
          <a:xfrm>
            <a:off x="2252913" y="2049376"/>
            <a:ext cx="2414098"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1ED89E1D-99BB-02A3-0856-33DC46AEEB4A}"/>
              </a:ext>
            </a:extLst>
          </p:cNvPr>
          <p:cNvSpPr txBox="1"/>
          <p:nvPr/>
        </p:nvSpPr>
        <p:spPr>
          <a:xfrm>
            <a:off x="4166567" y="1447232"/>
            <a:ext cx="1082349" cy="592342"/>
          </a:xfrm>
          <a:prstGeom prst="rect">
            <a:avLst/>
          </a:prstGeom>
          <a:noFill/>
        </p:spPr>
        <p:txBody>
          <a:bodyPr wrap="none" rtlCol="0">
            <a:spAutoFit/>
          </a:bodyPr>
          <a:lstStyle/>
          <a:p>
            <a:pPr algn="ctr"/>
            <a:r>
              <a:rPr lang="en-US" b="0" dirty="0"/>
              <a:t>API </a:t>
            </a:r>
            <a:br>
              <a:rPr lang="en-US" b="0" dirty="0"/>
            </a:br>
            <a:r>
              <a:rPr lang="en-US" b="0" dirty="0"/>
              <a:t>Interface</a:t>
            </a:r>
          </a:p>
        </p:txBody>
      </p:sp>
      <p:sp>
        <p:nvSpPr>
          <p:cNvPr id="52" name="TextBox 51">
            <a:extLst>
              <a:ext uri="{FF2B5EF4-FFF2-40B4-BE49-F238E27FC236}">
                <a16:creationId xmlns:a16="http://schemas.microsoft.com/office/drawing/2014/main" id="{B437CBFF-B811-4EA4-B29C-94EE498D987F}"/>
              </a:ext>
            </a:extLst>
          </p:cNvPr>
          <p:cNvSpPr txBox="1"/>
          <p:nvPr/>
        </p:nvSpPr>
        <p:spPr>
          <a:xfrm>
            <a:off x="2406516" y="2133492"/>
            <a:ext cx="1980029" cy="343043"/>
          </a:xfrm>
          <a:prstGeom prst="rect">
            <a:avLst/>
          </a:prstGeom>
          <a:noFill/>
        </p:spPr>
        <p:txBody>
          <a:bodyPr wrap="none" rtlCol="0">
            <a:spAutoFit/>
          </a:bodyPr>
          <a:lstStyle/>
          <a:p>
            <a:pPr algn="ctr"/>
            <a:r>
              <a:rPr lang="en-US" b="0" dirty="0"/>
              <a:t>JSON over HTTP</a:t>
            </a:r>
          </a:p>
        </p:txBody>
      </p:sp>
      <p:sp>
        <p:nvSpPr>
          <p:cNvPr id="53" name="Rectangle 52">
            <a:extLst>
              <a:ext uri="{FF2B5EF4-FFF2-40B4-BE49-F238E27FC236}">
                <a16:creationId xmlns:a16="http://schemas.microsoft.com/office/drawing/2014/main" id="{456FA985-68AF-ACA4-46FB-560563058DEB}"/>
              </a:ext>
            </a:extLst>
          </p:cNvPr>
          <p:cNvSpPr/>
          <p:nvPr/>
        </p:nvSpPr>
        <p:spPr>
          <a:xfrm>
            <a:off x="573228" y="2889891"/>
            <a:ext cx="11045544" cy="1077218"/>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APIs exposed over public internet</a:t>
            </a:r>
          </a:p>
          <a:p>
            <a:pPr marL="285750" indent="-285750">
              <a:lnSpc>
                <a:spcPct val="100000"/>
              </a:lnSpc>
              <a:spcAft>
                <a:spcPts val="600"/>
              </a:spcAft>
              <a:buFont typeface="Arial" panose="020B0604020202020204" pitchFamily="34" charset="0"/>
              <a:buChar char="•"/>
            </a:pPr>
            <a:r>
              <a:rPr lang="en-US" b="0" dirty="0"/>
              <a:t>APIs (usually) provide documentation over interfaces, actions they perform, outcomes and errors</a:t>
            </a:r>
          </a:p>
          <a:p>
            <a:pPr marL="285750" indent="-285750">
              <a:lnSpc>
                <a:spcPct val="100000"/>
              </a:lnSpc>
              <a:spcAft>
                <a:spcPts val="600"/>
              </a:spcAft>
              <a:buFont typeface="Arial" panose="020B0604020202020204" pitchFamily="34" charset="0"/>
              <a:buChar char="•"/>
            </a:pPr>
            <a:r>
              <a:rPr lang="en-US" b="0" dirty="0"/>
              <a:t>Entities who provide the API are trusted to fulfil the responsibility of the API</a:t>
            </a:r>
          </a:p>
        </p:txBody>
      </p:sp>
      <p:sp>
        <p:nvSpPr>
          <p:cNvPr id="54" name="Rectangle 53">
            <a:extLst>
              <a:ext uri="{FF2B5EF4-FFF2-40B4-BE49-F238E27FC236}">
                <a16:creationId xmlns:a16="http://schemas.microsoft.com/office/drawing/2014/main" id="{5B230215-3F3B-8D93-32E9-29049DC7F81F}"/>
              </a:ext>
            </a:extLst>
          </p:cNvPr>
          <p:cNvSpPr/>
          <p:nvPr/>
        </p:nvSpPr>
        <p:spPr>
          <a:xfrm>
            <a:off x="490410" y="4485308"/>
            <a:ext cx="11045544" cy="369332"/>
          </a:xfrm>
          <a:prstGeom prst="rect">
            <a:avLst/>
          </a:prstGeom>
        </p:spPr>
        <p:txBody>
          <a:bodyPr wrap="square">
            <a:spAutoFit/>
          </a:bodyPr>
          <a:lstStyle/>
          <a:p>
            <a:pPr>
              <a:lnSpc>
                <a:spcPct val="100000"/>
              </a:lnSpc>
              <a:spcAft>
                <a:spcPts val="600"/>
              </a:spcAft>
            </a:pPr>
            <a:r>
              <a:rPr lang="en-US" b="0" dirty="0"/>
              <a:t>Examples:   Send a </a:t>
            </a:r>
            <a:r>
              <a:rPr lang="en-US" b="0" dirty="0" err="1"/>
              <a:t>venmo</a:t>
            </a:r>
            <a:r>
              <a:rPr lang="en-US" b="0" dirty="0"/>
              <a:t> transaction for $25 to a friend, order a </a:t>
            </a:r>
            <a:r>
              <a:rPr lang="en-US" b="0" dirty="0" err="1"/>
              <a:t>teeshirt</a:t>
            </a:r>
            <a:r>
              <a:rPr lang="en-US" b="0" dirty="0"/>
              <a:t> over amazon, </a:t>
            </a:r>
            <a:r>
              <a:rPr lang="en-US" b="0" dirty="0" err="1"/>
              <a:t>etc</a:t>
            </a:r>
            <a:endParaRPr lang="en-US" b="0" dirty="0"/>
          </a:p>
        </p:txBody>
      </p:sp>
      <p:sp>
        <p:nvSpPr>
          <p:cNvPr id="55" name="Rectangle 54">
            <a:extLst>
              <a:ext uri="{FF2B5EF4-FFF2-40B4-BE49-F238E27FC236}">
                <a16:creationId xmlns:a16="http://schemas.microsoft.com/office/drawing/2014/main" id="{42755847-68F6-78B1-DADD-AF3C4F0053AF}"/>
              </a:ext>
            </a:extLst>
          </p:cNvPr>
          <p:cNvSpPr/>
          <p:nvPr/>
        </p:nvSpPr>
        <p:spPr>
          <a:xfrm>
            <a:off x="490410" y="5209861"/>
            <a:ext cx="11045544" cy="923330"/>
          </a:xfrm>
          <a:prstGeom prst="rect">
            <a:avLst/>
          </a:prstGeom>
        </p:spPr>
        <p:txBody>
          <a:bodyPr wrap="square">
            <a:spAutoFit/>
          </a:bodyPr>
          <a:lstStyle/>
          <a:p>
            <a:pPr>
              <a:lnSpc>
                <a:spcPct val="100000"/>
              </a:lnSpc>
              <a:spcAft>
                <a:spcPts val="600"/>
              </a:spcAft>
            </a:pPr>
            <a:r>
              <a:rPr lang="en-US" b="0" dirty="0"/>
              <a:t>Examples:   Trust must be provided to the entity supplying the API given they do not make available their databases, logs, or API algorithm implementations for reviews. Appeals when there is disagreement or dissatisfaction is not easy – e.g., ”I want a refund, I never received my package”</a:t>
            </a:r>
          </a:p>
        </p:txBody>
      </p:sp>
    </p:spTree>
    <p:extLst>
      <p:ext uri="{BB962C8B-B14F-4D97-AF65-F5344CB8AC3E}">
        <p14:creationId xmlns:p14="http://schemas.microsoft.com/office/powerpoint/2010/main" val="415832961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E4FDDF04-E4A2-754B-EE92-F4525A6AE91E}"/>
              </a:ext>
            </a:extLst>
          </p:cNvPr>
          <p:cNvSpPr/>
          <p:nvPr/>
        </p:nvSpPr>
        <p:spPr>
          <a:xfrm>
            <a:off x="795325" y="898138"/>
            <a:ext cx="9778590" cy="141744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dirty="0">
              <a:solidFill>
                <a:schemeClr val="tx1"/>
              </a:solidFill>
            </a:endParaRPr>
          </a:p>
        </p:txBody>
      </p:sp>
      <p:sp>
        <p:nvSpPr>
          <p:cNvPr id="39" name="Rectangle 38">
            <a:extLst>
              <a:ext uri="{FF2B5EF4-FFF2-40B4-BE49-F238E27FC236}">
                <a16:creationId xmlns:a16="http://schemas.microsoft.com/office/drawing/2014/main" id="{B1FEED17-26C7-E464-43C9-E25A0EF01EDD}"/>
              </a:ext>
            </a:extLst>
          </p:cNvPr>
          <p:cNvSpPr/>
          <p:nvPr/>
        </p:nvSpPr>
        <p:spPr>
          <a:xfrm>
            <a:off x="947725" y="1050538"/>
            <a:ext cx="9778590" cy="141744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dirty="0">
              <a:solidFill>
                <a:schemeClr val="tx1"/>
              </a:solidFill>
            </a:endParaRPr>
          </a:p>
        </p:txBody>
      </p:sp>
      <p:sp>
        <p:nvSpPr>
          <p:cNvPr id="40" name="Rectangle 39">
            <a:extLst>
              <a:ext uri="{FF2B5EF4-FFF2-40B4-BE49-F238E27FC236}">
                <a16:creationId xmlns:a16="http://schemas.microsoft.com/office/drawing/2014/main" id="{40F84E71-5E55-33E0-B917-41FB4E4EFC59}"/>
              </a:ext>
            </a:extLst>
          </p:cNvPr>
          <p:cNvSpPr/>
          <p:nvPr/>
        </p:nvSpPr>
        <p:spPr>
          <a:xfrm>
            <a:off x="1100125" y="1202938"/>
            <a:ext cx="9778590" cy="141744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dirty="0">
              <a:solidFill>
                <a:schemeClr val="tx1"/>
              </a:solidFill>
            </a:endParaRPr>
          </a:p>
        </p:txBody>
      </p:sp>
      <p:sp>
        <p:nvSpPr>
          <p:cNvPr id="45" name="Rectangle 44">
            <a:extLst>
              <a:ext uri="{FF2B5EF4-FFF2-40B4-BE49-F238E27FC236}">
                <a16:creationId xmlns:a16="http://schemas.microsoft.com/office/drawing/2014/main" id="{629AC9CA-A734-B11A-3C8D-75EFA5C391A8}"/>
              </a:ext>
            </a:extLst>
          </p:cNvPr>
          <p:cNvSpPr/>
          <p:nvPr/>
        </p:nvSpPr>
        <p:spPr>
          <a:xfrm>
            <a:off x="1252525" y="1355338"/>
            <a:ext cx="9778590" cy="141744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dirty="0">
              <a:solidFill>
                <a:schemeClr val="tx1"/>
              </a:solidFill>
            </a:endParaRPr>
          </a:p>
        </p:txBody>
      </p:sp>
      <p:sp>
        <p:nvSpPr>
          <p:cNvPr id="5" name="Slide Number Placeholder 4"/>
          <p:cNvSpPr>
            <a:spLocks noGrp="1"/>
          </p:cNvSpPr>
          <p:nvPr>
            <p:ph type="sldNum" sz="quarter" idx="11"/>
          </p:nvPr>
        </p:nvSpPr>
        <p:spPr/>
        <p:txBody>
          <a:bodyPr/>
          <a:lstStyle/>
          <a:p>
            <a:fld id="{9ADFED00-AB40-F848-A41A-BF582FBEF6A9}" type="slidenum">
              <a:rPr lang="en-US"/>
              <a:pPr/>
              <a:t>74</a:t>
            </a:fld>
            <a:endParaRPr lang="en-US" dirty="0"/>
          </a:p>
        </p:txBody>
      </p:sp>
      <p:sp>
        <p:nvSpPr>
          <p:cNvPr id="470018" name="Rectangle 2"/>
          <p:cNvSpPr>
            <a:spLocks noGrp="1" noChangeArrowheads="1"/>
          </p:cNvSpPr>
          <p:nvPr>
            <p:ph type="title"/>
          </p:nvPr>
        </p:nvSpPr>
        <p:spPr>
          <a:xfrm>
            <a:off x="330333" y="101927"/>
            <a:ext cx="10936077" cy="698948"/>
          </a:xfrm>
        </p:spPr>
        <p:txBody>
          <a:bodyPr/>
          <a:lstStyle/>
          <a:p>
            <a:r>
              <a:rPr lang="en-US" dirty="0"/>
              <a:t>Blockchain Architecture – The blockchain</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31" name="Rectangle 30">
            <a:extLst>
              <a:ext uri="{FF2B5EF4-FFF2-40B4-BE49-F238E27FC236}">
                <a16:creationId xmlns:a16="http://schemas.microsoft.com/office/drawing/2014/main" id="{9FFB8F12-9AD5-3DF8-7D36-ECA418A2EB11}"/>
              </a:ext>
            </a:extLst>
          </p:cNvPr>
          <p:cNvSpPr/>
          <p:nvPr/>
        </p:nvSpPr>
        <p:spPr>
          <a:xfrm>
            <a:off x="1443033" y="1531554"/>
            <a:ext cx="9778590" cy="141744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Blockchain</a:t>
            </a:r>
          </a:p>
        </p:txBody>
      </p:sp>
      <p:sp>
        <p:nvSpPr>
          <p:cNvPr id="33" name="Rectangle 32">
            <a:extLst>
              <a:ext uri="{FF2B5EF4-FFF2-40B4-BE49-F238E27FC236}">
                <a16:creationId xmlns:a16="http://schemas.microsoft.com/office/drawing/2014/main" id="{5D81FEE3-30F8-796D-FBAC-3135D27F42A9}"/>
              </a:ext>
            </a:extLst>
          </p:cNvPr>
          <p:cNvSpPr/>
          <p:nvPr/>
        </p:nvSpPr>
        <p:spPr>
          <a:xfrm>
            <a:off x="1624092" y="1916413"/>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Block 1</a:t>
            </a:r>
          </a:p>
        </p:txBody>
      </p:sp>
      <p:sp>
        <p:nvSpPr>
          <p:cNvPr id="20" name="Rectangle 19">
            <a:extLst>
              <a:ext uri="{FF2B5EF4-FFF2-40B4-BE49-F238E27FC236}">
                <a16:creationId xmlns:a16="http://schemas.microsoft.com/office/drawing/2014/main" id="{FEDBEC96-0779-A0A5-46DF-73664DC2C4F9}"/>
              </a:ext>
            </a:extLst>
          </p:cNvPr>
          <p:cNvSpPr/>
          <p:nvPr/>
        </p:nvSpPr>
        <p:spPr>
          <a:xfrm>
            <a:off x="2964112" y="1916413"/>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Block 2</a:t>
            </a:r>
          </a:p>
        </p:txBody>
      </p:sp>
      <p:sp>
        <p:nvSpPr>
          <p:cNvPr id="21" name="Rectangle 20">
            <a:extLst>
              <a:ext uri="{FF2B5EF4-FFF2-40B4-BE49-F238E27FC236}">
                <a16:creationId xmlns:a16="http://schemas.microsoft.com/office/drawing/2014/main" id="{7D0FB3DA-7C53-B071-D60C-897043D88399}"/>
              </a:ext>
            </a:extLst>
          </p:cNvPr>
          <p:cNvSpPr/>
          <p:nvPr/>
        </p:nvSpPr>
        <p:spPr>
          <a:xfrm>
            <a:off x="4304132" y="1916413"/>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Block …</a:t>
            </a:r>
          </a:p>
        </p:txBody>
      </p:sp>
      <p:sp>
        <p:nvSpPr>
          <p:cNvPr id="22" name="Rectangle 21">
            <a:extLst>
              <a:ext uri="{FF2B5EF4-FFF2-40B4-BE49-F238E27FC236}">
                <a16:creationId xmlns:a16="http://schemas.microsoft.com/office/drawing/2014/main" id="{CE69B9B6-B066-98FE-990A-3931D19296FC}"/>
              </a:ext>
            </a:extLst>
          </p:cNvPr>
          <p:cNvSpPr/>
          <p:nvPr/>
        </p:nvSpPr>
        <p:spPr>
          <a:xfrm>
            <a:off x="5644152" y="1916413"/>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Block N</a:t>
            </a:r>
          </a:p>
        </p:txBody>
      </p:sp>
      <p:sp>
        <p:nvSpPr>
          <p:cNvPr id="23" name="Rectangle 22">
            <a:extLst>
              <a:ext uri="{FF2B5EF4-FFF2-40B4-BE49-F238E27FC236}">
                <a16:creationId xmlns:a16="http://schemas.microsoft.com/office/drawing/2014/main" id="{CB1C8ED0-4033-DBE0-0729-A7D904CE1C3A}"/>
              </a:ext>
            </a:extLst>
          </p:cNvPr>
          <p:cNvSpPr/>
          <p:nvPr/>
        </p:nvSpPr>
        <p:spPr>
          <a:xfrm>
            <a:off x="7145358" y="1911860"/>
            <a:ext cx="1435039" cy="759862"/>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Block N+1</a:t>
            </a:r>
          </a:p>
        </p:txBody>
      </p:sp>
      <p:cxnSp>
        <p:nvCxnSpPr>
          <p:cNvPr id="3" name="Straight Connector 2">
            <a:extLst>
              <a:ext uri="{FF2B5EF4-FFF2-40B4-BE49-F238E27FC236}">
                <a16:creationId xmlns:a16="http://schemas.microsoft.com/office/drawing/2014/main" id="{AB935C85-4040-C585-0AAD-8BC0A23A7BBC}"/>
              </a:ext>
            </a:extLst>
          </p:cNvPr>
          <p:cNvCxnSpPr>
            <a:stCxn id="33" idx="3"/>
            <a:endCxn id="20" idx="1"/>
          </p:cNvCxnSpPr>
          <p:nvPr/>
        </p:nvCxnSpPr>
        <p:spPr>
          <a:xfrm>
            <a:off x="2734683" y="2296344"/>
            <a:ext cx="229429"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BE88197-D543-9FEE-2876-85EE532B9116}"/>
              </a:ext>
            </a:extLst>
          </p:cNvPr>
          <p:cNvCxnSpPr>
            <a:cxnSpLocks/>
            <a:stCxn id="20" idx="3"/>
            <a:endCxn id="21" idx="1"/>
          </p:cNvCxnSpPr>
          <p:nvPr/>
        </p:nvCxnSpPr>
        <p:spPr>
          <a:xfrm>
            <a:off x="4074703" y="2296344"/>
            <a:ext cx="229429"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C9D3902-B9D6-FAFD-3A73-6F43D05E8383}"/>
              </a:ext>
            </a:extLst>
          </p:cNvPr>
          <p:cNvCxnSpPr>
            <a:cxnSpLocks/>
          </p:cNvCxnSpPr>
          <p:nvPr/>
        </p:nvCxnSpPr>
        <p:spPr>
          <a:xfrm>
            <a:off x="5414723" y="2296344"/>
            <a:ext cx="229429"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7F8E42A8-3945-EC3B-22D5-E971C24D1CD9}"/>
              </a:ext>
            </a:extLst>
          </p:cNvPr>
          <p:cNvSpPr/>
          <p:nvPr/>
        </p:nvSpPr>
        <p:spPr>
          <a:xfrm>
            <a:off x="8714807" y="1708333"/>
            <a:ext cx="2402241" cy="2633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Pending Transactions</a:t>
            </a:r>
          </a:p>
        </p:txBody>
      </p:sp>
      <p:sp>
        <p:nvSpPr>
          <p:cNvPr id="35" name="Rectangle 34">
            <a:extLst>
              <a:ext uri="{FF2B5EF4-FFF2-40B4-BE49-F238E27FC236}">
                <a16:creationId xmlns:a16="http://schemas.microsoft.com/office/drawing/2014/main" id="{4B805341-3B5F-5300-CA15-ED740EE89ACE}"/>
              </a:ext>
            </a:extLst>
          </p:cNvPr>
          <p:cNvSpPr/>
          <p:nvPr/>
        </p:nvSpPr>
        <p:spPr>
          <a:xfrm>
            <a:off x="8714806" y="1972943"/>
            <a:ext cx="2402241" cy="2633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Pending Transactions</a:t>
            </a:r>
          </a:p>
        </p:txBody>
      </p:sp>
      <p:sp>
        <p:nvSpPr>
          <p:cNvPr id="36" name="Rectangle 35">
            <a:extLst>
              <a:ext uri="{FF2B5EF4-FFF2-40B4-BE49-F238E27FC236}">
                <a16:creationId xmlns:a16="http://schemas.microsoft.com/office/drawing/2014/main" id="{FAF67EA8-B093-374F-8500-D0CD427869FB}"/>
              </a:ext>
            </a:extLst>
          </p:cNvPr>
          <p:cNvSpPr/>
          <p:nvPr/>
        </p:nvSpPr>
        <p:spPr>
          <a:xfrm>
            <a:off x="8714805" y="2237553"/>
            <a:ext cx="2402241" cy="2633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Pending Transactions</a:t>
            </a:r>
          </a:p>
        </p:txBody>
      </p:sp>
      <p:sp>
        <p:nvSpPr>
          <p:cNvPr id="37" name="Rectangle 36">
            <a:extLst>
              <a:ext uri="{FF2B5EF4-FFF2-40B4-BE49-F238E27FC236}">
                <a16:creationId xmlns:a16="http://schemas.microsoft.com/office/drawing/2014/main" id="{69833573-C8A3-2312-9AE6-F9D03CAA893E}"/>
              </a:ext>
            </a:extLst>
          </p:cNvPr>
          <p:cNvSpPr/>
          <p:nvPr/>
        </p:nvSpPr>
        <p:spPr>
          <a:xfrm>
            <a:off x="8714804" y="2502163"/>
            <a:ext cx="2402241" cy="2633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Pending Transactions</a:t>
            </a:r>
          </a:p>
        </p:txBody>
      </p:sp>
      <p:sp>
        <p:nvSpPr>
          <p:cNvPr id="48" name="TextBox 47">
            <a:extLst>
              <a:ext uri="{FF2B5EF4-FFF2-40B4-BE49-F238E27FC236}">
                <a16:creationId xmlns:a16="http://schemas.microsoft.com/office/drawing/2014/main" id="{23F9EC08-70B7-6D53-7784-86973308A89D}"/>
              </a:ext>
            </a:extLst>
          </p:cNvPr>
          <p:cNvSpPr txBox="1"/>
          <p:nvPr/>
        </p:nvSpPr>
        <p:spPr>
          <a:xfrm>
            <a:off x="9986443" y="4170961"/>
            <a:ext cx="2210863" cy="343043"/>
          </a:xfrm>
          <a:prstGeom prst="rect">
            <a:avLst/>
          </a:prstGeom>
          <a:noFill/>
        </p:spPr>
        <p:txBody>
          <a:bodyPr wrap="none" rtlCol="0">
            <a:spAutoFit/>
          </a:bodyPr>
          <a:lstStyle/>
          <a:p>
            <a:pPr algn="ctr"/>
            <a:r>
              <a:rPr lang="en-US" b="0" dirty="0"/>
              <a:t>Blockchain Miner(s)</a:t>
            </a:r>
          </a:p>
        </p:txBody>
      </p:sp>
      <p:pic>
        <p:nvPicPr>
          <p:cNvPr id="58" name="Picture 2" descr="How To Set Use Angry Stickman Icon Png - Angry Stick Figure Clip Art PNG  Image | Transparent PNG Free Download on SeekPNG">
            <a:extLst>
              <a:ext uri="{FF2B5EF4-FFF2-40B4-BE49-F238E27FC236}">
                <a16:creationId xmlns:a16="http://schemas.microsoft.com/office/drawing/2014/main" id="{F67F0E96-40B5-4C8F-838D-C3C821D529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94196" y="3210948"/>
            <a:ext cx="652417" cy="970672"/>
          </a:xfrm>
          <a:prstGeom prst="rect">
            <a:avLst/>
          </a:prstGeom>
          <a:noFill/>
          <a:extLst>
            <a:ext uri="{909E8E84-426E-40DD-AFC4-6F175D3DCCD1}">
              <a14:hiddenFill xmlns:a14="http://schemas.microsoft.com/office/drawing/2010/main">
                <a:solidFill>
                  <a:srgbClr val="FFFFFF"/>
                </a:solidFill>
              </a14:hiddenFill>
            </a:ext>
          </a:extLst>
        </p:spPr>
      </p:pic>
      <p:sp>
        <p:nvSpPr>
          <p:cNvPr id="59" name="Rectangle 58">
            <a:extLst>
              <a:ext uri="{FF2B5EF4-FFF2-40B4-BE49-F238E27FC236}">
                <a16:creationId xmlns:a16="http://schemas.microsoft.com/office/drawing/2014/main" id="{C35B5DE5-6A96-6031-15C6-10A39EF5841B}"/>
              </a:ext>
            </a:extLst>
          </p:cNvPr>
          <p:cNvSpPr/>
          <p:nvPr/>
        </p:nvSpPr>
        <p:spPr>
          <a:xfrm>
            <a:off x="1426940" y="4890034"/>
            <a:ext cx="9778590" cy="141744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Blockchain</a:t>
            </a:r>
          </a:p>
        </p:txBody>
      </p:sp>
      <p:sp>
        <p:nvSpPr>
          <p:cNvPr id="60" name="Rectangle 59">
            <a:extLst>
              <a:ext uri="{FF2B5EF4-FFF2-40B4-BE49-F238E27FC236}">
                <a16:creationId xmlns:a16="http://schemas.microsoft.com/office/drawing/2014/main" id="{3618005C-0BF2-999D-7C9A-97148A63A6BB}"/>
              </a:ext>
            </a:extLst>
          </p:cNvPr>
          <p:cNvSpPr/>
          <p:nvPr/>
        </p:nvSpPr>
        <p:spPr>
          <a:xfrm>
            <a:off x="1607999" y="5274893"/>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Block 1</a:t>
            </a:r>
          </a:p>
        </p:txBody>
      </p:sp>
      <p:sp>
        <p:nvSpPr>
          <p:cNvPr id="61" name="Rectangle 60">
            <a:extLst>
              <a:ext uri="{FF2B5EF4-FFF2-40B4-BE49-F238E27FC236}">
                <a16:creationId xmlns:a16="http://schemas.microsoft.com/office/drawing/2014/main" id="{4B246E92-BFCB-2ABD-DE28-E7B980B6B116}"/>
              </a:ext>
            </a:extLst>
          </p:cNvPr>
          <p:cNvSpPr/>
          <p:nvPr/>
        </p:nvSpPr>
        <p:spPr>
          <a:xfrm>
            <a:off x="2948019" y="5274893"/>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Block 2</a:t>
            </a:r>
          </a:p>
        </p:txBody>
      </p:sp>
      <p:sp>
        <p:nvSpPr>
          <p:cNvPr id="62" name="Rectangle 61">
            <a:extLst>
              <a:ext uri="{FF2B5EF4-FFF2-40B4-BE49-F238E27FC236}">
                <a16:creationId xmlns:a16="http://schemas.microsoft.com/office/drawing/2014/main" id="{4EF0A410-00A6-7884-519A-D0FAAAD7E3C9}"/>
              </a:ext>
            </a:extLst>
          </p:cNvPr>
          <p:cNvSpPr/>
          <p:nvPr/>
        </p:nvSpPr>
        <p:spPr>
          <a:xfrm>
            <a:off x="4288039" y="5274893"/>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Block …</a:t>
            </a:r>
          </a:p>
        </p:txBody>
      </p:sp>
      <p:sp>
        <p:nvSpPr>
          <p:cNvPr id="63" name="Rectangle 62">
            <a:extLst>
              <a:ext uri="{FF2B5EF4-FFF2-40B4-BE49-F238E27FC236}">
                <a16:creationId xmlns:a16="http://schemas.microsoft.com/office/drawing/2014/main" id="{83E6DA54-0630-C661-CD2C-90724B62ED8F}"/>
              </a:ext>
            </a:extLst>
          </p:cNvPr>
          <p:cNvSpPr/>
          <p:nvPr/>
        </p:nvSpPr>
        <p:spPr>
          <a:xfrm>
            <a:off x="5628059" y="5274893"/>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Block N</a:t>
            </a:r>
          </a:p>
        </p:txBody>
      </p:sp>
      <p:cxnSp>
        <p:nvCxnSpPr>
          <p:cNvPr id="65" name="Straight Connector 64">
            <a:extLst>
              <a:ext uri="{FF2B5EF4-FFF2-40B4-BE49-F238E27FC236}">
                <a16:creationId xmlns:a16="http://schemas.microsoft.com/office/drawing/2014/main" id="{6898304F-B0CA-3E84-7F36-D3782C172B04}"/>
              </a:ext>
            </a:extLst>
          </p:cNvPr>
          <p:cNvCxnSpPr>
            <a:stCxn id="60" idx="3"/>
            <a:endCxn id="61" idx="1"/>
          </p:cNvCxnSpPr>
          <p:nvPr/>
        </p:nvCxnSpPr>
        <p:spPr>
          <a:xfrm>
            <a:off x="2718590" y="5654824"/>
            <a:ext cx="229429"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FD511F47-DEC2-4A8A-F9F7-BFB5F5B422C1}"/>
              </a:ext>
            </a:extLst>
          </p:cNvPr>
          <p:cNvCxnSpPr>
            <a:cxnSpLocks/>
            <a:stCxn id="61" idx="3"/>
            <a:endCxn id="62" idx="1"/>
          </p:cNvCxnSpPr>
          <p:nvPr/>
        </p:nvCxnSpPr>
        <p:spPr>
          <a:xfrm>
            <a:off x="4058610" y="5654824"/>
            <a:ext cx="229429"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E4B443F-2569-E891-46CC-38A4AF2FC1F9}"/>
              </a:ext>
            </a:extLst>
          </p:cNvPr>
          <p:cNvCxnSpPr>
            <a:cxnSpLocks/>
          </p:cNvCxnSpPr>
          <p:nvPr/>
        </p:nvCxnSpPr>
        <p:spPr>
          <a:xfrm>
            <a:off x="5398630" y="5654824"/>
            <a:ext cx="229429"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25D09D0F-197D-92DB-F1F7-734F209DBD02}"/>
              </a:ext>
            </a:extLst>
          </p:cNvPr>
          <p:cNvSpPr/>
          <p:nvPr/>
        </p:nvSpPr>
        <p:spPr>
          <a:xfrm>
            <a:off x="8698714" y="5066813"/>
            <a:ext cx="2402241" cy="2633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Pending Transactions</a:t>
            </a:r>
          </a:p>
        </p:txBody>
      </p:sp>
      <p:sp>
        <p:nvSpPr>
          <p:cNvPr id="69" name="Rectangle 68">
            <a:extLst>
              <a:ext uri="{FF2B5EF4-FFF2-40B4-BE49-F238E27FC236}">
                <a16:creationId xmlns:a16="http://schemas.microsoft.com/office/drawing/2014/main" id="{78F4C005-0DAC-D726-2D11-3E178E342333}"/>
              </a:ext>
            </a:extLst>
          </p:cNvPr>
          <p:cNvSpPr/>
          <p:nvPr/>
        </p:nvSpPr>
        <p:spPr>
          <a:xfrm>
            <a:off x="8698713" y="5331423"/>
            <a:ext cx="2402241" cy="2633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Pending Transactions</a:t>
            </a:r>
          </a:p>
        </p:txBody>
      </p:sp>
      <p:sp>
        <p:nvSpPr>
          <p:cNvPr id="70" name="Rectangle 69">
            <a:extLst>
              <a:ext uri="{FF2B5EF4-FFF2-40B4-BE49-F238E27FC236}">
                <a16:creationId xmlns:a16="http://schemas.microsoft.com/office/drawing/2014/main" id="{5DB1F5ED-37A1-44CF-E0E4-3365D27FA085}"/>
              </a:ext>
            </a:extLst>
          </p:cNvPr>
          <p:cNvSpPr/>
          <p:nvPr/>
        </p:nvSpPr>
        <p:spPr>
          <a:xfrm>
            <a:off x="8698712" y="5596033"/>
            <a:ext cx="2402241" cy="2633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Pending Transactions</a:t>
            </a:r>
          </a:p>
        </p:txBody>
      </p:sp>
      <p:sp>
        <p:nvSpPr>
          <p:cNvPr id="71" name="Rectangle 70">
            <a:extLst>
              <a:ext uri="{FF2B5EF4-FFF2-40B4-BE49-F238E27FC236}">
                <a16:creationId xmlns:a16="http://schemas.microsoft.com/office/drawing/2014/main" id="{D38F9F82-F1A9-B55A-D247-ECA62C55013C}"/>
              </a:ext>
            </a:extLst>
          </p:cNvPr>
          <p:cNvSpPr/>
          <p:nvPr/>
        </p:nvSpPr>
        <p:spPr>
          <a:xfrm>
            <a:off x="8698711" y="5860643"/>
            <a:ext cx="2402241" cy="2633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Pending Transactions</a:t>
            </a:r>
          </a:p>
        </p:txBody>
      </p:sp>
      <p:sp>
        <p:nvSpPr>
          <p:cNvPr id="72" name="Rectangle 71">
            <a:extLst>
              <a:ext uri="{FF2B5EF4-FFF2-40B4-BE49-F238E27FC236}">
                <a16:creationId xmlns:a16="http://schemas.microsoft.com/office/drawing/2014/main" id="{22948127-2D39-4F66-CA3A-A1A15FBF090A}"/>
              </a:ext>
            </a:extLst>
          </p:cNvPr>
          <p:cNvSpPr/>
          <p:nvPr/>
        </p:nvSpPr>
        <p:spPr>
          <a:xfrm>
            <a:off x="6967909" y="5259619"/>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Block N+1</a:t>
            </a:r>
          </a:p>
        </p:txBody>
      </p:sp>
      <p:cxnSp>
        <p:nvCxnSpPr>
          <p:cNvPr id="73" name="Straight Connector 72">
            <a:extLst>
              <a:ext uri="{FF2B5EF4-FFF2-40B4-BE49-F238E27FC236}">
                <a16:creationId xmlns:a16="http://schemas.microsoft.com/office/drawing/2014/main" id="{DE1F0153-A7A4-8C9F-6E6E-3054541270EA}"/>
              </a:ext>
            </a:extLst>
          </p:cNvPr>
          <p:cNvCxnSpPr>
            <a:cxnSpLocks/>
          </p:cNvCxnSpPr>
          <p:nvPr/>
        </p:nvCxnSpPr>
        <p:spPr>
          <a:xfrm>
            <a:off x="6738480" y="5639550"/>
            <a:ext cx="229429"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Down Arrow 7">
            <a:extLst>
              <a:ext uri="{FF2B5EF4-FFF2-40B4-BE49-F238E27FC236}">
                <a16:creationId xmlns:a16="http://schemas.microsoft.com/office/drawing/2014/main" id="{BEF030B6-E0A6-3F74-A330-57E84BFBD429}"/>
              </a:ext>
            </a:extLst>
          </p:cNvPr>
          <p:cNvSpPr/>
          <p:nvPr/>
        </p:nvSpPr>
        <p:spPr>
          <a:xfrm>
            <a:off x="9157626" y="3084359"/>
            <a:ext cx="814388" cy="162217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5D43B1E1-D8B2-E07A-23F8-1784DB122BF6}"/>
              </a:ext>
            </a:extLst>
          </p:cNvPr>
          <p:cNvSpPr/>
          <p:nvPr/>
        </p:nvSpPr>
        <p:spPr>
          <a:xfrm>
            <a:off x="144593" y="3075365"/>
            <a:ext cx="9256582" cy="1877437"/>
          </a:xfrm>
          <a:prstGeom prst="rect">
            <a:avLst/>
          </a:prstGeom>
        </p:spPr>
        <p:txBody>
          <a:bodyPr wrap="square">
            <a:spAutoFit/>
          </a:bodyPr>
          <a:lstStyle/>
          <a:p>
            <a:pPr>
              <a:lnSpc>
                <a:spcPct val="100000"/>
              </a:lnSpc>
              <a:spcAft>
                <a:spcPts val="600"/>
              </a:spcAft>
            </a:pPr>
            <a:r>
              <a:rPr lang="en-US" sz="1600" b="0" dirty="0"/>
              <a:t>A blockchain is a linked list of blocks, each block containing a validated collection of transactions</a:t>
            </a:r>
          </a:p>
          <a:p>
            <a:pPr>
              <a:lnSpc>
                <a:spcPct val="100000"/>
              </a:lnSpc>
              <a:spcAft>
                <a:spcPts val="600"/>
              </a:spcAft>
            </a:pPr>
            <a:r>
              <a:rPr lang="en-US" sz="1600" b="0" dirty="0"/>
              <a:t>A blockchain is distributed and replicated, all parties can view the same thing</a:t>
            </a:r>
          </a:p>
          <a:p>
            <a:pPr>
              <a:lnSpc>
                <a:spcPct val="100000"/>
              </a:lnSpc>
              <a:spcAft>
                <a:spcPts val="600"/>
              </a:spcAft>
            </a:pPr>
            <a:r>
              <a:rPr lang="en-US" sz="1600" b="0" dirty="0"/>
              <a:t>Blockchain miners perform a complex process to mint new blocks from pending transactions, but once minted, the correctness of the block is easily verified by all parties</a:t>
            </a:r>
          </a:p>
          <a:p>
            <a:pPr>
              <a:lnSpc>
                <a:spcPct val="100000"/>
              </a:lnSpc>
              <a:spcAft>
                <a:spcPts val="600"/>
              </a:spcAft>
            </a:pPr>
            <a:r>
              <a:rPr lang="en-US" sz="1600" b="0" dirty="0"/>
              <a:t>Blockchain miners compete for awards via fees and tips to mint new blocks</a:t>
            </a:r>
          </a:p>
          <a:p>
            <a:pPr>
              <a:lnSpc>
                <a:spcPct val="100000"/>
              </a:lnSpc>
              <a:spcAft>
                <a:spcPts val="600"/>
              </a:spcAft>
            </a:pPr>
            <a:endParaRPr lang="en-US" sz="1600" b="0" dirty="0"/>
          </a:p>
        </p:txBody>
      </p:sp>
      <p:sp>
        <p:nvSpPr>
          <p:cNvPr id="9" name="TextBox 8">
            <a:extLst>
              <a:ext uri="{FF2B5EF4-FFF2-40B4-BE49-F238E27FC236}">
                <a16:creationId xmlns:a16="http://schemas.microsoft.com/office/drawing/2014/main" id="{15A7E648-F8A4-058E-B102-C33BCCFD54D6}"/>
              </a:ext>
            </a:extLst>
          </p:cNvPr>
          <p:cNvSpPr txBox="1"/>
          <p:nvPr/>
        </p:nvSpPr>
        <p:spPr>
          <a:xfrm>
            <a:off x="6815114" y="1900239"/>
            <a:ext cx="312906" cy="841641"/>
          </a:xfrm>
          <a:prstGeom prst="rect">
            <a:avLst/>
          </a:prstGeom>
          <a:noFill/>
        </p:spPr>
        <p:txBody>
          <a:bodyPr wrap="none" rtlCol="0">
            <a:spAutoFit/>
          </a:bodyPr>
          <a:lstStyle/>
          <a:p>
            <a:r>
              <a:rPr lang="en-US" dirty="0">
                <a:solidFill>
                  <a:srgbClr val="FF0000"/>
                </a:solidFill>
              </a:rPr>
              <a:t>x</a:t>
            </a:r>
            <a:br>
              <a:rPr lang="en-US" dirty="0">
                <a:solidFill>
                  <a:srgbClr val="FF0000"/>
                </a:solidFill>
              </a:rPr>
            </a:br>
            <a:r>
              <a:rPr lang="en-US" dirty="0">
                <a:solidFill>
                  <a:srgbClr val="FF0000"/>
                </a:solidFill>
              </a:rPr>
              <a:t>x</a:t>
            </a:r>
            <a:br>
              <a:rPr lang="en-US" dirty="0">
                <a:solidFill>
                  <a:srgbClr val="FF0000"/>
                </a:solidFill>
              </a:rPr>
            </a:br>
            <a:r>
              <a:rPr lang="en-US" dirty="0">
                <a:solidFill>
                  <a:srgbClr val="FF0000"/>
                </a:solidFill>
              </a:rPr>
              <a:t>x</a:t>
            </a:r>
          </a:p>
        </p:txBody>
      </p:sp>
    </p:spTree>
    <p:extLst>
      <p:ext uri="{BB962C8B-B14F-4D97-AF65-F5344CB8AC3E}">
        <p14:creationId xmlns:p14="http://schemas.microsoft.com/office/powerpoint/2010/main" val="191152665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75</a:t>
            </a:fld>
            <a:endParaRPr lang="en-US" dirty="0"/>
          </a:p>
        </p:txBody>
      </p:sp>
      <p:sp>
        <p:nvSpPr>
          <p:cNvPr id="470018" name="Rectangle 2"/>
          <p:cNvSpPr>
            <a:spLocks noGrp="1" noChangeArrowheads="1"/>
          </p:cNvSpPr>
          <p:nvPr>
            <p:ph type="title"/>
          </p:nvPr>
        </p:nvSpPr>
        <p:spPr>
          <a:xfrm>
            <a:off x="330333" y="101927"/>
            <a:ext cx="10936077" cy="698948"/>
          </a:xfrm>
        </p:spPr>
        <p:txBody>
          <a:bodyPr/>
          <a:lstStyle/>
          <a:p>
            <a:r>
              <a:rPr lang="en-US" dirty="0"/>
              <a:t>Blockchain Architecture – The smart contract</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48" name="TextBox 47">
            <a:extLst>
              <a:ext uri="{FF2B5EF4-FFF2-40B4-BE49-F238E27FC236}">
                <a16:creationId xmlns:a16="http://schemas.microsoft.com/office/drawing/2014/main" id="{23F9EC08-70B7-6D53-7784-86973308A89D}"/>
              </a:ext>
            </a:extLst>
          </p:cNvPr>
          <p:cNvSpPr txBox="1"/>
          <p:nvPr/>
        </p:nvSpPr>
        <p:spPr>
          <a:xfrm>
            <a:off x="6130620" y="814787"/>
            <a:ext cx="607860" cy="343043"/>
          </a:xfrm>
          <a:prstGeom prst="rect">
            <a:avLst/>
          </a:prstGeom>
          <a:noFill/>
        </p:spPr>
        <p:txBody>
          <a:bodyPr wrap="none" rtlCol="0">
            <a:spAutoFit/>
          </a:bodyPr>
          <a:lstStyle/>
          <a:p>
            <a:pPr algn="ctr"/>
            <a:r>
              <a:rPr lang="en-US" b="0" dirty="0"/>
              <a:t>coin</a:t>
            </a:r>
          </a:p>
        </p:txBody>
      </p:sp>
      <p:sp>
        <p:nvSpPr>
          <p:cNvPr id="60" name="Rectangle 59">
            <a:extLst>
              <a:ext uri="{FF2B5EF4-FFF2-40B4-BE49-F238E27FC236}">
                <a16:creationId xmlns:a16="http://schemas.microsoft.com/office/drawing/2014/main" id="{3618005C-0BF2-999D-7C9A-97148A63A6BB}"/>
              </a:ext>
            </a:extLst>
          </p:cNvPr>
          <p:cNvSpPr/>
          <p:nvPr/>
        </p:nvSpPr>
        <p:spPr>
          <a:xfrm>
            <a:off x="727497" y="1125538"/>
            <a:ext cx="2128487"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State Machine</a:t>
            </a:r>
            <a:br>
              <a:rPr lang="en-US" sz="1600" dirty="0">
                <a:solidFill>
                  <a:schemeClr val="tx1"/>
                </a:solidFill>
              </a:rPr>
            </a:br>
            <a:r>
              <a:rPr lang="en-US" sz="1600" dirty="0">
                <a:solidFill>
                  <a:schemeClr val="tx1"/>
                </a:solidFill>
              </a:rPr>
              <a:t>Code</a:t>
            </a:r>
          </a:p>
        </p:txBody>
      </p:sp>
      <p:sp>
        <p:nvSpPr>
          <p:cNvPr id="46" name="Rectangle 45">
            <a:extLst>
              <a:ext uri="{FF2B5EF4-FFF2-40B4-BE49-F238E27FC236}">
                <a16:creationId xmlns:a16="http://schemas.microsoft.com/office/drawing/2014/main" id="{C3F49960-E60C-E9D9-4D89-82CEE11BE127}"/>
              </a:ext>
            </a:extLst>
          </p:cNvPr>
          <p:cNvSpPr/>
          <p:nvPr/>
        </p:nvSpPr>
        <p:spPr>
          <a:xfrm>
            <a:off x="727496" y="1875054"/>
            <a:ext cx="2128487"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State Change Trigger</a:t>
            </a:r>
          </a:p>
        </p:txBody>
      </p:sp>
      <p:sp>
        <p:nvSpPr>
          <p:cNvPr id="47" name="Rectangle 46">
            <a:extLst>
              <a:ext uri="{FF2B5EF4-FFF2-40B4-BE49-F238E27FC236}">
                <a16:creationId xmlns:a16="http://schemas.microsoft.com/office/drawing/2014/main" id="{2B41A05B-3B7C-CBA3-C999-E687E4CD2E76}"/>
              </a:ext>
            </a:extLst>
          </p:cNvPr>
          <p:cNvSpPr/>
          <p:nvPr/>
        </p:nvSpPr>
        <p:spPr>
          <a:xfrm>
            <a:off x="727495" y="2624570"/>
            <a:ext cx="2128487"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State Change Trigger</a:t>
            </a:r>
          </a:p>
        </p:txBody>
      </p:sp>
      <p:sp>
        <p:nvSpPr>
          <p:cNvPr id="49" name="Rectangle 48">
            <a:extLst>
              <a:ext uri="{FF2B5EF4-FFF2-40B4-BE49-F238E27FC236}">
                <a16:creationId xmlns:a16="http://schemas.microsoft.com/office/drawing/2014/main" id="{3EAA4446-0FBB-B115-2298-CA2ABFE57C39}"/>
              </a:ext>
            </a:extLst>
          </p:cNvPr>
          <p:cNvSpPr/>
          <p:nvPr/>
        </p:nvSpPr>
        <p:spPr>
          <a:xfrm>
            <a:off x="727494" y="3374086"/>
            <a:ext cx="2128487"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State Change Trigger</a:t>
            </a:r>
          </a:p>
        </p:txBody>
      </p:sp>
      <p:sp>
        <p:nvSpPr>
          <p:cNvPr id="4" name="Oval 3">
            <a:extLst>
              <a:ext uri="{FF2B5EF4-FFF2-40B4-BE49-F238E27FC236}">
                <a16:creationId xmlns:a16="http://schemas.microsoft.com/office/drawing/2014/main" id="{17A67512-5645-9D4B-0417-13B096D2E951}"/>
              </a:ext>
            </a:extLst>
          </p:cNvPr>
          <p:cNvSpPr/>
          <p:nvPr/>
        </p:nvSpPr>
        <p:spPr>
          <a:xfrm>
            <a:off x="3900488" y="1543049"/>
            <a:ext cx="1085850"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Initial state</a:t>
            </a:r>
          </a:p>
        </p:txBody>
      </p:sp>
      <p:sp>
        <p:nvSpPr>
          <p:cNvPr id="50" name="Oval 49">
            <a:extLst>
              <a:ext uri="{FF2B5EF4-FFF2-40B4-BE49-F238E27FC236}">
                <a16:creationId xmlns:a16="http://schemas.microsoft.com/office/drawing/2014/main" id="{95081F0F-6192-B880-B83D-E98272287DA3}"/>
              </a:ext>
            </a:extLst>
          </p:cNvPr>
          <p:cNvSpPr/>
          <p:nvPr/>
        </p:nvSpPr>
        <p:spPr>
          <a:xfrm>
            <a:off x="5315020" y="1512037"/>
            <a:ext cx="1771580"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Accumulate Money</a:t>
            </a:r>
          </a:p>
        </p:txBody>
      </p:sp>
      <p:sp>
        <p:nvSpPr>
          <p:cNvPr id="51" name="Oval 50">
            <a:extLst>
              <a:ext uri="{FF2B5EF4-FFF2-40B4-BE49-F238E27FC236}">
                <a16:creationId xmlns:a16="http://schemas.microsoft.com/office/drawing/2014/main" id="{21A959A1-4584-86C5-8522-EC3ADA51E81E}"/>
              </a:ext>
            </a:extLst>
          </p:cNvPr>
          <p:cNvSpPr/>
          <p:nvPr/>
        </p:nvSpPr>
        <p:spPr>
          <a:xfrm>
            <a:off x="7351740" y="1499704"/>
            <a:ext cx="1771580"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Dispense</a:t>
            </a:r>
            <a:br>
              <a:rPr lang="en-US" sz="1200" dirty="0"/>
            </a:br>
            <a:r>
              <a:rPr lang="en-US" sz="1200" dirty="0"/>
              <a:t>Product</a:t>
            </a:r>
          </a:p>
        </p:txBody>
      </p:sp>
      <p:sp>
        <p:nvSpPr>
          <p:cNvPr id="52" name="Oval 51">
            <a:extLst>
              <a:ext uri="{FF2B5EF4-FFF2-40B4-BE49-F238E27FC236}">
                <a16:creationId xmlns:a16="http://schemas.microsoft.com/office/drawing/2014/main" id="{040CD1C8-615B-FE59-352C-2980F9B2A965}"/>
              </a:ext>
            </a:extLst>
          </p:cNvPr>
          <p:cNvSpPr/>
          <p:nvPr/>
        </p:nvSpPr>
        <p:spPr>
          <a:xfrm>
            <a:off x="9388459" y="1509687"/>
            <a:ext cx="2076043"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Refund</a:t>
            </a:r>
            <a:br>
              <a:rPr lang="en-US" sz="1200" dirty="0"/>
            </a:br>
            <a:r>
              <a:rPr lang="en-US" sz="1200" dirty="0"/>
              <a:t>Overpayment</a:t>
            </a:r>
          </a:p>
        </p:txBody>
      </p:sp>
      <p:cxnSp>
        <p:nvCxnSpPr>
          <p:cNvPr id="10" name="Curved Connector 9">
            <a:extLst>
              <a:ext uri="{FF2B5EF4-FFF2-40B4-BE49-F238E27FC236}">
                <a16:creationId xmlns:a16="http://schemas.microsoft.com/office/drawing/2014/main" id="{B9192D61-59E8-2391-55A8-757F102C812E}"/>
              </a:ext>
            </a:extLst>
          </p:cNvPr>
          <p:cNvCxnSpPr>
            <a:cxnSpLocks/>
            <a:stCxn id="4" idx="7"/>
            <a:endCxn id="50" idx="1"/>
          </p:cNvCxnSpPr>
          <p:nvPr/>
        </p:nvCxnSpPr>
        <p:spPr>
          <a:xfrm rot="5400000" flipH="1" flipV="1">
            <a:off x="5185384" y="1283698"/>
            <a:ext cx="31012" cy="747143"/>
          </a:xfrm>
          <a:prstGeom prst="curvedConnector3">
            <a:avLst>
              <a:gd name="adj1" fmla="val 1255443"/>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55" name="Curved Connector 54">
            <a:extLst>
              <a:ext uri="{FF2B5EF4-FFF2-40B4-BE49-F238E27FC236}">
                <a16:creationId xmlns:a16="http://schemas.microsoft.com/office/drawing/2014/main" id="{67EA5584-EEA8-A435-DEEE-931AD34987FA}"/>
              </a:ext>
            </a:extLst>
          </p:cNvPr>
          <p:cNvCxnSpPr>
            <a:cxnSpLocks/>
            <a:stCxn id="50" idx="0"/>
            <a:endCxn id="50" idx="7"/>
          </p:cNvCxnSpPr>
          <p:nvPr/>
        </p:nvCxnSpPr>
        <p:spPr>
          <a:xfrm rot="16200000" flipH="1">
            <a:off x="6449121" y="1263726"/>
            <a:ext cx="129726" cy="626348"/>
          </a:xfrm>
          <a:prstGeom prst="curvedConnector3">
            <a:avLst>
              <a:gd name="adj1" fmla="val -297368"/>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1890F876-4150-15B9-5586-B6E3EF066D0B}"/>
              </a:ext>
            </a:extLst>
          </p:cNvPr>
          <p:cNvSpPr txBox="1"/>
          <p:nvPr/>
        </p:nvSpPr>
        <p:spPr>
          <a:xfrm>
            <a:off x="4827318" y="966125"/>
            <a:ext cx="607860" cy="343043"/>
          </a:xfrm>
          <a:prstGeom prst="rect">
            <a:avLst/>
          </a:prstGeom>
          <a:noFill/>
        </p:spPr>
        <p:txBody>
          <a:bodyPr wrap="none" rtlCol="0">
            <a:spAutoFit/>
          </a:bodyPr>
          <a:lstStyle/>
          <a:p>
            <a:pPr algn="ctr"/>
            <a:r>
              <a:rPr lang="en-US" b="0" dirty="0"/>
              <a:t>coin</a:t>
            </a:r>
          </a:p>
        </p:txBody>
      </p:sp>
      <p:cxnSp>
        <p:nvCxnSpPr>
          <p:cNvPr id="75" name="Curved Connector 74">
            <a:extLst>
              <a:ext uri="{FF2B5EF4-FFF2-40B4-BE49-F238E27FC236}">
                <a16:creationId xmlns:a16="http://schemas.microsoft.com/office/drawing/2014/main" id="{019785D9-586D-3424-255F-F5C12247ED59}"/>
              </a:ext>
            </a:extLst>
          </p:cNvPr>
          <p:cNvCxnSpPr>
            <a:cxnSpLocks/>
            <a:stCxn id="50" idx="5"/>
            <a:endCxn id="51" idx="3"/>
          </p:cNvCxnSpPr>
          <p:nvPr/>
        </p:nvCxnSpPr>
        <p:spPr>
          <a:xfrm rot="5400000" flipH="1" flipV="1">
            <a:off x="7213003" y="1869958"/>
            <a:ext cx="12333" cy="784024"/>
          </a:xfrm>
          <a:prstGeom prst="curvedConnector3">
            <a:avLst>
              <a:gd name="adj1" fmla="val -2905424"/>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6A284D3C-E069-C2D8-1E33-0CFE4B32B732}"/>
              </a:ext>
            </a:extLst>
          </p:cNvPr>
          <p:cNvSpPr txBox="1"/>
          <p:nvPr/>
        </p:nvSpPr>
        <p:spPr>
          <a:xfrm>
            <a:off x="6736307" y="2622678"/>
            <a:ext cx="2127570" cy="343043"/>
          </a:xfrm>
          <a:prstGeom prst="rect">
            <a:avLst/>
          </a:prstGeom>
          <a:noFill/>
        </p:spPr>
        <p:txBody>
          <a:bodyPr wrap="none" rtlCol="0">
            <a:spAutoFit/>
          </a:bodyPr>
          <a:lstStyle/>
          <a:p>
            <a:pPr algn="ctr"/>
            <a:r>
              <a:rPr lang="en-US" b="0" dirty="0"/>
              <a:t>total-money &gt; cost</a:t>
            </a:r>
          </a:p>
        </p:txBody>
      </p:sp>
      <p:cxnSp>
        <p:nvCxnSpPr>
          <p:cNvPr id="77" name="Curved Connector 76">
            <a:extLst>
              <a:ext uri="{FF2B5EF4-FFF2-40B4-BE49-F238E27FC236}">
                <a16:creationId xmlns:a16="http://schemas.microsoft.com/office/drawing/2014/main" id="{675EB0E2-C2D3-E3F6-09A6-3F6210ECB84A}"/>
              </a:ext>
            </a:extLst>
          </p:cNvPr>
          <p:cNvCxnSpPr>
            <a:cxnSpLocks/>
            <a:stCxn id="51" idx="7"/>
            <a:endCxn id="52" idx="1"/>
          </p:cNvCxnSpPr>
          <p:nvPr/>
        </p:nvCxnSpPr>
        <p:spPr>
          <a:xfrm rot="16200000" flipH="1">
            <a:off x="9273191" y="1220116"/>
            <a:ext cx="9983" cy="828610"/>
          </a:xfrm>
          <a:prstGeom prst="curvedConnector3">
            <a:avLst>
              <a:gd name="adj1" fmla="val -3589362"/>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68471BF7-21A1-D959-3D31-51D08C96DE64}"/>
              </a:ext>
            </a:extLst>
          </p:cNvPr>
          <p:cNvSpPr txBox="1"/>
          <p:nvPr/>
        </p:nvSpPr>
        <p:spPr>
          <a:xfrm>
            <a:off x="8369869" y="890775"/>
            <a:ext cx="2121093" cy="343043"/>
          </a:xfrm>
          <a:prstGeom prst="rect">
            <a:avLst/>
          </a:prstGeom>
          <a:noFill/>
        </p:spPr>
        <p:txBody>
          <a:bodyPr wrap="none" rtlCol="0">
            <a:spAutoFit/>
          </a:bodyPr>
          <a:lstStyle/>
          <a:p>
            <a:pPr algn="ctr"/>
            <a:r>
              <a:rPr lang="en-US" b="0" dirty="0"/>
              <a:t>cost – total-money</a:t>
            </a:r>
          </a:p>
        </p:txBody>
      </p:sp>
      <p:sp>
        <p:nvSpPr>
          <p:cNvPr id="79" name="Oval 78">
            <a:extLst>
              <a:ext uri="{FF2B5EF4-FFF2-40B4-BE49-F238E27FC236}">
                <a16:creationId xmlns:a16="http://schemas.microsoft.com/office/drawing/2014/main" id="{EFD3F1C9-B1C1-62E0-7503-0B7BC1919C7F}"/>
              </a:ext>
            </a:extLst>
          </p:cNvPr>
          <p:cNvSpPr/>
          <p:nvPr/>
        </p:nvSpPr>
        <p:spPr>
          <a:xfrm>
            <a:off x="9456784" y="2573330"/>
            <a:ext cx="2076043"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Refund</a:t>
            </a:r>
            <a:br>
              <a:rPr lang="en-US" sz="1200" dirty="0"/>
            </a:br>
            <a:r>
              <a:rPr lang="en-US" sz="1200" dirty="0"/>
              <a:t>Overpayment</a:t>
            </a:r>
          </a:p>
        </p:txBody>
      </p:sp>
      <p:cxnSp>
        <p:nvCxnSpPr>
          <p:cNvPr id="80" name="Curved Connector 79">
            <a:extLst>
              <a:ext uri="{FF2B5EF4-FFF2-40B4-BE49-F238E27FC236}">
                <a16:creationId xmlns:a16="http://schemas.microsoft.com/office/drawing/2014/main" id="{EF29557F-9376-516C-63F8-4BA93A2D308B}"/>
              </a:ext>
            </a:extLst>
          </p:cNvPr>
          <p:cNvCxnSpPr>
            <a:cxnSpLocks/>
            <a:stCxn id="52" idx="6"/>
            <a:endCxn id="79" idx="6"/>
          </p:cNvCxnSpPr>
          <p:nvPr/>
        </p:nvCxnSpPr>
        <p:spPr>
          <a:xfrm>
            <a:off x="11464502" y="1952600"/>
            <a:ext cx="68325" cy="1063643"/>
          </a:xfrm>
          <a:prstGeom prst="curvedConnector3">
            <a:avLst>
              <a:gd name="adj1" fmla="val 434577"/>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3DFB4583-A2C7-C986-008B-E85E121D2D93}"/>
              </a:ext>
            </a:extLst>
          </p:cNvPr>
          <p:cNvSpPr txBox="1"/>
          <p:nvPr/>
        </p:nvSpPr>
        <p:spPr>
          <a:xfrm rot="16200000">
            <a:off x="11177945" y="2188602"/>
            <a:ext cx="1531188" cy="343043"/>
          </a:xfrm>
          <a:prstGeom prst="rect">
            <a:avLst/>
          </a:prstGeom>
          <a:noFill/>
        </p:spPr>
        <p:txBody>
          <a:bodyPr wrap="none" rtlCol="0">
            <a:spAutoFit/>
          </a:bodyPr>
          <a:lstStyle/>
          <a:p>
            <a:pPr algn="ctr"/>
            <a:r>
              <a:rPr lang="en-US" b="0" dirty="0"/>
              <a:t>Send Refund</a:t>
            </a:r>
          </a:p>
        </p:txBody>
      </p:sp>
      <p:cxnSp>
        <p:nvCxnSpPr>
          <p:cNvPr id="82" name="Curved Connector 81">
            <a:extLst>
              <a:ext uri="{FF2B5EF4-FFF2-40B4-BE49-F238E27FC236}">
                <a16:creationId xmlns:a16="http://schemas.microsoft.com/office/drawing/2014/main" id="{DE57A26E-0C50-FCA5-4726-6178BFCAA455}"/>
              </a:ext>
            </a:extLst>
          </p:cNvPr>
          <p:cNvCxnSpPr>
            <a:cxnSpLocks/>
            <a:stCxn id="52" idx="3"/>
            <a:endCxn id="4" idx="4"/>
          </p:cNvCxnSpPr>
          <p:nvPr/>
        </p:nvCxnSpPr>
        <p:spPr>
          <a:xfrm rot="5400000">
            <a:off x="6986407" y="-277207"/>
            <a:ext cx="163088" cy="5249075"/>
          </a:xfrm>
          <a:prstGeom prst="curvedConnector3">
            <a:avLst>
              <a:gd name="adj1" fmla="val 599354"/>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62D858BC-8247-2E66-CEA2-F50297BA7A30}"/>
              </a:ext>
            </a:extLst>
          </p:cNvPr>
          <p:cNvSpPr txBox="1"/>
          <p:nvPr/>
        </p:nvSpPr>
        <p:spPr>
          <a:xfrm>
            <a:off x="6137753" y="3246217"/>
            <a:ext cx="2253694" cy="343043"/>
          </a:xfrm>
          <a:prstGeom prst="rect">
            <a:avLst/>
          </a:prstGeom>
          <a:noFill/>
        </p:spPr>
        <p:txBody>
          <a:bodyPr wrap="none" rtlCol="0">
            <a:spAutoFit/>
          </a:bodyPr>
          <a:lstStyle/>
          <a:p>
            <a:pPr algn="ctr"/>
            <a:r>
              <a:rPr lang="en-US" b="0" dirty="0"/>
              <a:t>Transaction-finished</a:t>
            </a:r>
          </a:p>
        </p:txBody>
      </p:sp>
      <p:cxnSp>
        <p:nvCxnSpPr>
          <p:cNvPr id="84" name="Curved Connector 83">
            <a:extLst>
              <a:ext uri="{FF2B5EF4-FFF2-40B4-BE49-F238E27FC236}">
                <a16:creationId xmlns:a16="http://schemas.microsoft.com/office/drawing/2014/main" id="{0AECC663-2B3C-731A-C7C5-57C39178BDFC}"/>
              </a:ext>
            </a:extLst>
          </p:cNvPr>
          <p:cNvCxnSpPr>
            <a:cxnSpLocks/>
            <a:stCxn id="4" idx="5"/>
            <a:endCxn id="50" idx="3"/>
          </p:cNvCxnSpPr>
          <p:nvPr/>
        </p:nvCxnSpPr>
        <p:spPr>
          <a:xfrm rot="5400000" flipH="1" flipV="1">
            <a:off x="5185384" y="1910070"/>
            <a:ext cx="31012" cy="747143"/>
          </a:xfrm>
          <a:prstGeom prst="curvedConnector3">
            <a:avLst>
              <a:gd name="adj1" fmla="val -1155443"/>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67E5C7EE-82A4-2F2D-B2D2-0280684DEE26}"/>
              </a:ext>
            </a:extLst>
          </p:cNvPr>
          <p:cNvSpPr txBox="1"/>
          <p:nvPr/>
        </p:nvSpPr>
        <p:spPr>
          <a:xfrm>
            <a:off x="5338587" y="2504641"/>
            <a:ext cx="1133645" cy="592342"/>
          </a:xfrm>
          <a:prstGeom prst="rect">
            <a:avLst/>
          </a:prstGeom>
          <a:noFill/>
        </p:spPr>
        <p:txBody>
          <a:bodyPr wrap="none" rtlCol="0">
            <a:spAutoFit/>
          </a:bodyPr>
          <a:lstStyle/>
          <a:p>
            <a:pPr algn="ctr"/>
            <a:r>
              <a:rPr lang="en-US" b="0" dirty="0"/>
              <a:t>Product</a:t>
            </a:r>
            <a:br>
              <a:rPr lang="en-US" b="0" dirty="0"/>
            </a:br>
            <a:r>
              <a:rPr lang="en-US" b="0" dirty="0"/>
              <a:t>Selection</a:t>
            </a:r>
          </a:p>
        </p:txBody>
      </p:sp>
      <p:sp>
        <p:nvSpPr>
          <p:cNvPr id="57" name="Rectangle 56">
            <a:extLst>
              <a:ext uri="{FF2B5EF4-FFF2-40B4-BE49-F238E27FC236}">
                <a16:creationId xmlns:a16="http://schemas.microsoft.com/office/drawing/2014/main" id="{1051AD92-EA9A-BC65-7231-B94238853A35}"/>
              </a:ext>
            </a:extLst>
          </p:cNvPr>
          <p:cNvSpPr/>
          <p:nvPr/>
        </p:nvSpPr>
        <p:spPr>
          <a:xfrm>
            <a:off x="533400" y="4162964"/>
            <a:ext cx="10999427" cy="2262158"/>
          </a:xfrm>
          <a:prstGeom prst="rect">
            <a:avLst/>
          </a:prstGeom>
        </p:spPr>
        <p:txBody>
          <a:bodyPr wrap="square">
            <a:spAutoFit/>
          </a:bodyPr>
          <a:lstStyle/>
          <a:p>
            <a:pPr>
              <a:lnSpc>
                <a:spcPct val="100000"/>
              </a:lnSpc>
              <a:spcAft>
                <a:spcPts val="600"/>
              </a:spcAft>
            </a:pPr>
            <a:r>
              <a:rPr lang="en-US" b="0" dirty="0"/>
              <a:t>A “smart contract” is basically a state machine.  The logic for the state machine is recorded on the blockchain itself</a:t>
            </a:r>
          </a:p>
          <a:p>
            <a:pPr>
              <a:lnSpc>
                <a:spcPct val="100000"/>
              </a:lnSpc>
              <a:spcAft>
                <a:spcPts val="600"/>
              </a:spcAft>
            </a:pPr>
            <a:r>
              <a:rPr lang="en-US" b="0" dirty="0"/>
              <a:t>Since on the blockchain, its behavior is open to all to review, is immutable, and cant be changed (but it can be evolved)</a:t>
            </a:r>
          </a:p>
          <a:p>
            <a:pPr>
              <a:lnSpc>
                <a:spcPct val="100000"/>
              </a:lnSpc>
              <a:spcAft>
                <a:spcPts val="600"/>
              </a:spcAft>
            </a:pPr>
            <a:r>
              <a:rPr lang="en-US" b="0" dirty="0"/>
              <a:t>All state changes are recorded on the blockchain open to be validated to all – If I paid a coin, all would see it and a merchant could not claim that I did not</a:t>
            </a:r>
          </a:p>
          <a:p>
            <a:pPr>
              <a:lnSpc>
                <a:spcPct val="100000"/>
              </a:lnSpc>
              <a:spcAft>
                <a:spcPts val="600"/>
              </a:spcAft>
            </a:pPr>
            <a:r>
              <a:rPr lang="en-US" b="0" dirty="0"/>
              <a:t>Changes in state happen automatically once all of the preconditions are satisfied</a:t>
            </a:r>
          </a:p>
        </p:txBody>
      </p:sp>
    </p:spTree>
    <p:extLst>
      <p:ext uri="{BB962C8B-B14F-4D97-AF65-F5344CB8AC3E}">
        <p14:creationId xmlns:p14="http://schemas.microsoft.com/office/powerpoint/2010/main" val="421265138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76</a:t>
            </a:fld>
            <a:endParaRPr lang="en-US" dirty="0"/>
          </a:p>
        </p:txBody>
      </p:sp>
      <p:sp>
        <p:nvSpPr>
          <p:cNvPr id="470018" name="Rectangle 2"/>
          <p:cNvSpPr>
            <a:spLocks noGrp="1" noChangeArrowheads="1"/>
          </p:cNvSpPr>
          <p:nvPr>
            <p:ph type="title"/>
          </p:nvPr>
        </p:nvSpPr>
        <p:spPr>
          <a:xfrm>
            <a:off x="330333" y="301959"/>
            <a:ext cx="10936077" cy="698948"/>
          </a:xfrm>
        </p:spPr>
        <p:txBody>
          <a:bodyPr/>
          <a:lstStyle/>
          <a:p>
            <a:r>
              <a:rPr lang="en-US" dirty="0"/>
              <a:t>Returning to the Pre-Auth example via smart contract</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48" name="TextBox 47">
            <a:extLst>
              <a:ext uri="{FF2B5EF4-FFF2-40B4-BE49-F238E27FC236}">
                <a16:creationId xmlns:a16="http://schemas.microsoft.com/office/drawing/2014/main" id="{23F9EC08-70B7-6D53-7784-86973308A89D}"/>
              </a:ext>
            </a:extLst>
          </p:cNvPr>
          <p:cNvSpPr txBox="1"/>
          <p:nvPr/>
        </p:nvSpPr>
        <p:spPr>
          <a:xfrm>
            <a:off x="4094324" y="1442727"/>
            <a:ext cx="543740" cy="343043"/>
          </a:xfrm>
          <a:prstGeom prst="rect">
            <a:avLst/>
          </a:prstGeom>
          <a:noFill/>
        </p:spPr>
        <p:txBody>
          <a:bodyPr wrap="none" rtlCol="0">
            <a:spAutoFit/>
          </a:bodyPr>
          <a:lstStyle/>
          <a:p>
            <a:pPr algn="ctr"/>
            <a:r>
              <a:rPr lang="en-US" b="0" dirty="0"/>
              <a:t>yes</a:t>
            </a:r>
          </a:p>
        </p:txBody>
      </p:sp>
      <p:sp>
        <p:nvSpPr>
          <p:cNvPr id="4" name="Oval 3">
            <a:extLst>
              <a:ext uri="{FF2B5EF4-FFF2-40B4-BE49-F238E27FC236}">
                <a16:creationId xmlns:a16="http://schemas.microsoft.com/office/drawing/2014/main" id="{17A67512-5645-9D4B-0417-13B096D2E951}"/>
              </a:ext>
            </a:extLst>
          </p:cNvPr>
          <p:cNvSpPr/>
          <p:nvPr/>
        </p:nvSpPr>
        <p:spPr>
          <a:xfrm>
            <a:off x="1450172" y="2074394"/>
            <a:ext cx="1085850"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Initial state</a:t>
            </a:r>
          </a:p>
        </p:txBody>
      </p:sp>
      <p:sp>
        <p:nvSpPr>
          <p:cNvPr id="50" name="Oval 49">
            <a:extLst>
              <a:ext uri="{FF2B5EF4-FFF2-40B4-BE49-F238E27FC236}">
                <a16:creationId xmlns:a16="http://schemas.microsoft.com/office/drawing/2014/main" id="{95081F0F-6192-B880-B83D-E98272287DA3}"/>
              </a:ext>
            </a:extLst>
          </p:cNvPr>
          <p:cNvSpPr/>
          <p:nvPr/>
        </p:nvSpPr>
        <p:spPr>
          <a:xfrm>
            <a:off x="2796817" y="2040844"/>
            <a:ext cx="1460037"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Preauth</a:t>
            </a:r>
            <a:br>
              <a:rPr lang="en-US" sz="1200" dirty="0"/>
            </a:br>
            <a:r>
              <a:rPr lang="en-US" sz="1200" dirty="0"/>
              <a:t>Required</a:t>
            </a:r>
          </a:p>
        </p:txBody>
      </p:sp>
      <p:sp>
        <p:nvSpPr>
          <p:cNvPr id="51" name="Oval 50">
            <a:extLst>
              <a:ext uri="{FF2B5EF4-FFF2-40B4-BE49-F238E27FC236}">
                <a16:creationId xmlns:a16="http://schemas.microsoft.com/office/drawing/2014/main" id="{21A959A1-4584-86C5-8522-EC3ADA51E81E}"/>
              </a:ext>
            </a:extLst>
          </p:cNvPr>
          <p:cNvSpPr/>
          <p:nvPr/>
        </p:nvSpPr>
        <p:spPr>
          <a:xfrm>
            <a:off x="4492610" y="2088120"/>
            <a:ext cx="1253796"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Preauth</a:t>
            </a:r>
            <a:br>
              <a:rPr lang="en-US" sz="1200" dirty="0"/>
            </a:br>
            <a:r>
              <a:rPr lang="en-US" sz="1200" dirty="0"/>
              <a:t>Rules</a:t>
            </a:r>
          </a:p>
        </p:txBody>
      </p:sp>
      <p:sp>
        <p:nvSpPr>
          <p:cNvPr id="52" name="Oval 51">
            <a:extLst>
              <a:ext uri="{FF2B5EF4-FFF2-40B4-BE49-F238E27FC236}">
                <a16:creationId xmlns:a16="http://schemas.microsoft.com/office/drawing/2014/main" id="{040CD1C8-615B-FE59-352C-2980F9B2A965}"/>
              </a:ext>
            </a:extLst>
          </p:cNvPr>
          <p:cNvSpPr/>
          <p:nvPr/>
        </p:nvSpPr>
        <p:spPr>
          <a:xfrm>
            <a:off x="6019973" y="2154853"/>
            <a:ext cx="1794015"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Imaging</a:t>
            </a:r>
            <a:br>
              <a:rPr lang="en-US" sz="1200" dirty="0"/>
            </a:br>
            <a:r>
              <a:rPr lang="en-US" sz="1200" dirty="0"/>
              <a:t>Center Selection &amp; Costs</a:t>
            </a:r>
          </a:p>
        </p:txBody>
      </p:sp>
      <p:sp>
        <p:nvSpPr>
          <p:cNvPr id="64" name="TextBox 63">
            <a:extLst>
              <a:ext uri="{FF2B5EF4-FFF2-40B4-BE49-F238E27FC236}">
                <a16:creationId xmlns:a16="http://schemas.microsoft.com/office/drawing/2014/main" id="{1890F876-4150-15B9-5586-B6E3EF066D0B}"/>
              </a:ext>
            </a:extLst>
          </p:cNvPr>
          <p:cNvSpPr txBox="1"/>
          <p:nvPr/>
        </p:nvSpPr>
        <p:spPr>
          <a:xfrm rot="16200000">
            <a:off x="-137509" y="2272809"/>
            <a:ext cx="2787943" cy="343043"/>
          </a:xfrm>
          <a:prstGeom prst="rect">
            <a:avLst/>
          </a:prstGeom>
          <a:noFill/>
        </p:spPr>
        <p:txBody>
          <a:bodyPr wrap="none" rtlCol="0">
            <a:spAutoFit/>
          </a:bodyPr>
          <a:lstStyle/>
          <a:p>
            <a:pPr algn="ctr"/>
            <a:r>
              <a:rPr lang="en-US" b="0" dirty="0"/>
              <a:t>Doctor Requests Imaging</a:t>
            </a:r>
          </a:p>
        </p:txBody>
      </p:sp>
      <p:cxnSp>
        <p:nvCxnSpPr>
          <p:cNvPr id="75" name="Curved Connector 74">
            <a:extLst>
              <a:ext uri="{FF2B5EF4-FFF2-40B4-BE49-F238E27FC236}">
                <a16:creationId xmlns:a16="http://schemas.microsoft.com/office/drawing/2014/main" id="{019785D9-586D-3424-255F-F5C12247ED59}"/>
              </a:ext>
            </a:extLst>
          </p:cNvPr>
          <p:cNvCxnSpPr>
            <a:cxnSpLocks/>
            <a:stCxn id="50" idx="5"/>
            <a:endCxn id="52" idx="3"/>
          </p:cNvCxnSpPr>
          <p:nvPr/>
        </p:nvCxnSpPr>
        <p:spPr>
          <a:xfrm rot="16200000" flipH="1">
            <a:off x="5105864" y="1734115"/>
            <a:ext cx="114009" cy="2239663"/>
          </a:xfrm>
          <a:prstGeom prst="curvedConnector3">
            <a:avLst>
              <a:gd name="adj1" fmla="val 414296"/>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77" name="Curved Connector 76">
            <a:extLst>
              <a:ext uri="{FF2B5EF4-FFF2-40B4-BE49-F238E27FC236}">
                <a16:creationId xmlns:a16="http://schemas.microsoft.com/office/drawing/2014/main" id="{675EB0E2-C2D3-E3F6-09A6-3F6210ECB84A}"/>
              </a:ext>
            </a:extLst>
          </p:cNvPr>
          <p:cNvCxnSpPr>
            <a:cxnSpLocks/>
            <a:stCxn id="51" idx="7"/>
            <a:endCxn id="52" idx="1"/>
          </p:cNvCxnSpPr>
          <p:nvPr/>
        </p:nvCxnSpPr>
        <p:spPr>
          <a:xfrm rot="16200000" flipH="1">
            <a:off x="5889379" y="1891258"/>
            <a:ext cx="66733" cy="719908"/>
          </a:xfrm>
          <a:prstGeom prst="curvedConnector3">
            <a:avLst>
              <a:gd name="adj1" fmla="val -536955"/>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68471BF7-21A1-D959-3D31-51D08C96DE64}"/>
              </a:ext>
            </a:extLst>
          </p:cNvPr>
          <p:cNvSpPr txBox="1"/>
          <p:nvPr/>
        </p:nvSpPr>
        <p:spPr>
          <a:xfrm>
            <a:off x="6955956" y="1534935"/>
            <a:ext cx="1877438" cy="343043"/>
          </a:xfrm>
          <a:prstGeom prst="rect">
            <a:avLst/>
          </a:prstGeom>
          <a:noFill/>
        </p:spPr>
        <p:txBody>
          <a:bodyPr wrap="none" rtlCol="0">
            <a:spAutoFit/>
          </a:bodyPr>
          <a:lstStyle/>
          <a:p>
            <a:pPr algn="ctr"/>
            <a:r>
              <a:rPr lang="en-US" b="0" dirty="0"/>
              <a:t>Patient selection</a:t>
            </a:r>
          </a:p>
        </p:txBody>
      </p:sp>
      <p:sp>
        <p:nvSpPr>
          <p:cNvPr id="79" name="Oval 78">
            <a:extLst>
              <a:ext uri="{FF2B5EF4-FFF2-40B4-BE49-F238E27FC236}">
                <a16:creationId xmlns:a16="http://schemas.microsoft.com/office/drawing/2014/main" id="{EFD3F1C9-B1C1-62E0-7503-0B7BC1919C7F}"/>
              </a:ext>
            </a:extLst>
          </p:cNvPr>
          <p:cNvSpPr/>
          <p:nvPr/>
        </p:nvSpPr>
        <p:spPr>
          <a:xfrm>
            <a:off x="7980400" y="2154852"/>
            <a:ext cx="1539005"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Imaging Center Services</a:t>
            </a:r>
          </a:p>
        </p:txBody>
      </p:sp>
      <p:cxnSp>
        <p:nvCxnSpPr>
          <p:cNvPr id="82" name="Curved Connector 81">
            <a:extLst>
              <a:ext uri="{FF2B5EF4-FFF2-40B4-BE49-F238E27FC236}">
                <a16:creationId xmlns:a16="http://schemas.microsoft.com/office/drawing/2014/main" id="{DE57A26E-0C50-FCA5-4726-6178BFCAA455}"/>
              </a:ext>
            </a:extLst>
          </p:cNvPr>
          <p:cNvCxnSpPr>
            <a:cxnSpLocks/>
            <a:stCxn id="52" idx="4"/>
            <a:endCxn id="50" idx="4"/>
          </p:cNvCxnSpPr>
          <p:nvPr/>
        </p:nvCxnSpPr>
        <p:spPr>
          <a:xfrm rot="5400000" flipH="1">
            <a:off x="5164904" y="1288602"/>
            <a:ext cx="114009" cy="3390145"/>
          </a:xfrm>
          <a:prstGeom prst="curvedConnector3">
            <a:avLst>
              <a:gd name="adj1" fmla="val -388489"/>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84" name="Curved Connector 83">
            <a:extLst>
              <a:ext uri="{FF2B5EF4-FFF2-40B4-BE49-F238E27FC236}">
                <a16:creationId xmlns:a16="http://schemas.microsoft.com/office/drawing/2014/main" id="{0AECC663-2B3C-731A-C7C5-57C39178BDFC}"/>
              </a:ext>
            </a:extLst>
          </p:cNvPr>
          <p:cNvCxnSpPr>
            <a:cxnSpLocks/>
            <a:stCxn id="4" idx="7"/>
            <a:endCxn id="50" idx="1"/>
          </p:cNvCxnSpPr>
          <p:nvPr/>
        </p:nvCxnSpPr>
        <p:spPr>
          <a:xfrm rot="5400000" flipH="1" flipV="1">
            <a:off x="2677043" y="1870530"/>
            <a:ext cx="33550" cy="633631"/>
          </a:xfrm>
          <a:prstGeom prst="curvedConnector3">
            <a:avLst>
              <a:gd name="adj1" fmla="val 1168036"/>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1051AD92-EA9A-BC65-7231-B94238853A35}"/>
              </a:ext>
            </a:extLst>
          </p:cNvPr>
          <p:cNvSpPr/>
          <p:nvPr/>
        </p:nvSpPr>
        <p:spPr>
          <a:xfrm>
            <a:off x="533400" y="4162964"/>
            <a:ext cx="10999427" cy="2262158"/>
          </a:xfrm>
          <a:prstGeom prst="rect">
            <a:avLst/>
          </a:prstGeom>
        </p:spPr>
        <p:txBody>
          <a:bodyPr wrap="square">
            <a:spAutoFit/>
          </a:bodyPr>
          <a:lstStyle/>
          <a:p>
            <a:pPr>
              <a:lnSpc>
                <a:spcPct val="100000"/>
              </a:lnSpc>
              <a:spcAft>
                <a:spcPts val="600"/>
              </a:spcAft>
            </a:pPr>
            <a:r>
              <a:rPr lang="en-US" b="0" dirty="0"/>
              <a:t>The previous pre-auth experience was not fully transparent to all participants – lends itself to </a:t>
            </a:r>
            <a:r>
              <a:rPr lang="en-US" b="0" dirty="0" err="1"/>
              <a:t>suprises</a:t>
            </a:r>
            <a:r>
              <a:rPr lang="en-US" b="0" dirty="0"/>
              <a:t> and dissatisfaction</a:t>
            </a:r>
          </a:p>
          <a:p>
            <a:pPr>
              <a:lnSpc>
                <a:spcPct val="100000"/>
              </a:lnSpc>
              <a:spcAft>
                <a:spcPts val="600"/>
              </a:spcAft>
            </a:pPr>
            <a:r>
              <a:rPr lang="en-US" b="0" dirty="0"/>
              <a:t>The smart contract makes concepts such as preferred providers, the rules around if a pre-auth is required, how are they approved or denied, cost transparency around location selection and how payment is made transparent to all parties. </a:t>
            </a:r>
          </a:p>
          <a:p>
            <a:pPr>
              <a:lnSpc>
                <a:spcPct val="100000"/>
              </a:lnSpc>
              <a:spcAft>
                <a:spcPts val="600"/>
              </a:spcAft>
            </a:pPr>
            <a:r>
              <a:rPr lang="en-US" b="0" dirty="0"/>
              <a:t>There are no secrets, nor the ability to alter how this works</a:t>
            </a:r>
          </a:p>
          <a:p>
            <a:pPr>
              <a:lnSpc>
                <a:spcPct val="100000"/>
              </a:lnSpc>
              <a:spcAft>
                <a:spcPts val="600"/>
              </a:spcAft>
            </a:pPr>
            <a:r>
              <a:rPr lang="en-US" b="0" dirty="0"/>
              <a:t>Identities and patient information is protected via private keys, just like in other blockchains</a:t>
            </a:r>
          </a:p>
        </p:txBody>
      </p:sp>
      <p:cxnSp>
        <p:nvCxnSpPr>
          <p:cNvPr id="53" name="Curved Connector 52">
            <a:extLst>
              <a:ext uri="{FF2B5EF4-FFF2-40B4-BE49-F238E27FC236}">
                <a16:creationId xmlns:a16="http://schemas.microsoft.com/office/drawing/2014/main" id="{DE926C22-3186-4420-EE7B-A74F7C901CAD}"/>
              </a:ext>
            </a:extLst>
          </p:cNvPr>
          <p:cNvCxnSpPr>
            <a:cxnSpLocks/>
            <a:stCxn id="50" idx="7"/>
            <a:endCxn id="51" idx="1"/>
          </p:cNvCxnSpPr>
          <p:nvPr/>
        </p:nvCxnSpPr>
        <p:spPr>
          <a:xfrm rot="16200000" flipH="1">
            <a:off x="4335992" y="1877615"/>
            <a:ext cx="47276" cy="633187"/>
          </a:xfrm>
          <a:prstGeom prst="curvedConnector3">
            <a:avLst>
              <a:gd name="adj1" fmla="val -757945"/>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4EC981E2-2824-BC7B-D444-B91B712FBE27}"/>
              </a:ext>
            </a:extLst>
          </p:cNvPr>
          <p:cNvSpPr txBox="1"/>
          <p:nvPr/>
        </p:nvSpPr>
        <p:spPr>
          <a:xfrm>
            <a:off x="5375293" y="1438002"/>
            <a:ext cx="1146469" cy="343043"/>
          </a:xfrm>
          <a:prstGeom prst="rect">
            <a:avLst/>
          </a:prstGeom>
          <a:noFill/>
        </p:spPr>
        <p:txBody>
          <a:bodyPr wrap="none" rtlCol="0">
            <a:spAutoFit/>
          </a:bodyPr>
          <a:lstStyle/>
          <a:p>
            <a:pPr algn="ctr"/>
            <a:r>
              <a:rPr lang="en-US" b="0" dirty="0"/>
              <a:t>approved</a:t>
            </a:r>
          </a:p>
        </p:txBody>
      </p:sp>
      <p:sp>
        <p:nvSpPr>
          <p:cNvPr id="61" name="TextBox 60">
            <a:extLst>
              <a:ext uri="{FF2B5EF4-FFF2-40B4-BE49-F238E27FC236}">
                <a16:creationId xmlns:a16="http://schemas.microsoft.com/office/drawing/2014/main" id="{89874069-59F7-FD2D-3102-F132FAC1DF88}"/>
              </a:ext>
            </a:extLst>
          </p:cNvPr>
          <p:cNvSpPr txBox="1"/>
          <p:nvPr/>
        </p:nvSpPr>
        <p:spPr>
          <a:xfrm>
            <a:off x="4637752" y="2926668"/>
            <a:ext cx="1146469" cy="343043"/>
          </a:xfrm>
          <a:prstGeom prst="rect">
            <a:avLst/>
          </a:prstGeom>
          <a:noFill/>
        </p:spPr>
        <p:txBody>
          <a:bodyPr wrap="none" rtlCol="0">
            <a:spAutoFit/>
          </a:bodyPr>
          <a:lstStyle/>
          <a:p>
            <a:pPr algn="ctr"/>
            <a:r>
              <a:rPr lang="en-US" b="0" dirty="0"/>
              <a:t>approved</a:t>
            </a:r>
          </a:p>
        </p:txBody>
      </p:sp>
      <p:sp>
        <p:nvSpPr>
          <p:cNvPr id="62" name="TextBox 61">
            <a:extLst>
              <a:ext uri="{FF2B5EF4-FFF2-40B4-BE49-F238E27FC236}">
                <a16:creationId xmlns:a16="http://schemas.microsoft.com/office/drawing/2014/main" id="{BAEB64B3-A308-5463-EC3E-EF3AEF9C8103}"/>
              </a:ext>
            </a:extLst>
          </p:cNvPr>
          <p:cNvSpPr txBox="1"/>
          <p:nvPr/>
        </p:nvSpPr>
        <p:spPr>
          <a:xfrm>
            <a:off x="2754168" y="3521618"/>
            <a:ext cx="3788218" cy="343043"/>
          </a:xfrm>
          <a:prstGeom prst="rect">
            <a:avLst/>
          </a:prstGeom>
          <a:noFill/>
        </p:spPr>
        <p:txBody>
          <a:bodyPr wrap="none" rtlCol="0">
            <a:spAutoFit/>
          </a:bodyPr>
          <a:lstStyle/>
          <a:p>
            <a:pPr algn="ctr"/>
            <a:r>
              <a:rPr lang="en-US" b="0" dirty="0"/>
              <a:t>Provider preferred – auto-approved</a:t>
            </a:r>
          </a:p>
        </p:txBody>
      </p:sp>
      <p:cxnSp>
        <p:nvCxnSpPr>
          <p:cNvPr id="85" name="Curved Connector 84">
            <a:extLst>
              <a:ext uri="{FF2B5EF4-FFF2-40B4-BE49-F238E27FC236}">
                <a16:creationId xmlns:a16="http://schemas.microsoft.com/office/drawing/2014/main" id="{6AE774D2-62E9-9F6B-49EE-BB37A791F651}"/>
              </a:ext>
            </a:extLst>
          </p:cNvPr>
          <p:cNvCxnSpPr>
            <a:cxnSpLocks/>
            <a:stCxn id="52" idx="7"/>
            <a:endCxn id="79" idx="1"/>
          </p:cNvCxnSpPr>
          <p:nvPr/>
        </p:nvCxnSpPr>
        <p:spPr>
          <a:xfrm rot="5400000" flipH="1" flipV="1">
            <a:off x="7878521" y="1957319"/>
            <a:ext cx="1" cy="654521"/>
          </a:xfrm>
          <a:prstGeom prst="curvedConnector3">
            <a:avLst>
              <a:gd name="adj1" fmla="val 35832700000"/>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87" name="Curved Connector 86">
            <a:extLst>
              <a:ext uri="{FF2B5EF4-FFF2-40B4-BE49-F238E27FC236}">
                <a16:creationId xmlns:a16="http://schemas.microsoft.com/office/drawing/2014/main" id="{8414364A-11A7-4706-9261-95E4B96E522B}"/>
              </a:ext>
            </a:extLst>
          </p:cNvPr>
          <p:cNvCxnSpPr>
            <a:cxnSpLocks/>
            <a:stCxn id="52" idx="5"/>
            <a:endCxn id="79" idx="3"/>
          </p:cNvCxnSpPr>
          <p:nvPr/>
        </p:nvCxnSpPr>
        <p:spPr>
          <a:xfrm rot="5400000" flipH="1" flipV="1">
            <a:off x="7878520" y="2583691"/>
            <a:ext cx="1" cy="654521"/>
          </a:xfrm>
          <a:prstGeom prst="curvedConnector3">
            <a:avLst>
              <a:gd name="adj1" fmla="val -35832600000"/>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3AFAC7A2-90AD-6487-ECC7-41BF36A950C3}"/>
              </a:ext>
            </a:extLst>
          </p:cNvPr>
          <p:cNvSpPr txBox="1"/>
          <p:nvPr/>
        </p:nvSpPr>
        <p:spPr>
          <a:xfrm>
            <a:off x="6952321" y="3286476"/>
            <a:ext cx="1915910" cy="343043"/>
          </a:xfrm>
          <a:prstGeom prst="rect">
            <a:avLst/>
          </a:prstGeom>
          <a:noFill/>
        </p:spPr>
        <p:txBody>
          <a:bodyPr wrap="none" rtlCol="0">
            <a:spAutoFit/>
          </a:bodyPr>
          <a:lstStyle/>
          <a:p>
            <a:pPr algn="ctr"/>
            <a:r>
              <a:rPr lang="en-US" b="0" dirty="0" err="1"/>
              <a:t>preauth</a:t>
            </a:r>
            <a:r>
              <a:rPr lang="en-US" b="0" dirty="0"/>
              <a:t> approval</a:t>
            </a:r>
          </a:p>
        </p:txBody>
      </p:sp>
      <p:sp>
        <p:nvSpPr>
          <p:cNvPr id="89" name="Oval 88">
            <a:extLst>
              <a:ext uri="{FF2B5EF4-FFF2-40B4-BE49-F238E27FC236}">
                <a16:creationId xmlns:a16="http://schemas.microsoft.com/office/drawing/2014/main" id="{851F88C6-1E0A-4C06-77B9-4D082F584800}"/>
              </a:ext>
            </a:extLst>
          </p:cNvPr>
          <p:cNvSpPr/>
          <p:nvPr/>
        </p:nvSpPr>
        <p:spPr>
          <a:xfrm>
            <a:off x="9757065" y="2150434"/>
            <a:ext cx="1656851"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Patient Billing Calculation</a:t>
            </a:r>
          </a:p>
        </p:txBody>
      </p:sp>
      <p:cxnSp>
        <p:nvCxnSpPr>
          <p:cNvPr id="90" name="Curved Connector 89">
            <a:extLst>
              <a:ext uri="{FF2B5EF4-FFF2-40B4-BE49-F238E27FC236}">
                <a16:creationId xmlns:a16="http://schemas.microsoft.com/office/drawing/2014/main" id="{6EDF025A-3BF3-B42B-25D8-170A3D8B49DE}"/>
              </a:ext>
            </a:extLst>
          </p:cNvPr>
          <p:cNvCxnSpPr>
            <a:cxnSpLocks/>
            <a:stCxn id="79" idx="7"/>
            <a:endCxn id="89" idx="1"/>
          </p:cNvCxnSpPr>
          <p:nvPr/>
        </p:nvCxnSpPr>
        <p:spPr>
          <a:xfrm rot="5400000" flipH="1" flipV="1">
            <a:off x="9644655" y="1929528"/>
            <a:ext cx="4418" cy="705682"/>
          </a:xfrm>
          <a:prstGeom prst="curvedConnector3">
            <a:avLst>
              <a:gd name="adj1" fmla="val 8210593"/>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783B734C-394E-3B95-EB95-989B137279A4}"/>
              </a:ext>
            </a:extLst>
          </p:cNvPr>
          <p:cNvSpPr txBox="1"/>
          <p:nvPr/>
        </p:nvSpPr>
        <p:spPr>
          <a:xfrm>
            <a:off x="9112102" y="1354440"/>
            <a:ext cx="1069524" cy="592342"/>
          </a:xfrm>
          <a:prstGeom prst="rect">
            <a:avLst/>
          </a:prstGeom>
          <a:noFill/>
        </p:spPr>
        <p:txBody>
          <a:bodyPr wrap="none" rtlCol="0">
            <a:spAutoFit/>
          </a:bodyPr>
          <a:lstStyle/>
          <a:p>
            <a:pPr algn="ctr"/>
            <a:r>
              <a:rPr lang="en-US" b="0" dirty="0"/>
              <a:t>Service </a:t>
            </a:r>
            <a:br>
              <a:rPr lang="en-US" b="0" dirty="0"/>
            </a:br>
            <a:r>
              <a:rPr lang="en-US" b="0" dirty="0"/>
              <a:t>provided</a:t>
            </a:r>
          </a:p>
        </p:txBody>
      </p:sp>
      <p:cxnSp>
        <p:nvCxnSpPr>
          <p:cNvPr id="92" name="Curved Connector 91">
            <a:extLst>
              <a:ext uri="{FF2B5EF4-FFF2-40B4-BE49-F238E27FC236}">
                <a16:creationId xmlns:a16="http://schemas.microsoft.com/office/drawing/2014/main" id="{398E3938-727D-4E52-71E5-18C36E85A7B6}"/>
              </a:ext>
            </a:extLst>
          </p:cNvPr>
          <p:cNvCxnSpPr>
            <a:cxnSpLocks/>
            <a:stCxn id="89" idx="3"/>
            <a:endCxn id="79" idx="5"/>
          </p:cNvCxnSpPr>
          <p:nvPr/>
        </p:nvCxnSpPr>
        <p:spPr>
          <a:xfrm rot="5400000">
            <a:off x="9644655" y="2555901"/>
            <a:ext cx="4418" cy="705682"/>
          </a:xfrm>
          <a:prstGeom prst="curvedConnector3">
            <a:avLst>
              <a:gd name="adj1" fmla="val 8210593"/>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038C2B29-384F-BB1B-9F3A-F61DE2127B40}"/>
              </a:ext>
            </a:extLst>
          </p:cNvPr>
          <p:cNvSpPr txBox="1"/>
          <p:nvPr/>
        </p:nvSpPr>
        <p:spPr>
          <a:xfrm>
            <a:off x="9149636" y="3262321"/>
            <a:ext cx="1095173" cy="592342"/>
          </a:xfrm>
          <a:prstGeom prst="rect">
            <a:avLst/>
          </a:prstGeom>
          <a:noFill/>
        </p:spPr>
        <p:txBody>
          <a:bodyPr wrap="none" rtlCol="0">
            <a:spAutoFit/>
          </a:bodyPr>
          <a:lstStyle/>
          <a:p>
            <a:pPr algn="ctr"/>
            <a:r>
              <a:rPr lang="en-US" b="0" dirty="0"/>
              <a:t>Patient</a:t>
            </a:r>
            <a:br>
              <a:rPr lang="en-US" b="0" dirty="0"/>
            </a:br>
            <a:r>
              <a:rPr lang="en-US" b="0" dirty="0"/>
              <a:t>Payment</a:t>
            </a:r>
          </a:p>
        </p:txBody>
      </p:sp>
      <p:cxnSp>
        <p:nvCxnSpPr>
          <p:cNvPr id="95" name="Curved Connector 94">
            <a:extLst>
              <a:ext uri="{FF2B5EF4-FFF2-40B4-BE49-F238E27FC236}">
                <a16:creationId xmlns:a16="http://schemas.microsoft.com/office/drawing/2014/main" id="{A4E9ABA7-2A2D-047A-5F24-61A5D3D5A039}"/>
              </a:ext>
            </a:extLst>
          </p:cNvPr>
          <p:cNvCxnSpPr>
            <a:cxnSpLocks/>
            <a:stCxn id="51" idx="0"/>
            <a:endCxn id="4" idx="0"/>
          </p:cNvCxnSpPr>
          <p:nvPr/>
        </p:nvCxnSpPr>
        <p:spPr>
          <a:xfrm rot="16200000" flipV="1">
            <a:off x="3549440" y="518051"/>
            <a:ext cx="13726" cy="3126411"/>
          </a:xfrm>
          <a:prstGeom prst="curvedConnector3">
            <a:avLst>
              <a:gd name="adj1" fmla="val 6553628"/>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99" name="TextBox 98">
            <a:extLst>
              <a:ext uri="{FF2B5EF4-FFF2-40B4-BE49-F238E27FC236}">
                <a16:creationId xmlns:a16="http://schemas.microsoft.com/office/drawing/2014/main" id="{21AB46DF-A8D5-7611-281B-45679A3B7DB9}"/>
              </a:ext>
            </a:extLst>
          </p:cNvPr>
          <p:cNvSpPr txBox="1"/>
          <p:nvPr/>
        </p:nvSpPr>
        <p:spPr>
          <a:xfrm>
            <a:off x="3089171" y="1191518"/>
            <a:ext cx="877163" cy="343043"/>
          </a:xfrm>
          <a:prstGeom prst="rect">
            <a:avLst/>
          </a:prstGeom>
          <a:noFill/>
        </p:spPr>
        <p:txBody>
          <a:bodyPr wrap="none" rtlCol="0">
            <a:spAutoFit/>
          </a:bodyPr>
          <a:lstStyle/>
          <a:p>
            <a:pPr algn="ctr"/>
            <a:r>
              <a:rPr lang="en-US" b="0" dirty="0"/>
              <a:t>denied</a:t>
            </a:r>
          </a:p>
        </p:txBody>
      </p:sp>
    </p:spTree>
    <p:extLst>
      <p:ext uri="{BB962C8B-B14F-4D97-AF65-F5344CB8AC3E}">
        <p14:creationId xmlns:p14="http://schemas.microsoft.com/office/powerpoint/2010/main" val="260034963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77</a:t>
            </a:fld>
            <a:endParaRPr lang="en-US" dirty="0"/>
          </a:p>
        </p:txBody>
      </p:sp>
      <p:sp>
        <p:nvSpPr>
          <p:cNvPr id="470018" name="Rectangle 2"/>
          <p:cNvSpPr>
            <a:spLocks noGrp="1" noChangeArrowheads="1"/>
          </p:cNvSpPr>
          <p:nvPr>
            <p:ph type="title"/>
          </p:nvPr>
        </p:nvSpPr>
        <p:spPr>
          <a:xfrm>
            <a:off x="330333" y="301959"/>
            <a:ext cx="10936077" cy="698948"/>
          </a:xfrm>
        </p:spPr>
        <p:txBody>
          <a:bodyPr/>
          <a:lstStyle/>
          <a:p>
            <a:r>
              <a:rPr lang="en-US" dirty="0"/>
              <a:t>Fungible Tokens</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57" name="Rectangle 56">
            <a:extLst>
              <a:ext uri="{FF2B5EF4-FFF2-40B4-BE49-F238E27FC236}">
                <a16:creationId xmlns:a16="http://schemas.microsoft.com/office/drawing/2014/main" id="{1051AD92-EA9A-BC65-7231-B94238853A35}"/>
              </a:ext>
            </a:extLst>
          </p:cNvPr>
          <p:cNvSpPr/>
          <p:nvPr/>
        </p:nvSpPr>
        <p:spPr>
          <a:xfrm>
            <a:off x="471488" y="1256979"/>
            <a:ext cx="11601449" cy="1277273"/>
          </a:xfrm>
          <a:prstGeom prst="rect">
            <a:avLst/>
          </a:prstGeom>
        </p:spPr>
        <p:txBody>
          <a:bodyPr wrap="square">
            <a:spAutoFit/>
          </a:bodyPr>
          <a:lstStyle/>
          <a:p>
            <a:pPr>
              <a:lnSpc>
                <a:spcPct val="100000"/>
              </a:lnSpc>
              <a:spcAft>
                <a:spcPts val="600"/>
              </a:spcAft>
            </a:pPr>
            <a:r>
              <a:rPr lang="en-US" b="0" dirty="0"/>
              <a:t>A fungible token is divisible, interchangeable and non-unique.  Crypto-currency is an example.  For example, 10 individual bitcoin transactions in a wallet is equivalent to one transaction containing 10 bitcoins. Fungible tokens are often divided when exchanged. </a:t>
            </a:r>
          </a:p>
          <a:p>
            <a:pPr>
              <a:lnSpc>
                <a:spcPct val="100000"/>
              </a:lnSpc>
              <a:spcAft>
                <a:spcPts val="600"/>
              </a:spcAft>
            </a:pPr>
            <a:r>
              <a:rPr lang="en-US" b="0" dirty="0"/>
              <a:t>Example, I have a transaction on the blockchain indicating my ownership of 10BTC, and want to send you 6 BTC</a:t>
            </a:r>
          </a:p>
        </p:txBody>
      </p:sp>
      <p:sp>
        <p:nvSpPr>
          <p:cNvPr id="9" name="Rectangle 8">
            <a:extLst>
              <a:ext uri="{FF2B5EF4-FFF2-40B4-BE49-F238E27FC236}">
                <a16:creationId xmlns:a16="http://schemas.microsoft.com/office/drawing/2014/main" id="{F494FD2E-2D97-BCEB-AEA9-79E983ABF96C}"/>
              </a:ext>
            </a:extLst>
          </p:cNvPr>
          <p:cNvSpPr/>
          <p:nvPr/>
        </p:nvSpPr>
        <p:spPr>
          <a:xfrm>
            <a:off x="959643" y="2924206"/>
            <a:ext cx="2414588" cy="10185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rPr>
              <a:t>TransactionID</a:t>
            </a:r>
            <a:r>
              <a:rPr lang="en-US" sz="1600" dirty="0">
                <a:solidFill>
                  <a:schemeClr val="tx1"/>
                </a:solidFill>
              </a:rPr>
              <a:t>: 123 $10BTC</a:t>
            </a:r>
            <a:br>
              <a:rPr lang="en-US" sz="1600" dirty="0">
                <a:solidFill>
                  <a:schemeClr val="tx1"/>
                </a:solidFill>
              </a:rPr>
            </a:br>
            <a:r>
              <a:rPr lang="en-US" sz="1600" dirty="0">
                <a:solidFill>
                  <a:schemeClr val="tx1"/>
                </a:solidFill>
              </a:rPr>
              <a:t>Owner: </a:t>
            </a:r>
            <a:r>
              <a:rPr lang="en-US" sz="1600" dirty="0" err="1">
                <a:solidFill>
                  <a:schemeClr val="tx1"/>
                </a:solidFill>
              </a:rPr>
              <a:t>abcd</a:t>
            </a:r>
            <a:endParaRPr lang="en-US" sz="1600" dirty="0">
              <a:solidFill>
                <a:schemeClr val="tx1"/>
              </a:solidFill>
            </a:endParaRPr>
          </a:p>
        </p:txBody>
      </p:sp>
      <p:sp>
        <p:nvSpPr>
          <p:cNvPr id="10" name="Rectangle 9">
            <a:extLst>
              <a:ext uri="{FF2B5EF4-FFF2-40B4-BE49-F238E27FC236}">
                <a16:creationId xmlns:a16="http://schemas.microsoft.com/office/drawing/2014/main" id="{9D4DBAEB-FE45-BBC2-9E5A-B04452E297EE}"/>
              </a:ext>
            </a:extLst>
          </p:cNvPr>
          <p:cNvSpPr/>
          <p:nvPr/>
        </p:nvSpPr>
        <p:spPr>
          <a:xfrm>
            <a:off x="3859137" y="2924205"/>
            <a:ext cx="3371850" cy="10185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Transaction</a:t>
            </a:r>
            <a:br>
              <a:rPr lang="en-US" sz="1600" dirty="0">
                <a:solidFill>
                  <a:schemeClr val="tx1"/>
                </a:solidFill>
              </a:rPr>
            </a:br>
            <a:r>
              <a:rPr lang="en-US" sz="1600" dirty="0">
                <a:solidFill>
                  <a:schemeClr val="tx1"/>
                </a:solidFill>
              </a:rPr>
              <a:t>SPEND: TX-123</a:t>
            </a:r>
            <a:br>
              <a:rPr lang="en-US" sz="1600" dirty="0">
                <a:solidFill>
                  <a:schemeClr val="tx1"/>
                </a:solidFill>
              </a:rPr>
            </a:br>
            <a:r>
              <a:rPr lang="en-US" sz="1600" dirty="0">
                <a:solidFill>
                  <a:schemeClr val="tx1"/>
                </a:solidFill>
              </a:rPr>
              <a:t>Send: </a:t>
            </a:r>
            <a:r>
              <a:rPr lang="en-US" sz="1600" b="0" dirty="0">
                <a:solidFill>
                  <a:schemeClr val="tx1"/>
                </a:solidFill>
              </a:rPr>
              <a:t>$5BTC</a:t>
            </a:r>
            <a:r>
              <a:rPr lang="en-US" sz="1600" dirty="0">
                <a:solidFill>
                  <a:schemeClr val="tx1"/>
                </a:solidFill>
              </a:rPr>
              <a:t>, To: </a:t>
            </a:r>
            <a:r>
              <a:rPr lang="en-US" sz="1600" dirty="0" err="1">
                <a:solidFill>
                  <a:schemeClr val="tx1"/>
                </a:solidFill>
              </a:rPr>
              <a:t>wxyz</a:t>
            </a:r>
            <a:br>
              <a:rPr lang="en-US" sz="1600" dirty="0">
                <a:solidFill>
                  <a:schemeClr val="tx1"/>
                </a:solidFill>
              </a:rPr>
            </a:br>
            <a:r>
              <a:rPr lang="en-US" sz="1600" dirty="0">
                <a:solidFill>
                  <a:schemeClr val="tx1"/>
                </a:solidFill>
              </a:rPr>
              <a:t>Send: </a:t>
            </a:r>
            <a:r>
              <a:rPr lang="en-US" sz="1600" b="0" dirty="0">
                <a:solidFill>
                  <a:schemeClr val="tx1"/>
                </a:solidFill>
              </a:rPr>
              <a:t>$4.95 </a:t>
            </a:r>
            <a:r>
              <a:rPr lang="en-US" sz="1600" dirty="0">
                <a:solidFill>
                  <a:schemeClr val="tx1"/>
                </a:solidFill>
              </a:rPr>
              <a:t>BTC, To: </a:t>
            </a:r>
            <a:r>
              <a:rPr lang="en-US" sz="1600" dirty="0" err="1">
                <a:solidFill>
                  <a:schemeClr val="tx1"/>
                </a:solidFill>
              </a:rPr>
              <a:t>abcd</a:t>
            </a:r>
            <a:endParaRPr lang="en-US" sz="1600" dirty="0">
              <a:solidFill>
                <a:schemeClr val="tx1"/>
              </a:solidFill>
            </a:endParaRPr>
          </a:p>
        </p:txBody>
      </p:sp>
      <p:sp>
        <p:nvSpPr>
          <p:cNvPr id="11" name="Rectangle 10">
            <a:extLst>
              <a:ext uri="{FF2B5EF4-FFF2-40B4-BE49-F238E27FC236}">
                <a16:creationId xmlns:a16="http://schemas.microsoft.com/office/drawing/2014/main" id="{8A097206-A8BF-007C-D7B2-C3079C258552}"/>
              </a:ext>
            </a:extLst>
          </p:cNvPr>
          <p:cNvSpPr/>
          <p:nvPr/>
        </p:nvSpPr>
        <p:spPr>
          <a:xfrm>
            <a:off x="7694629" y="2933760"/>
            <a:ext cx="1699570" cy="10140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TX-456</a:t>
            </a:r>
            <a:br>
              <a:rPr lang="en-US" sz="1600" dirty="0">
                <a:solidFill>
                  <a:schemeClr val="tx1"/>
                </a:solidFill>
              </a:rPr>
            </a:br>
            <a:r>
              <a:rPr lang="en-US" sz="1600" dirty="0">
                <a:solidFill>
                  <a:schemeClr val="tx1"/>
                </a:solidFill>
              </a:rPr>
              <a:t>$5BTC</a:t>
            </a:r>
            <a:br>
              <a:rPr lang="en-US" sz="1600" dirty="0">
                <a:solidFill>
                  <a:schemeClr val="tx1"/>
                </a:solidFill>
              </a:rPr>
            </a:br>
            <a:r>
              <a:rPr lang="en-US" sz="1600" dirty="0">
                <a:solidFill>
                  <a:schemeClr val="tx1"/>
                </a:solidFill>
              </a:rPr>
              <a:t>Owner: </a:t>
            </a:r>
            <a:r>
              <a:rPr lang="en-US" sz="1600" dirty="0" err="1">
                <a:solidFill>
                  <a:schemeClr val="tx1"/>
                </a:solidFill>
              </a:rPr>
              <a:t>wxyz</a:t>
            </a:r>
            <a:endParaRPr lang="en-US" sz="1600" dirty="0">
              <a:solidFill>
                <a:schemeClr val="tx1"/>
              </a:solidFill>
            </a:endParaRPr>
          </a:p>
        </p:txBody>
      </p:sp>
      <p:sp>
        <p:nvSpPr>
          <p:cNvPr id="13" name="Rectangle 12">
            <a:extLst>
              <a:ext uri="{FF2B5EF4-FFF2-40B4-BE49-F238E27FC236}">
                <a16:creationId xmlns:a16="http://schemas.microsoft.com/office/drawing/2014/main" id="{11ADB78D-6877-08F4-82B7-2D92FDE083CF}"/>
              </a:ext>
            </a:extLst>
          </p:cNvPr>
          <p:cNvSpPr/>
          <p:nvPr/>
        </p:nvSpPr>
        <p:spPr>
          <a:xfrm>
            <a:off x="9394199" y="2933760"/>
            <a:ext cx="1699570" cy="10140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TX-789</a:t>
            </a:r>
            <a:br>
              <a:rPr lang="en-US" sz="1600" dirty="0">
                <a:solidFill>
                  <a:schemeClr val="tx1"/>
                </a:solidFill>
              </a:rPr>
            </a:br>
            <a:r>
              <a:rPr lang="en-US" sz="1600" dirty="0">
                <a:solidFill>
                  <a:schemeClr val="tx1"/>
                </a:solidFill>
              </a:rPr>
              <a:t>$5BTC</a:t>
            </a:r>
            <a:br>
              <a:rPr lang="en-US" sz="1600" dirty="0">
                <a:solidFill>
                  <a:schemeClr val="tx1"/>
                </a:solidFill>
              </a:rPr>
            </a:br>
            <a:r>
              <a:rPr lang="en-US" sz="1600" dirty="0">
                <a:solidFill>
                  <a:schemeClr val="tx1"/>
                </a:solidFill>
              </a:rPr>
              <a:t>Owner: </a:t>
            </a:r>
            <a:r>
              <a:rPr lang="en-US" sz="1600" dirty="0" err="1">
                <a:solidFill>
                  <a:schemeClr val="tx1"/>
                </a:solidFill>
              </a:rPr>
              <a:t>abcd</a:t>
            </a:r>
            <a:endParaRPr lang="en-US" sz="1600" dirty="0">
              <a:solidFill>
                <a:schemeClr val="tx1"/>
              </a:solidFill>
            </a:endParaRPr>
          </a:p>
        </p:txBody>
      </p:sp>
      <p:cxnSp>
        <p:nvCxnSpPr>
          <p:cNvPr id="4" name="Straight Arrow Connector 3">
            <a:extLst>
              <a:ext uri="{FF2B5EF4-FFF2-40B4-BE49-F238E27FC236}">
                <a16:creationId xmlns:a16="http://schemas.microsoft.com/office/drawing/2014/main" id="{81391C82-3B27-34E5-B38F-D7017F2360F6}"/>
              </a:ext>
            </a:extLst>
          </p:cNvPr>
          <p:cNvCxnSpPr>
            <a:stCxn id="9" idx="3"/>
            <a:endCxn id="10" idx="1"/>
          </p:cNvCxnSpPr>
          <p:nvPr/>
        </p:nvCxnSpPr>
        <p:spPr>
          <a:xfrm flipV="1">
            <a:off x="3374231" y="3433489"/>
            <a:ext cx="484906" cy="1"/>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E51C816-7F4E-8F5A-A0AC-59C34276DF20}"/>
              </a:ext>
            </a:extLst>
          </p:cNvPr>
          <p:cNvCxnSpPr/>
          <p:nvPr/>
        </p:nvCxnSpPr>
        <p:spPr>
          <a:xfrm flipV="1">
            <a:off x="7209723" y="3414288"/>
            <a:ext cx="484906" cy="1"/>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D6AD3433-C2D1-3068-272A-A00BB7084292}"/>
              </a:ext>
            </a:extLst>
          </p:cNvPr>
          <p:cNvSpPr/>
          <p:nvPr/>
        </p:nvSpPr>
        <p:spPr>
          <a:xfrm>
            <a:off x="295275" y="4070824"/>
            <a:ext cx="11601449" cy="923330"/>
          </a:xfrm>
          <a:prstGeom prst="rect">
            <a:avLst/>
          </a:prstGeom>
        </p:spPr>
        <p:txBody>
          <a:bodyPr wrap="square">
            <a:spAutoFit/>
          </a:bodyPr>
          <a:lstStyle/>
          <a:p>
            <a:pPr>
              <a:lnSpc>
                <a:spcPct val="100000"/>
              </a:lnSpc>
              <a:spcAft>
                <a:spcPts val="600"/>
              </a:spcAft>
            </a:pPr>
            <a:r>
              <a:rPr lang="en-US" b="0" dirty="0"/>
              <a:t>Transactions are immutable, to exchange a fungible token, a new transaction is created that “spends” the old one and divides it into multiple parts.  One part to new party, the other is change.  The reminder is a fee/tip to the miner to incent them to put on a block. </a:t>
            </a:r>
          </a:p>
        </p:txBody>
      </p:sp>
    </p:spTree>
    <p:extLst>
      <p:ext uri="{BB962C8B-B14F-4D97-AF65-F5344CB8AC3E}">
        <p14:creationId xmlns:p14="http://schemas.microsoft.com/office/powerpoint/2010/main" val="29219759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78</a:t>
            </a:fld>
            <a:endParaRPr lang="en-US" dirty="0"/>
          </a:p>
        </p:txBody>
      </p:sp>
      <p:sp>
        <p:nvSpPr>
          <p:cNvPr id="470018" name="Rectangle 2"/>
          <p:cNvSpPr>
            <a:spLocks noGrp="1" noChangeArrowheads="1"/>
          </p:cNvSpPr>
          <p:nvPr>
            <p:ph type="title"/>
          </p:nvPr>
        </p:nvSpPr>
        <p:spPr>
          <a:xfrm>
            <a:off x="330333" y="301959"/>
            <a:ext cx="10936077" cy="698948"/>
          </a:xfrm>
        </p:spPr>
        <p:txBody>
          <a:bodyPr/>
          <a:lstStyle/>
          <a:p>
            <a:r>
              <a:rPr lang="en-US" dirty="0"/>
              <a:t>Non Fungible Tokens</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57" name="Rectangle 56">
            <a:extLst>
              <a:ext uri="{FF2B5EF4-FFF2-40B4-BE49-F238E27FC236}">
                <a16:creationId xmlns:a16="http://schemas.microsoft.com/office/drawing/2014/main" id="{1051AD92-EA9A-BC65-7231-B94238853A35}"/>
              </a:ext>
            </a:extLst>
          </p:cNvPr>
          <p:cNvSpPr/>
          <p:nvPr/>
        </p:nvSpPr>
        <p:spPr>
          <a:xfrm>
            <a:off x="6196013" y="1256979"/>
            <a:ext cx="5876924" cy="2816156"/>
          </a:xfrm>
          <a:prstGeom prst="rect">
            <a:avLst/>
          </a:prstGeom>
        </p:spPr>
        <p:txBody>
          <a:bodyPr wrap="square">
            <a:spAutoFit/>
          </a:bodyPr>
          <a:lstStyle/>
          <a:p>
            <a:pPr>
              <a:lnSpc>
                <a:spcPct val="100000"/>
              </a:lnSpc>
              <a:spcAft>
                <a:spcPts val="600"/>
              </a:spcAft>
            </a:pPr>
            <a:r>
              <a:rPr lang="en-US" b="0" dirty="0"/>
              <a:t>The other interesting thing about Web3 is the ability to create and own digital assets</a:t>
            </a:r>
          </a:p>
          <a:p>
            <a:pPr>
              <a:lnSpc>
                <a:spcPct val="100000"/>
              </a:lnSpc>
              <a:spcAft>
                <a:spcPts val="600"/>
              </a:spcAft>
            </a:pPr>
            <a:r>
              <a:rPr lang="en-US" b="0" dirty="0"/>
              <a:t>The obvious example is crypto-currency where crypto currency can be used directly in commerce or also be exchanged for fiat money such as US Dollars.</a:t>
            </a:r>
          </a:p>
          <a:p>
            <a:pPr>
              <a:lnSpc>
                <a:spcPct val="100000"/>
              </a:lnSpc>
              <a:spcAft>
                <a:spcPts val="600"/>
              </a:spcAft>
            </a:pPr>
            <a:r>
              <a:rPr lang="en-US" b="0" dirty="0"/>
              <a:t>A NFT is just a digitally signed token that is stored on the blockchain – they can be owned or exchanged just like any other crypto-token</a:t>
            </a:r>
          </a:p>
          <a:p>
            <a:pPr>
              <a:lnSpc>
                <a:spcPct val="100000"/>
              </a:lnSpc>
              <a:spcAft>
                <a:spcPts val="600"/>
              </a:spcAft>
            </a:pPr>
            <a:r>
              <a:rPr lang="en-US" b="0" dirty="0"/>
              <a:t>Examples:</a:t>
            </a:r>
          </a:p>
        </p:txBody>
      </p:sp>
      <p:pic>
        <p:nvPicPr>
          <p:cNvPr id="2" name="Picture 1">
            <a:extLst>
              <a:ext uri="{FF2B5EF4-FFF2-40B4-BE49-F238E27FC236}">
                <a16:creationId xmlns:a16="http://schemas.microsoft.com/office/drawing/2014/main" id="{0791E180-DE04-E76C-DA07-E71B9F43FD71}"/>
              </a:ext>
            </a:extLst>
          </p:cNvPr>
          <p:cNvPicPr>
            <a:picLocks noChangeAspect="1"/>
          </p:cNvPicPr>
          <p:nvPr/>
        </p:nvPicPr>
        <p:blipFill>
          <a:blip r:embed="rId2"/>
          <a:stretch>
            <a:fillRect/>
          </a:stretch>
        </p:blipFill>
        <p:spPr>
          <a:xfrm>
            <a:off x="330333" y="1201343"/>
            <a:ext cx="5556117" cy="5026758"/>
          </a:xfrm>
          <a:prstGeom prst="rect">
            <a:avLst/>
          </a:prstGeom>
        </p:spPr>
      </p:pic>
      <p:sp>
        <p:nvSpPr>
          <p:cNvPr id="34" name="Rectangle 33">
            <a:extLst>
              <a:ext uri="{FF2B5EF4-FFF2-40B4-BE49-F238E27FC236}">
                <a16:creationId xmlns:a16="http://schemas.microsoft.com/office/drawing/2014/main" id="{C7A30894-650A-3164-085F-AC2E6A63AD55}"/>
              </a:ext>
            </a:extLst>
          </p:cNvPr>
          <p:cNvSpPr/>
          <p:nvPr/>
        </p:nvSpPr>
        <p:spPr>
          <a:xfrm>
            <a:off x="6505576" y="4071544"/>
            <a:ext cx="5556117" cy="1785104"/>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b="0" dirty="0"/>
              <a:t>Car and home titles</a:t>
            </a:r>
          </a:p>
          <a:p>
            <a:pPr marL="285750" indent="-285750">
              <a:lnSpc>
                <a:spcPct val="100000"/>
              </a:lnSpc>
              <a:spcAft>
                <a:spcPts val="600"/>
              </a:spcAft>
              <a:buFont typeface="Arial" panose="020B0604020202020204" pitchFamily="34" charset="0"/>
              <a:buChar char="•"/>
            </a:pPr>
            <a:r>
              <a:rPr lang="en-US" b="0" dirty="0"/>
              <a:t>Insurance contracts</a:t>
            </a:r>
          </a:p>
          <a:p>
            <a:pPr marL="285750" indent="-285750">
              <a:lnSpc>
                <a:spcPct val="100000"/>
              </a:lnSpc>
              <a:spcAft>
                <a:spcPts val="600"/>
              </a:spcAft>
              <a:buFont typeface="Arial" panose="020B0604020202020204" pitchFamily="34" charset="0"/>
              <a:buChar char="•"/>
            </a:pPr>
            <a:r>
              <a:rPr lang="en-US" b="0" dirty="0"/>
              <a:t>Birth/Marriage/Death certificates</a:t>
            </a:r>
          </a:p>
          <a:p>
            <a:pPr marL="285750" indent="-285750">
              <a:lnSpc>
                <a:spcPct val="100000"/>
              </a:lnSpc>
              <a:spcAft>
                <a:spcPts val="600"/>
              </a:spcAft>
              <a:buFont typeface="Arial" panose="020B0604020202020204" pitchFamily="34" charset="0"/>
              <a:buChar char="•"/>
            </a:pPr>
            <a:r>
              <a:rPr lang="en-US" b="0" dirty="0"/>
              <a:t>Electronic art</a:t>
            </a:r>
          </a:p>
          <a:p>
            <a:pPr marL="285750" indent="-285750">
              <a:lnSpc>
                <a:spcPct val="100000"/>
              </a:lnSpc>
              <a:spcAft>
                <a:spcPts val="600"/>
              </a:spcAft>
              <a:buFont typeface="Arial" panose="020B0604020202020204" pitchFamily="34" charset="0"/>
              <a:buChar char="•"/>
            </a:pPr>
            <a:r>
              <a:rPr lang="en-US" b="0" dirty="0"/>
              <a:t>Intellectual property</a:t>
            </a:r>
          </a:p>
        </p:txBody>
      </p:sp>
    </p:spTree>
    <p:extLst>
      <p:ext uri="{BB962C8B-B14F-4D97-AF65-F5344CB8AC3E}">
        <p14:creationId xmlns:p14="http://schemas.microsoft.com/office/powerpoint/2010/main" val="338559792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79</a:t>
            </a:fld>
            <a:endParaRPr lang="en-US" dirty="0"/>
          </a:p>
        </p:txBody>
      </p:sp>
      <p:sp>
        <p:nvSpPr>
          <p:cNvPr id="470018" name="Rectangle 2"/>
          <p:cNvSpPr>
            <a:spLocks noGrp="1" noChangeArrowheads="1"/>
          </p:cNvSpPr>
          <p:nvPr>
            <p:ph type="title"/>
          </p:nvPr>
        </p:nvSpPr>
        <p:spPr>
          <a:xfrm>
            <a:off x="330333" y="301959"/>
            <a:ext cx="10936077" cy="698948"/>
          </a:xfrm>
        </p:spPr>
        <p:txBody>
          <a:bodyPr/>
          <a:lstStyle/>
          <a:p>
            <a:r>
              <a:rPr lang="en-US" dirty="0"/>
              <a:t>Non-Fungible Tokens</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57" name="Rectangle 56">
            <a:extLst>
              <a:ext uri="{FF2B5EF4-FFF2-40B4-BE49-F238E27FC236}">
                <a16:creationId xmlns:a16="http://schemas.microsoft.com/office/drawing/2014/main" id="{1051AD92-EA9A-BC65-7231-B94238853A35}"/>
              </a:ext>
            </a:extLst>
          </p:cNvPr>
          <p:cNvSpPr/>
          <p:nvPr/>
        </p:nvSpPr>
        <p:spPr>
          <a:xfrm>
            <a:off x="471488" y="956931"/>
            <a:ext cx="11601449" cy="1000274"/>
          </a:xfrm>
          <a:prstGeom prst="rect">
            <a:avLst/>
          </a:prstGeom>
        </p:spPr>
        <p:txBody>
          <a:bodyPr wrap="square">
            <a:spAutoFit/>
          </a:bodyPr>
          <a:lstStyle/>
          <a:p>
            <a:pPr>
              <a:lnSpc>
                <a:spcPct val="100000"/>
              </a:lnSpc>
              <a:spcAft>
                <a:spcPts val="600"/>
              </a:spcAft>
            </a:pPr>
            <a:r>
              <a:rPr lang="en-US" b="0" dirty="0"/>
              <a:t>A non-fungible token is used to assert ownership of an asset.</a:t>
            </a:r>
          </a:p>
          <a:p>
            <a:pPr>
              <a:lnSpc>
                <a:spcPct val="100000"/>
              </a:lnSpc>
              <a:spcAft>
                <a:spcPts val="600"/>
              </a:spcAft>
            </a:pPr>
            <a:r>
              <a:rPr lang="en-US" b="0" dirty="0"/>
              <a:t>Example, I mint a NFT asserting my ownership of a car, then I gift it to my son.  In this example, my wallet id is “</a:t>
            </a:r>
            <a:r>
              <a:rPr lang="en-US" b="0" dirty="0" err="1"/>
              <a:t>abc</a:t>
            </a:r>
            <a:r>
              <a:rPr lang="en-US" b="0" dirty="0"/>
              <a:t>”, and my son’s wallet id is “</a:t>
            </a:r>
            <a:r>
              <a:rPr lang="en-US" b="0" dirty="0" err="1"/>
              <a:t>xyz</a:t>
            </a:r>
            <a:r>
              <a:rPr lang="en-US" b="0" dirty="0"/>
              <a:t>”</a:t>
            </a:r>
          </a:p>
        </p:txBody>
      </p:sp>
      <p:sp>
        <p:nvSpPr>
          <p:cNvPr id="9" name="Rectangle 8">
            <a:extLst>
              <a:ext uri="{FF2B5EF4-FFF2-40B4-BE49-F238E27FC236}">
                <a16:creationId xmlns:a16="http://schemas.microsoft.com/office/drawing/2014/main" id="{F494FD2E-2D97-BCEB-AEA9-79E983ABF96C}"/>
              </a:ext>
            </a:extLst>
          </p:cNvPr>
          <p:cNvSpPr/>
          <p:nvPr/>
        </p:nvSpPr>
        <p:spPr>
          <a:xfrm>
            <a:off x="1152352" y="2312371"/>
            <a:ext cx="2721945" cy="166084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rPr>
              <a:t>TransactionID</a:t>
            </a:r>
            <a:r>
              <a:rPr lang="en-US" sz="1600" dirty="0">
                <a:solidFill>
                  <a:schemeClr val="tx1"/>
                </a:solidFill>
              </a:rPr>
              <a:t>: 123 MINT-NFT</a:t>
            </a:r>
            <a:br>
              <a:rPr lang="en-US" sz="1600" dirty="0">
                <a:solidFill>
                  <a:schemeClr val="tx1"/>
                </a:solidFill>
              </a:rPr>
            </a:br>
            <a:r>
              <a:rPr lang="en-US" sz="1600" dirty="0">
                <a:solidFill>
                  <a:schemeClr val="tx1"/>
                </a:solidFill>
              </a:rPr>
              <a:t>NFT-ID: 12-34-56</a:t>
            </a:r>
          </a:p>
          <a:p>
            <a:pPr algn="ctr"/>
            <a:r>
              <a:rPr lang="en-US" sz="1600" dirty="0">
                <a:solidFill>
                  <a:schemeClr val="tx1"/>
                </a:solidFill>
              </a:rPr>
              <a:t>NFT-CREATOR: </a:t>
            </a:r>
            <a:r>
              <a:rPr lang="en-US" sz="1600" dirty="0" err="1">
                <a:solidFill>
                  <a:schemeClr val="tx1"/>
                </a:solidFill>
              </a:rPr>
              <a:t>abc</a:t>
            </a:r>
            <a:endParaRPr lang="en-US" sz="1600" dirty="0">
              <a:solidFill>
                <a:schemeClr val="tx1"/>
              </a:solidFill>
            </a:endParaRPr>
          </a:p>
          <a:p>
            <a:pPr algn="ctr"/>
            <a:r>
              <a:rPr lang="en-US" sz="1600" dirty="0">
                <a:solidFill>
                  <a:schemeClr val="tx1"/>
                </a:solidFill>
              </a:rPr>
              <a:t>NFT-OWNER: </a:t>
            </a:r>
            <a:r>
              <a:rPr lang="en-US" sz="1600" dirty="0" err="1">
                <a:solidFill>
                  <a:schemeClr val="tx1"/>
                </a:solidFill>
              </a:rPr>
              <a:t>abc</a:t>
            </a:r>
            <a:endParaRPr lang="en-US" sz="1600" dirty="0">
              <a:solidFill>
                <a:schemeClr val="tx1"/>
              </a:solidFill>
            </a:endParaRPr>
          </a:p>
          <a:p>
            <a:pPr algn="ctr"/>
            <a:r>
              <a:rPr lang="en-US" sz="1600" dirty="0">
                <a:solidFill>
                  <a:schemeClr val="tx1"/>
                </a:solidFill>
              </a:rPr>
              <a:t>Data: </a:t>
            </a:r>
            <a:br>
              <a:rPr lang="en-US" sz="1600" dirty="0">
                <a:solidFill>
                  <a:schemeClr val="tx1"/>
                </a:solidFill>
              </a:rPr>
            </a:br>
            <a:r>
              <a:rPr lang="en-US" sz="1600" b="0" dirty="0">
                <a:solidFill>
                  <a:schemeClr val="tx1"/>
                </a:solidFill>
                <a:latin typeface="Courier" pitchFamily="2" charset="0"/>
              </a:rPr>
              <a:t>{type: auto-title,…} </a:t>
            </a:r>
          </a:p>
        </p:txBody>
      </p:sp>
      <p:sp>
        <p:nvSpPr>
          <p:cNvPr id="10" name="Rectangle 9">
            <a:extLst>
              <a:ext uri="{FF2B5EF4-FFF2-40B4-BE49-F238E27FC236}">
                <a16:creationId xmlns:a16="http://schemas.microsoft.com/office/drawing/2014/main" id="{9D4DBAEB-FE45-BBC2-9E5A-B04452E297EE}"/>
              </a:ext>
            </a:extLst>
          </p:cNvPr>
          <p:cNvSpPr/>
          <p:nvPr/>
        </p:nvSpPr>
        <p:spPr>
          <a:xfrm>
            <a:off x="4359203" y="2323700"/>
            <a:ext cx="3371850" cy="166084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TX-456</a:t>
            </a:r>
            <a:br>
              <a:rPr lang="en-US" sz="1600" dirty="0">
                <a:solidFill>
                  <a:schemeClr val="tx1"/>
                </a:solidFill>
              </a:rPr>
            </a:br>
            <a:r>
              <a:rPr lang="en-US" sz="1600" dirty="0">
                <a:solidFill>
                  <a:schemeClr val="tx1"/>
                </a:solidFill>
              </a:rPr>
              <a:t>Send-NFT</a:t>
            </a:r>
            <a:br>
              <a:rPr lang="en-US" sz="1600" dirty="0">
                <a:solidFill>
                  <a:schemeClr val="tx1"/>
                </a:solidFill>
              </a:rPr>
            </a:br>
            <a:r>
              <a:rPr lang="en-US" sz="1600" dirty="0">
                <a:solidFill>
                  <a:schemeClr val="tx1"/>
                </a:solidFill>
              </a:rPr>
              <a:t>NFT-ID: 12-34-56</a:t>
            </a:r>
          </a:p>
          <a:p>
            <a:pPr algn="ctr"/>
            <a:r>
              <a:rPr lang="en-US" sz="1600" dirty="0">
                <a:solidFill>
                  <a:schemeClr val="tx1"/>
                </a:solidFill>
              </a:rPr>
              <a:t>From: </a:t>
            </a:r>
            <a:r>
              <a:rPr lang="en-US" sz="1600" dirty="0" err="1">
                <a:solidFill>
                  <a:schemeClr val="tx1"/>
                </a:solidFill>
              </a:rPr>
              <a:t>abc</a:t>
            </a:r>
            <a:endParaRPr lang="en-US" sz="1600" dirty="0">
              <a:solidFill>
                <a:schemeClr val="tx1"/>
              </a:solidFill>
            </a:endParaRPr>
          </a:p>
          <a:p>
            <a:pPr algn="ctr"/>
            <a:r>
              <a:rPr lang="en-US" sz="1600" dirty="0">
                <a:solidFill>
                  <a:schemeClr val="tx1"/>
                </a:solidFill>
              </a:rPr>
              <a:t>To: </a:t>
            </a:r>
            <a:r>
              <a:rPr lang="en-US" sz="1600" dirty="0" err="1">
                <a:solidFill>
                  <a:schemeClr val="tx1"/>
                </a:solidFill>
              </a:rPr>
              <a:t>xyz</a:t>
            </a:r>
            <a:br>
              <a:rPr lang="en-US" sz="1600" dirty="0">
                <a:solidFill>
                  <a:schemeClr val="tx1"/>
                </a:solidFill>
              </a:rPr>
            </a:br>
            <a:r>
              <a:rPr lang="en-US" sz="1600" dirty="0">
                <a:solidFill>
                  <a:schemeClr val="tx1"/>
                </a:solidFill>
                <a:latin typeface="Courier" pitchFamily="2" charset="0"/>
              </a:rPr>
              <a:t>Dig-Sign(Priv-Key(</a:t>
            </a:r>
            <a:r>
              <a:rPr lang="en-US" sz="1600" dirty="0" err="1">
                <a:solidFill>
                  <a:schemeClr val="tx1"/>
                </a:solidFill>
                <a:latin typeface="Courier" pitchFamily="2" charset="0"/>
              </a:rPr>
              <a:t>abc</a:t>
            </a:r>
            <a:r>
              <a:rPr lang="en-US" sz="1600" dirty="0">
                <a:solidFill>
                  <a:schemeClr val="tx1"/>
                </a:solidFill>
                <a:latin typeface="Courier" pitchFamily="2" charset="0"/>
              </a:rPr>
              <a:t>),</a:t>
            </a:r>
            <a:br>
              <a:rPr lang="en-US" sz="1600" dirty="0">
                <a:solidFill>
                  <a:schemeClr val="tx1"/>
                </a:solidFill>
                <a:latin typeface="Courier" pitchFamily="2" charset="0"/>
              </a:rPr>
            </a:br>
            <a:r>
              <a:rPr lang="en-US" sz="1600" dirty="0">
                <a:solidFill>
                  <a:schemeClr val="tx1"/>
                </a:solidFill>
                <a:latin typeface="Courier" pitchFamily="2" charset="0"/>
              </a:rPr>
              <a:t>Hash(NFT-</a:t>
            </a:r>
            <a:r>
              <a:rPr lang="en-US" sz="1600" dirty="0" err="1">
                <a:solidFill>
                  <a:schemeClr val="tx1"/>
                </a:solidFill>
                <a:latin typeface="Courier" pitchFamily="2" charset="0"/>
              </a:rPr>
              <a:t>ID,From,To</a:t>
            </a:r>
            <a:r>
              <a:rPr lang="en-US" sz="1600" dirty="0">
                <a:solidFill>
                  <a:schemeClr val="tx1"/>
                </a:solidFill>
                <a:latin typeface="Courier" pitchFamily="2" charset="0"/>
              </a:rPr>
              <a:t>))</a:t>
            </a:r>
          </a:p>
        </p:txBody>
      </p:sp>
      <p:sp>
        <p:nvSpPr>
          <p:cNvPr id="11" name="Rectangle 10">
            <a:extLst>
              <a:ext uri="{FF2B5EF4-FFF2-40B4-BE49-F238E27FC236}">
                <a16:creationId xmlns:a16="http://schemas.microsoft.com/office/drawing/2014/main" id="{8A097206-A8BF-007C-D7B2-C3079C258552}"/>
              </a:ext>
            </a:extLst>
          </p:cNvPr>
          <p:cNvSpPr/>
          <p:nvPr/>
        </p:nvSpPr>
        <p:spPr>
          <a:xfrm>
            <a:off x="8194695" y="2323699"/>
            <a:ext cx="2578084" cy="166084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TX-789</a:t>
            </a:r>
          </a:p>
          <a:p>
            <a:pPr algn="ctr"/>
            <a:r>
              <a:rPr lang="en-US" sz="1600" dirty="0">
                <a:solidFill>
                  <a:schemeClr val="tx1"/>
                </a:solidFill>
              </a:rPr>
              <a:t>NFT-ID: 12-34-56</a:t>
            </a:r>
            <a:br>
              <a:rPr lang="en-US" sz="1600" dirty="0">
                <a:solidFill>
                  <a:schemeClr val="tx1"/>
                </a:solidFill>
              </a:rPr>
            </a:br>
            <a:r>
              <a:rPr lang="en-US" sz="1600" dirty="0">
                <a:solidFill>
                  <a:schemeClr val="tx1"/>
                </a:solidFill>
              </a:rPr>
              <a:t>NFT-OWNER: </a:t>
            </a:r>
            <a:r>
              <a:rPr lang="en-US" sz="1600" dirty="0" err="1">
                <a:solidFill>
                  <a:schemeClr val="tx1"/>
                </a:solidFill>
              </a:rPr>
              <a:t>xyz</a:t>
            </a:r>
            <a:br>
              <a:rPr lang="en-US" sz="1600" dirty="0">
                <a:solidFill>
                  <a:schemeClr val="tx1"/>
                </a:solidFill>
              </a:rPr>
            </a:br>
            <a:endParaRPr lang="en-US" sz="1600" dirty="0">
              <a:solidFill>
                <a:schemeClr val="tx1"/>
              </a:solidFill>
            </a:endParaRPr>
          </a:p>
        </p:txBody>
      </p:sp>
      <p:cxnSp>
        <p:nvCxnSpPr>
          <p:cNvPr id="4" name="Straight Arrow Connector 3">
            <a:extLst>
              <a:ext uri="{FF2B5EF4-FFF2-40B4-BE49-F238E27FC236}">
                <a16:creationId xmlns:a16="http://schemas.microsoft.com/office/drawing/2014/main" id="{81391C82-3B27-34E5-B38F-D7017F2360F6}"/>
              </a:ext>
            </a:extLst>
          </p:cNvPr>
          <p:cNvCxnSpPr>
            <a:cxnSpLocks/>
            <a:stCxn id="9" idx="3"/>
            <a:endCxn id="10" idx="1"/>
          </p:cNvCxnSpPr>
          <p:nvPr/>
        </p:nvCxnSpPr>
        <p:spPr>
          <a:xfrm>
            <a:off x="3874297" y="3142794"/>
            <a:ext cx="484906" cy="1132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E51C816-7F4E-8F5A-A0AC-59C34276DF20}"/>
              </a:ext>
            </a:extLst>
          </p:cNvPr>
          <p:cNvCxnSpPr>
            <a:cxnSpLocks/>
            <a:stCxn id="10" idx="3"/>
            <a:endCxn id="11" idx="1"/>
          </p:cNvCxnSpPr>
          <p:nvPr/>
        </p:nvCxnSpPr>
        <p:spPr>
          <a:xfrm flipV="1">
            <a:off x="7731053" y="3154122"/>
            <a:ext cx="463642" cy="1"/>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D6AD3433-C2D1-3068-272A-A00BB7084292}"/>
              </a:ext>
            </a:extLst>
          </p:cNvPr>
          <p:cNvSpPr/>
          <p:nvPr/>
        </p:nvSpPr>
        <p:spPr>
          <a:xfrm>
            <a:off x="244403" y="4166104"/>
            <a:ext cx="11601449" cy="2816156"/>
          </a:xfrm>
          <a:prstGeom prst="rect">
            <a:avLst/>
          </a:prstGeom>
        </p:spPr>
        <p:txBody>
          <a:bodyPr wrap="square">
            <a:spAutoFit/>
          </a:bodyPr>
          <a:lstStyle/>
          <a:p>
            <a:pPr marL="342900" indent="-342900">
              <a:lnSpc>
                <a:spcPct val="100000"/>
              </a:lnSpc>
              <a:spcAft>
                <a:spcPts val="600"/>
              </a:spcAft>
              <a:buAutoNum type="arabicPeriod"/>
            </a:pPr>
            <a:r>
              <a:rPr lang="en-US" b="0" dirty="0"/>
              <a:t>A NFT can be created by anybody via self minting.  Notice when an NFT is created its given a unique ID and has other attributes such as metadata about the NFT itself  </a:t>
            </a:r>
          </a:p>
          <a:p>
            <a:pPr marL="342900" indent="-342900">
              <a:lnSpc>
                <a:spcPct val="100000"/>
              </a:lnSpc>
              <a:spcAft>
                <a:spcPts val="600"/>
              </a:spcAft>
              <a:buAutoNum type="arabicPeriod"/>
            </a:pPr>
            <a:r>
              <a:rPr lang="en-US" b="0" dirty="0"/>
              <a:t>When an NFT is going to be exchanged, a new transaction/smart contract is executed, showing ownership transfer using “to” and “from”.  Notice the private key of the current owner is used to digitally sign the transactions to prove that they are transitioning ownership.  The signature can be </a:t>
            </a:r>
            <a:r>
              <a:rPr lang="en-US" b="0" dirty="0" err="1"/>
              <a:t>easiely</a:t>
            </a:r>
            <a:r>
              <a:rPr lang="en-US" b="0" dirty="0"/>
              <a:t> verified via the public key</a:t>
            </a:r>
          </a:p>
          <a:p>
            <a:pPr marL="342900" indent="-342900">
              <a:lnSpc>
                <a:spcPct val="100000"/>
              </a:lnSpc>
              <a:spcAft>
                <a:spcPts val="600"/>
              </a:spcAft>
              <a:buAutoNum type="arabicPeriod"/>
            </a:pPr>
            <a:r>
              <a:rPr lang="en-US" b="0" dirty="0"/>
              <a:t>Once ownership is transferred, notice the NFT-ID does not change, it never will change.  This shows linage back to the original creator of the NFT. </a:t>
            </a:r>
          </a:p>
          <a:p>
            <a:pPr marL="342900" indent="-342900">
              <a:lnSpc>
                <a:spcPct val="100000"/>
              </a:lnSpc>
              <a:spcAft>
                <a:spcPts val="600"/>
              </a:spcAft>
              <a:buAutoNum type="arabicPeriod"/>
            </a:pPr>
            <a:endParaRPr lang="en-US" b="0" dirty="0"/>
          </a:p>
        </p:txBody>
      </p:sp>
      <p:sp>
        <p:nvSpPr>
          <p:cNvPr id="20" name="Oval 19">
            <a:extLst>
              <a:ext uri="{FF2B5EF4-FFF2-40B4-BE49-F238E27FC236}">
                <a16:creationId xmlns:a16="http://schemas.microsoft.com/office/drawing/2014/main" id="{EDF865E7-02ED-E28A-A7CC-D8137A13C6AD}"/>
              </a:ext>
            </a:extLst>
          </p:cNvPr>
          <p:cNvSpPr/>
          <p:nvPr/>
        </p:nvSpPr>
        <p:spPr>
          <a:xfrm>
            <a:off x="825625" y="2037583"/>
            <a:ext cx="526917" cy="5269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25" name="Oval 24">
            <a:extLst>
              <a:ext uri="{FF2B5EF4-FFF2-40B4-BE49-F238E27FC236}">
                <a16:creationId xmlns:a16="http://schemas.microsoft.com/office/drawing/2014/main" id="{6F9EDBB4-D45F-DFD3-1AEE-23DCC6B0AF07}"/>
              </a:ext>
            </a:extLst>
          </p:cNvPr>
          <p:cNvSpPr/>
          <p:nvPr/>
        </p:nvSpPr>
        <p:spPr>
          <a:xfrm>
            <a:off x="4178244" y="2019656"/>
            <a:ext cx="526917" cy="5269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26" name="Oval 25">
            <a:extLst>
              <a:ext uri="{FF2B5EF4-FFF2-40B4-BE49-F238E27FC236}">
                <a16:creationId xmlns:a16="http://schemas.microsoft.com/office/drawing/2014/main" id="{22A015A3-62A3-85CE-608E-72D084B21EBB}"/>
              </a:ext>
            </a:extLst>
          </p:cNvPr>
          <p:cNvSpPr/>
          <p:nvPr/>
        </p:nvSpPr>
        <p:spPr>
          <a:xfrm>
            <a:off x="7974071" y="1996941"/>
            <a:ext cx="526917" cy="5269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22" name="Rectangle 21">
            <a:extLst>
              <a:ext uri="{FF2B5EF4-FFF2-40B4-BE49-F238E27FC236}">
                <a16:creationId xmlns:a16="http://schemas.microsoft.com/office/drawing/2014/main" id="{9A803FBF-955D-3A3A-16EE-79501AFDEA67}"/>
              </a:ext>
            </a:extLst>
          </p:cNvPr>
          <p:cNvSpPr/>
          <p:nvPr/>
        </p:nvSpPr>
        <p:spPr>
          <a:xfrm>
            <a:off x="5727353" y="128208"/>
            <a:ext cx="6028253" cy="841641"/>
          </a:xfrm>
          <a:prstGeom prst="rect">
            <a:avLst/>
          </a:prstGeom>
        </p:spPr>
        <p:txBody>
          <a:bodyPr wrap="none">
            <a:spAutoFit/>
          </a:bodyPr>
          <a:lstStyle/>
          <a:p>
            <a:r>
              <a:rPr lang="en-US" dirty="0"/>
              <a:t>(google ERC-721 for the definition of the standard for</a:t>
            </a:r>
            <a:br>
              <a:rPr lang="en-US" dirty="0"/>
            </a:br>
            <a:r>
              <a:rPr lang="en-US" dirty="0"/>
              <a:t>NFTs, note the below is simplified to demonstrate the</a:t>
            </a:r>
            <a:br>
              <a:rPr lang="en-US" dirty="0"/>
            </a:br>
            <a:r>
              <a:rPr lang="en-US" dirty="0"/>
              <a:t>concepts in the architecture)  </a:t>
            </a:r>
          </a:p>
        </p:txBody>
      </p:sp>
    </p:spTree>
    <p:extLst>
      <p:ext uri="{BB962C8B-B14F-4D97-AF65-F5344CB8AC3E}">
        <p14:creationId xmlns:p14="http://schemas.microsoft.com/office/powerpoint/2010/main" val="3114160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8</a:t>
            </a:fld>
            <a:endParaRPr lang="en-US"/>
          </a:p>
        </p:txBody>
      </p:sp>
      <p:sp>
        <p:nvSpPr>
          <p:cNvPr id="470018" name="Rectangle 2"/>
          <p:cNvSpPr>
            <a:spLocks noGrp="1" noChangeArrowheads="1"/>
          </p:cNvSpPr>
          <p:nvPr>
            <p:ph type="title"/>
          </p:nvPr>
        </p:nvSpPr>
        <p:spPr/>
        <p:txBody>
          <a:bodyPr/>
          <a:lstStyle/>
          <a:p>
            <a:r>
              <a:rPr lang="en-US" dirty="0"/>
              <a:t>Modern APIs take advantage of the OSI Model from the 1970s – a Layered Architecture</a:t>
            </a:r>
          </a:p>
        </p:txBody>
      </p:sp>
      <p:pic>
        <p:nvPicPr>
          <p:cNvPr id="1026" name="Picture 2" descr="OSI Model: The 7 Layers of Network Architecture – BMC Software | Blogs">
            <a:extLst>
              <a:ext uri="{FF2B5EF4-FFF2-40B4-BE49-F238E27FC236}">
                <a16:creationId xmlns:a16="http://schemas.microsoft.com/office/drawing/2014/main" id="{A515124E-DAC0-D076-109E-CDD5786AB51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143" b="4011"/>
          <a:stretch/>
        </p:blipFill>
        <p:spPr bwMode="auto">
          <a:xfrm>
            <a:off x="277814" y="1175656"/>
            <a:ext cx="5252130" cy="527253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80E5B97E-57BD-C923-560F-47A12AFE4805}"/>
              </a:ext>
            </a:extLst>
          </p:cNvPr>
          <p:cNvSpPr/>
          <p:nvPr/>
        </p:nvSpPr>
        <p:spPr bwMode="auto">
          <a:xfrm rot="16200000">
            <a:off x="4498434" y="4573527"/>
            <a:ext cx="2927152" cy="63809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Handled By Network</a:t>
            </a:r>
            <a:br>
              <a:rPr kumimoji="0" lang="en-US" sz="1200" i="0" u="none" strike="noStrike" cap="none" normalizeH="0" baseline="0" dirty="0">
                <a:ln>
                  <a:noFill/>
                </a:ln>
                <a:solidFill>
                  <a:schemeClr val="tx1"/>
                </a:solidFill>
                <a:effectLst/>
                <a:latin typeface="+mn-lt"/>
                <a:ea typeface="ＭＳ Ｐゴシック" charset="0"/>
              </a:rPr>
            </a:br>
            <a:r>
              <a:rPr kumimoji="0" lang="en-US" sz="1200" i="0" u="none" strike="noStrike" cap="none" normalizeH="0" baseline="0" dirty="0">
                <a:ln>
                  <a:noFill/>
                </a:ln>
                <a:solidFill>
                  <a:schemeClr val="tx1"/>
                </a:solidFill>
                <a:effectLst/>
                <a:latin typeface="+mn-lt"/>
                <a:ea typeface="ＭＳ Ｐゴシック" charset="0"/>
              </a:rPr>
              <a:t> (Mainly Hardware)</a:t>
            </a:r>
          </a:p>
        </p:txBody>
      </p:sp>
      <p:sp>
        <p:nvSpPr>
          <p:cNvPr id="14" name="Rectangle 13">
            <a:extLst>
              <a:ext uri="{FF2B5EF4-FFF2-40B4-BE49-F238E27FC236}">
                <a16:creationId xmlns:a16="http://schemas.microsoft.com/office/drawing/2014/main" id="{0750995A-3FAD-D88B-B725-719616C1AF20}"/>
              </a:ext>
            </a:extLst>
          </p:cNvPr>
          <p:cNvSpPr/>
          <p:nvPr/>
        </p:nvSpPr>
        <p:spPr bwMode="auto">
          <a:xfrm rot="16200000">
            <a:off x="4845097" y="1973522"/>
            <a:ext cx="2233829" cy="63809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Handled by the </a:t>
            </a:r>
            <a:br>
              <a:rPr kumimoji="0" lang="en-US" sz="1200" i="0" u="none" strike="noStrike" cap="none" normalizeH="0" baseline="0" dirty="0">
                <a:ln>
                  <a:noFill/>
                </a:ln>
                <a:solidFill>
                  <a:schemeClr val="tx1"/>
                </a:solidFill>
                <a:effectLst/>
                <a:latin typeface="+mn-lt"/>
                <a:ea typeface="ＭＳ Ｐゴシック" charset="0"/>
              </a:rPr>
            </a:br>
            <a:r>
              <a:rPr kumimoji="0" lang="en-US" sz="1200" i="0" u="none" strike="noStrike" cap="none" normalizeH="0" baseline="0" dirty="0">
                <a:ln>
                  <a:noFill/>
                </a:ln>
                <a:solidFill>
                  <a:schemeClr val="tx1"/>
                </a:solidFill>
                <a:effectLst/>
                <a:latin typeface="+mn-lt"/>
                <a:ea typeface="ＭＳ Ｐゴシック" charset="0"/>
              </a:rPr>
              <a:t>Operating System</a:t>
            </a:r>
          </a:p>
        </p:txBody>
      </p:sp>
      <p:sp>
        <p:nvSpPr>
          <p:cNvPr id="15" name="Rectangle 14">
            <a:extLst>
              <a:ext uri="{FF2B5EF4-FFF2-40B4-BE49-F238E27FC236}">
                <a16:creationId xmlns:a16="http://schemas.microsoft.com/office/drawing/2014/main" id="{14D9EA79-8344-9990-FC53-090FD64A1A72}"/>
              </a:ext>
            </a:extLst>
          </p:cNvPr>
          <p:cNvSpPr/>
          <p:nvPr/>
        </p:nvSpPr>
        <p:spPr bwMode="auto">
          <a:xfrm rot="16200000">
            <a:off x="6072814" y="1479040"/>
            <a:ext cx="1447802" cy="841031"/>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Handled by</a:t>
            </a:r>
            <a:br>
              <a:rPr lang="en-US" sz="1200" dirty="0">
                <a:latin typeface="+mn-lt"/>
                <a:ea typeface="ＭＳ Ｐゴシック" charset="0"/>
              </a:rPr>
            </a:br>
            <a:r>
              <a:rPr lang="en-US" sz="1200" dirty="0">
                <a:latin typeface="+mn-lt"/>
                <a:ea typeface="ＭＳ Ｐゴシック" charset="0"/>
              </a:rPr>
              <a:t>your code and</a:t>
            </a:r>
            <a:br>
              <a:rPr lang="en-US" sz="1200" dirty="0">
                <a:latin typeface="+mn-lt"/>
                <a:ea typeface="ＭＳ Ｐゴシック" charset="0"/>
              </a:rPr>
            </a:br>
            <a:r>
              <a:rPr lang="en-US" sz="1200" dirty="0">
                <a:latin typeface="+mn-lt"/>
                <a:ea typeface="ＭＳ Ｐゴシック" charset="0"/>
              </a:rPr>
              <a:t>libraries</a:t>
            </a:r>
            <a:endParaRPr kumimoji="0" lang="en-US" sz="1200" i="0" u="none" strike="noStrike" cap="none" normalizeH="0" baseline="0" dirty="0">
              <a:ln>
                <a:noFill/>
              </a:ln>
              <a:effectLst/>
              <a:latin typeface="+mn-lt"/>
              <a:ea typeface="ＭＳ Ｐゴシック" charset="0"/>
            </a:endParaRPr>
          </a:p>
        </p:txBody>
      </p:sp>
      <p:sp>
        <p:nvSpPr>
          <p:cNvPr id="16" name="Rectangle 15">
            <a:extLst>
              <a:ext uri="{FF2B5EF4-FFF2-40B4-BE49-F238E27FC236}">
                <a16:creationId xmlns:a16="http://schemas.microsoft.com/office/drawing/2014/main" id="{34F5CDCD-675C-8AD4-D8F0-C7C14FE59F55}"/>
              </a:ext>
            </a:extLst>
          </p:cNvPr>
          <p:cNvSpPr/>
          <p:nvPr/>
        </p:nvSpPr>
        <p:spPr bwMode="auto">
          <a:xfrm rot="16200000">
            <a:off x="6403701" y="2595954"/>
            <a:ext cx="786027" cy="84103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OS</a:t>
            </a:r>
            <a:br>
              <a:rPr lang="en-US" sz="1200" dirty="0">
                <a:latin typeface="+mn-lt"/>
                <a:ea typeface="ＭＳ Ｐゴシック" charset="0"/>
              </a:rPr>
            </a:br>
            <a:r>
              <a:rPr lang="en-US" sz="1200" dirty="0">
                <a:latin typeface="+mn-lt"/>
                <a:ea typeface="ＭＳ Ｐゴシック" charset="0"/>
              </a:rPr>
              <a:t>Kernel</a:t>
            </a:r>
            <a:endParaRPr kumimoji="0" lang="en-US" sz="1200" i="0" u="none" strike="noStrike" cap="none" normalizeH="0" baseline="0" dirty="0">
              <a:ln>
                <a:noFill/>
              </a:ln>
              <a:effectLst/>
              <a:latin typeface="+mn-lt"/>
              <a:ea typeface="ＭＳ Ｐゴシック" charset="0"/>
            </a:endParaRPr>
          </a:p>
        </p:txBody>
      </p:sp>
      <p:pic>
        <p:nvPicPr>
          <p:cNvPr id="2" name="Graphic 1">
            <a:extLst>
              <a:ext uri="{FF2B5EF4-FFF2-40B4-BE49-F238E27FC236}">
                <a16:creationId xmlns:a16="http://schemas.microsoft.com/office/drawing/2014/main" id="{DCAFB7C7-E64D-0A94-A46D-6377CD1197E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33108" y="2884713"/>
            <a:ext cx="3249292" cy="2464707"/>
          </a:xfrm>
          <a:prstGeom prst="rect">
            <a:avLst/>
          </a:prstGeom>
        </p:spPr>
      </p:pic>
      <p:sp>
        <p:nvSpPr>
          <p:cNvPr id="18" name="Rectangle 17">
            <a:extLst>
              <a:ext uri="{FF2B5EF4-FFF2-40B4-BE49-F238E27FC236}">
                <a16:creationId xmlns:a16="http://schemas.microsoft.com/office/drawing/2014/main" id="{3812CA97-DBFB-5883-473C-F1B1C433B06D}"/>
              </a:ext>
            </a:extLst>
          </p:cNvPr>
          <p:cNvSpPr/>
          <p:nvPr/>
        </p:nvSpPr>
        <p:spPr bwMode="auto">
          <a:xfrm>
            <a:off x="8412842" y="1786383"/>
            <a:ext cx="3169557"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Clients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&amp; Servers</a:t>
            </a:r>
          </a:p>
        </p:txBody>
      </p:sp>
      <p:cxnSp>
        <p:nvCxnSpPr>
          <p:cNvPr id="19" name="Straight Connector 18">
            <a:extLst>
              <a:ext uri="{FF2B5EF4-FFF2-40B4-BE49-F238E27FC236}">
                <a16:creationId xmlns:a16="http://schemas.microsoft.com/office/drawing/2014/main" id="{2B339154-185E-983F-C99C-EB7CD04CD885}"/>
              </a:ext>
            </a:extLst>
          </p:cNvPr>
          <p:cNvCxnSpPr>
            <a:cxnSpLocks/>
          </p:cNvCxnSpPr>
          <p:nvPr/>
        </p:nvCxnSpPr>
        <p:spPr>
          <a:xfrm>
            <a:off x="7315200" y="1273629"/>
            <a:ext cx="1017908" cy="512754"/>
          </a:xfrm>
          <a:prstGeom prst="line">
            <a:avLst/>
          </a:prstGeom>
          <a:ln w="1270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3048895-D8D1-2D5A-AE39-208BB43504BB}"/>
              </a:ext>
            </a:extLst>
          </p:cNvPr>
          <p:cNvCxnSpPr>
            <a:cxnSpLocks/>
          </p:cNvCxnSpPr>
          <p:nvPr/>
        </p:nvCxnSpPr>
        <p:spPr>
          <a:xfrm flipV="1">
            <a:off x="7315200" y="5435379"/>
            <a:ext cx="1074917" cy="847455"/>
          </a:xfrm>
          <a:prstGeom prst="line">
            <a:avLst/>
          </a:prstGeom>
          <a:ln w="1270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453456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Grp="1" noChangeArrowheads="1"/>
          </p:cNvSpPr>
          <p:nvPr>
            <p:ph type="title"/>
          </p:nvPr>
        </p:nvSpPr>
        <p:spPr>
          <a:xfrm>
            <a:off x="330333" y="301959"/>
            <a:ext cx="10936077" cy="698948"/>
          </a:xfrm>
        </p:spPr>
        <p:txBody>
          <a:bodyPr/>
          <a:lstStyle/>
          <a:p>
            <a:r>
              <a:rPr lang="en-US" dirty="0"/>
              <a:t>Semi-Fungible Tokens</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57" name="Rectangle 56">
            <a:extLst>
              <a:ext uri="{FF2B5EF4-FFF2-40B4-BE49-F238E27FC236}">
                <a16:creationId xmlns:a16="http://schemas.microsoft.com/office/drawing/2014/main" id="{1051AD92-EA9A-BC65-7231-B94238853A35}"/>
              </a:ext>
            </a:extLst>
          </p:cNvPr>
          <p:cNvSpPr/>
          <p:nvPr/>
        </p:nvSpPr>
        <p:spPr>
          <a:xfrm>
            <a:off x="471488" y="1456993"/>
            <a:ext cx="11391071" cy="4462760"/>
          </a:xfrm>
          <a:prstGeom prst="rect">
            <a:avLst/>
          </a:prstGeom>
        </p:spPr>
        <p:txBody>
          <a:bodyPr wrap="square">
            <a:spAutoFit/>
          </a:bodyPr>
          <a:lstStyle/>
          <a:p>
            <a:pPr marL="285750" indent="-285750">
              <a:lnSpc>
                <a:spcPct val="100000"/>
              </a:lnSpc>
              <a:spcAft>
                <a:spcPts val="600"/>
              </a:spcAft>
              <a:buFont typeface="Arial" panose="020B0604020202020204" pitchFamily="34" charset="0"/>
              <a:buChar char="•"/>
            </a:pPr>
            <a:r>
              <a:rPr lang="en-US" sz="2400" b="0" dirty="0"/>
              <a:t>A semi-fungible token is basically the same thing as a NFT, with one minor difference</a:t>
            </a:r>
          </a:p>
          <a:p>
            <a:pPr marL="285750" indent="-285750">
              <a:lnSpc>
                <a:spcPct val="100000"/>
              </a:lnSpc>
              <a:spcAft>
                <a:spcPts val="600"/>
              </a:spcAft>
              <a:buFont typeface="Arial" panose="020B0604020202020204" pitchFamily="34" charset="0"/>
              <a:buChar char="•"/>
            </a:pPr>
            <a:r>
              <a:rPr lang="en-US" sz="2400" b="0" dirty="0"/>
              <a:t>NFTs are unique, and when they are minted are tied to exactly one asset</a:t>
            </a:r>
          </a:p>
          <a:p>
            <a:pPr marL="285750" indent="-285750">
              <a:lnSpc>
                <a:spcPct val="100000"/>
              </a:lnSpc>
              <a:spcAft>
                <a:spcPts val="600"/>
              </a:spcAft>
              <a:buFont typeface="Arial" panose="020B0604020202020204" pitchFamily="34" charset="0"/>
              <a:buChar char="•"/>
            </a:pPr>
            <a:r>
              <a:rPr lang="en-US" sz="2400" b="0" dirty="0"/>
              <a:t>Semi-Fungible tokens (SFT) can be minted with a quantity.  For example mint a “lot” of NFTs.  When an SFT is minted, its quantity is fixed and can not be altered up or down. </a:t>
            </a:r>
          </a:p>
          <a:p>
            <a:pPr marL="285750" indent="-285750">
              <a:lnSpc>
                <a:spcPct val="100000"/>
              </a:lnSpc>
              <a:spcAft>
                <a:spcPts val="600"/>
              </a:spcAft>
              <a:buFont typeface="Arial" panose="020B0604020202020204" pitchFamily="34" charset="0"/>
              <a:buChar char="•"/>
            </a:pPr>
            <a:r>
              <a:rPr lang="en-US" sz="2400" b="0" dirty="0"/>
              <a:t>Example, I can issue 100 SFTs for a piece of artwork, either digital or physical.  Thus each SFT represents 1/100 ownership of the physical asset.  You can of course, own more than one SFT for an asset thus increasing your ownership stake</a:t>
            </a:r>
          </a:p>
          <a:p>
            <a:pPr marL="285750" indent="-285750">
              <a:lnSpc>
                <a:spcPct val="100000"/>
              </a:lnSpc>
              <a:spcAft>
                <a:spcPts val="600"/>
              </a:spcAft>
              <a:buFont typeface="Arial" panose="020B0604020202020204" pitchFamily="34" charset="0"/>
              <a:buChar char="•"/>
            </a:pPr>
            <a:r>
              <a:rPr lang="en-US" sz="2400" b="0" dirty="0"/>
              <a:t>If you mint a SFT with quantity 1, then its basically a NFT.  </a:t>
            </a:r>
          </a:p>
        </p:txBody>
      </p:sp>
      <p:sp>
        <p:nvSpPr>
          <p:cNvPr id="22" name="Rectangle 21">
            <a:extLst>
              <a:ext uri="{FF2B5EF4-FFF2-40B4-BE49-F238E27FC236}">
                <a16:creationId xmlns:a16="http://schemas.microsoft.com/office/drawing/2014/main" id="{9A803FBF-955D-3A3A-16EE-79501AFDEA67}"/>
              </a:ext>
            </a:extLst>
          </p:cNvPr>
          <p:cNvSpPr/>
          <p:nvPr/>
        </p:nvSpPr>
        <p:spPr>
          <a:xfrm>
            <a:off x="5727353" y="128208"/>
            <a:ext cx="6135206" cy="841641"/>
          </a:xfrm>
          <a:prstGeom prst="rect">
            <a:avLst/>
          </a:prstGeom>
        </p:spPr>
        <p:txBody>
          <a:bodyPr wrap="none">
            <a:spAutoFit/>
          </a:bodyPr>
          <a:lstStyle/>
          <a:p>
            <a:r>
              <a:rPr lang="en-US" dirty="0"/>
              <a:t>(google ERC-1155 for the definition of the standard for</a:t>
            </a:r>
            <a:br>
              <a:rPr lang="en-US" dirty="0"/>
            </a:br>
            <a:r>
              <a:rPr lang="en-US" dirty="0"/>
              <a:t>SFTs, note the below is simplified to demonstrate the</a:t>
            </a:r>
            <a:br>
              <a:rPr lang="en-US" dirty="0"/>
            </a:br>
            <a:r>
              <a:rPr lang="en-US" dirty="0"/>
              <a:t>concepts in the architecture)  </a:t>
            </a:r>
          </a:p>
        </p:txBody>
      </p:sp>
    </p:spTree>
    <p:extLst>
      <p:ext uri="{BB962C8B-B14F-4D97-AF65-F5344CB8AC3E}">
        <p14:creationId xmlns:p14="http://schemas.microsoft.com/office/powerpoint/2010/main" val="306785794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81</a:t>
            </a:fld>
            <a:endParaRPr lang="en-US" dirty="0"/>
          </a:p>
        </p:txBody>
      </p:sp>
      <p:sp>
        <p:nvSpPr>
          <p:cNvPr id="470018" name="Rectangle 2"/>
          <p:cNvSpPr>
            <a:spLocks noGrp="1" noChangeArrowheads="1"/>
          </p:cNvSpPr>
          <p:nvPr>
            <p:ph type="title"/>
          </p:nvPr>
        </p:nvSpPr>
        <p:spPr>
          <a:xfrm>
            <a:off x="330333" y="201943"/>
            <a:ext cx="10936077" cy="698948"/>
          </a:xfrm>
        </p:spPr>
        <p:txBody>
          <a:bodyPr/>
          <a:lstStyle/>
          <a:p>
            <a:r>
              <a:rPr lang="en-US" dirty="0"/>
              <a:t>Selling Non- or Semi-Fungible Tokens</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57" name="Rectangle 56">
            <a:extLst>
              <a:ext uri="{FF2B5EF4-FFF2-40B4-BE49-F238E27FC236}">
                <a16:creationId xmlns:a16="http://schemas.microsoft.com/office/drawing/2014/main" id="{1051AD92-EA9A-BC65-7231-B94238853A35}"/>
              </a:ext>
            </a:extLst>
          </p:cNvPr>
          <p:cNvSpPr/>
          <p:nvPr/>
        </p:nvSpPr>
        <p:spPr>
          <a:xfrm>
            <a:off x="471488" y="956931"/>
            <a:ext cx="11601449" cy="646331"/>
          </a:xfrm>
          <a:prstGeom prst="rect">
            <a:avLst/>
          </a:prstGeom>
        </p:spPr>
        <p:txBody>
          <a:bodyPr wrap="square">
            <a:spAutoFit/>
          </a:bodyPr>
          <a:lstStyle/>
          <a:p>
            <a:pPr>
              <a:lnSpc>
                <a:spcPct val="100000"/>
              </a:lnSpc>
              <a:spcAft>
                <a:spcPts val="600"/>
              </a:spcAft>
            </a:pPr>
            <a:r>
              <a:rPr lang="en-US" b="0" dirty="0"/>
              <a:t>We just covered how to exchange a NFT and SFT, hopefully you can see how we can not only exchange but sell the transfer of rights with a SFT via smart contracts</a:t>
            </a:r>
          </a:p>
        </p:txBody>
      </p:sp>
      <p:sp>
        <p:nvSpPr>
          <p:cNvPr id="18" name="Oval 17">
            <a:extLst>
              <a:ext uri="{FF2B5EF4-FFF2-40B4-BE49-F238E27FC236}">
                <a16:creationId xmlns:a16="http://schemas.microsoft.com/office/drawing/2014/main" id="{84E0AEDC-9BC3-E82F-9DE2-9A36BB74A860}"/>
              </a:ext>
            </a:extLst>
          </p:cNvPr>
          <p:cNvSpPr/>
          <p:nvPr/>
        </p:nvSpPr>
        <p:spPr>
          <a:xfrm>
            <a:off x="1262217" y="2601642"/>
            <a:ext cx="1207284"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Mint NFT</a:t>
            </a:r>
            <a:br>
              <a:rPr lang="en-US" sz="1200" dirty="0"/>
            </a:br>
            <a:r>
              <a:rPr lang="en-US" sz="1200" dirty="0"/>
              <a:t>123</a:t>
            </a:r>
          </a:p>
        </p:txBody>
      </p:sp>
      <p:sp>
        <p:nvSpPr>
          <p:cNvPr id="19" name="Oval 18">
            <a:extLst>
              <a:ext uri="{FF2B5EF4-FFF2-40B4-BE49-F238E27FC236}">
                <a16:creationId xmlns:a16="http://schemas.microsoft.com/office/drawing/2014/main" id="{A63F939B-75CE-16B6-6ECC-51510AC0814D}"/>
              </a:ext>
            </a:extLst>
          </p:cNvPr>
          <p:cNvSpPr/>
          <p:nvPr/>
        </p:nvSpPr>
        <p:spPr>
          <a:xfrm>
            <a:off x="3022473" y="2651722"/>
            <a:ext cx="1460037"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Sell NFT for 100 coins</a:t>
            </a:r>
          </a:p>
        </p:txBody>
      </p:sp>
      <p:cxnSp>
        <p:nvCxnSpPr>
          <p:cNvPr id="21" name="Curved Connector 20">
            <a:extLst>
              <a:ext uri="{FF2B5EF4-FFF2-40B4-BE49-F238E27FC236}">
                <a16:creationId xmlns:a16="http://schemas.microsoft.com/office/drawing/2014/main" id="{2BA1A0D4-47A6-7FFF-A28C-8FF541B0435C}"/>
              </a:ext>
            </a:extLst>
          </p:cNvPr>
          <p:cNvCxnSpPr>
            <a:cxnSpLocks/>
            <a:stCxn id="18" idx="7"/>
            <a:endCxn id="19" idx="1"/>
          </p:cNvCxnSpPr>
          <p:nvPr/>
        </p:nvCxnSpPr>
        <p:spPr>
          <a:xfrm rot="16200000" flipH="1">
            <a:off x="2739454" y="2284612"/>
            <a:ext cx="50080" cy="943592"/>
          </a:xfrm>
          <a:prstGeom prst="curvedConnector3">
            <a:avLst>
              <a:gd name="adj1" fmla="val -487272"/>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0A08EF0-04A2-193B-2755-E38013F1CCFB}"/>
              </a:ext>
            </a:extLst>
          </p:cNvPr>
          <p:cNvSpPr txBox="1"/>
          <p:nvPr/>
        </p:nvSpPr>
        <p:spPr>
          <a:xfrm>
            <a:off x="1780891" y="2127668"/>
            <a:ext cx="1967205" cy="343043"/>
          </a:xfrm>
          <a:prstGeom prst="rect">
            <a:avLst/>
          </a:prstGeom>
          <a:noFill/>
        </p:spPr>
        <p:txBody>
          <a:bodyPr wrap="none" rtlCol="0">
            <a:spAutoFit/>
          </a:bodyPr>
          <a:lstStyle/>
          <a:p>
            <a:pPr algn="ctr"/>
            <a:r>
              <a:rPr lang="en-US" b="0" dirty="0"/>
              <a:t>Advertise for sale</a:t>
            </a:r>
          </a:p>
        </p:txBody>
      </p:sp>
      <p:sp>
        <p:nvSpPr>
          <p:cNvPr id="2" name="Rectangle 1">
            <a:extLst>
              <a:ext uri="{FF2B5EF4-FFF2-40B4-BE49-F238E27FC236}">
                <a16:creationId xmlns:a16="http://schemas.microsoft.com/office/drawing/2014/main" id="{AF317210-70B6-9E11-C98A-1AE418EE575A}"/>
              </a:ext>
            </a:extLst>
          </p:cNvPr>
          <p:cNvSpPr/>
          <p:nvPr/>
        </p:nvSpPr>
        <p:spPr>
          <a:xfrm>
            <a:off x="914400" y="1731854"/>
            <a:ext cx="4214814" cy="37259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Contract 1 – Sell NFT 123</a:t>
            </a:r>
          </a:p>
        </p:txBody>
      </p:sp>
      <p:sp>
        <p:nvSpPr>
          <p:cNvPr id="27" name="Oval 26">
            <a:extLst>
              <a:ext uri="{FF2B5EF4-FFF2-40B4-BE49-F238E27FC236}">
                <a16:creationId xmlns:a16="http://schemas.microsoft.com/office/drawing/2014/main" id="{5033C105-82FF-3087-E592-6677EEEA16B3}"/>
              </a:ext>
            </a:extLst>
          </p:cNvPr>
          <p:cNvSpPr/>
          <p:nvPr/>
        </p:nvSpPr>
        <p:spPr>
          <a:xfrm>
            <a:off x="1262217" y="3942788"/>
            <a:ext cx="1593927" cy="9020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Received</a:t>
            </a:r>
          </a:p>
          <a:p>
            <a:pPr algn="ctr"/>
            <a:r>
              <a:rPr lang="en-US" sz="1200" dirty="0"/>
              <a:t>100 coins from wallet </a:t>
            </a:r>
            <a:r>
              <a:rPr lang="en-US" sz="1200" dirty="0" err="1"/>
              <a:t>xyz</a:t>
            </a:r>
            <a:endParaRPr lang="en-US" sz="1200" dirty="0"/>
          </a:p>
        </p:txBody>
      </p:sp>
      <p:sp>
        <p:nvSpPr>
          <p:cNvPr id="28" name="Oval 27">
            <a:extLst>
              <a:ext uri="{FF2B5EF4-FFF2-40B4-BE49-F238E27FC236}">
                <a16:creationId xmlns:a16="http://schemas.microsoft.com/office/drawing/2014/main" id="{D9A5F4B9-6280-75B2-E339-F9F7AFB6903E}"/>
              </a:ext>
            </a:extLst>
          </p:cNvPr>
          <p:cNvSpPr/>
          <p:nvPr/>
        </p:nvSpPr>
        <p:spPr>
          <a:xfrm>
            <a:off x="3022474" y="3934738"/>
            <a:ext cx="1460037"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Transfer NFT 123 to wallet </a:t>
            </a:r>
            <a:r>
              <a:rPr lang="en-US" sz="1200" dirty="0" err="1"/>
              <a:t>xyz</a:t>
            </a:r>
            <a:endParaRPr lang="en-US" sz="1200" dirty="0"/>
          </a:p>
        </p:txBody>
      </p:sp>
      <p:cxnSp>
        <p:nvCxnSpPr>
          <p:cNvPr id="32" name="Curved Connector 31">
            <a:extLst>
              <a:ext uri="{FF2B5EF4-FFF2-40B4-BE49-F238E27FC236}">
                <a16:creationId xmlns:a16="http://schemas.microsoft.com/office/drawing/2014/main" id="{E73379E6-1C3C-AA66-C292-EA09DF5329B3}"/>
              </a:ext>
            </a:extLst>
          </p:cNvPr>
          <p:cNvCxnSpPr>
            <a:cxnSpLocks/>
            <a:stCxn id="27" idx="5"/>
            <a:endCxn id="28" idx="3"/>
          </p:cNvCxnSpPr>
          <p:nvPr/>
        </p:nvCxnSpPr>
        <p:spPr>
          <a:xfrm rot="5400000" flipH="1" flipV="1">
            <a:off x="2918551" y="4395005"/>
            <a:ext cx="21907" cy="613572"/>
          </a:xfrm>
          <a:prstGeom prst="curvedConnector3">
            <a:avLst>
              <a:gd name="adj1" fmla="val -1646524"/>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540EC87F-1955-46F7-697D-2F870D3DE0E4}"/>
              </a:ext>
            </a:extLst>
          </p:cNvPr>
          <p:cNvSpPr txBox="1"/>
          <p:nvPr/>
        </p:nvSpPr>
        <p:spPr>
          <a:xfrm>
            <a:off x="1824285" y="5104362"/>
            <a:ext cx="2031325" cy="343043"/>
          </a:xfrm>
          <a:prstGeom prst="rect">
            <a:avLst/>
          </a:prstGeom>
          <a:noFill/>
        </p:spPr>
        <p:txBody>
          <a:bodyPr wrap="none" rtlCol="0">
            <a:spAutoFit/>
          </a:bodyPr>
          <a:lstStyle/>
          <a:p>
            <a:pPr algn="ctr"/>
            <a:r>
              <a:rPr lang="en-US" b="0" dirty="0"/>
              <a:t>Payment received</a:t>
            </a:r>
          </a:p>
        </p:txBody>
      </p:sp>
      <p:cxnSp>
        <p:nvCxnSpPr>
          <p:cNvPr id="38" name="Curved Connector 37">
            <a:extLst>
              <a:ext uri="{FF2B5EF4-FFF2-40B4-BE49-F238E27FC236}">
                <a16:creationId xmlns:a16="http://schemas.microsoft.com/office/drawing/2014/main" id="{F86D2101-C4D9-4974-59D4-B0DD95240714}"/>
              </a:ext>
            </a:extLst>
          </p:cNvPr>
          <p:cNvCxnSpPr>
            <a:cxnSpLocks/>
            <a:stCxn id="19" idx="3"/>
            <a:endCxn id="27" idx="0"/>
          </p:cNvCxnSpPr>
          <p:nvPr/>
        </p:nvCxnSpPr>
        <p:spPr>
          <a:xfrm rot="5400000">
            <a:off x="2380253" y="3086750"/>
            <a:ext cx="534967" cy="1177109"/>
          </a:xfrm>
          <a:prstGeom prst="curvedConnector3">
            <a:avLst>
              <a:gd name="adj1" fmla="val 50000"/>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FB2A0F25-7C70-23D4-5872-C4543777C759}"/>
              </a:ext>
            </a:extLst>
          </p:cNvPr>
          <p:cNvSpPr txBox="1"/>
          <p:nvPr/>
        </p:nvSpPr>
        <p:spPr>
          <a:xfrm>
            <a:off x="2856144" y="3599745"/>
            <a:ext cx="1659430" cy="343043"/>
          </a:xfrm>
          <a:prstGeom prst="rect">
            <a:avLst/>
          </a:prstGeom>
          <a:noFill/>
        </p:spPr>
        <p:txBody>
          <a:bodyPr wrap="none" rtlCol="0">
            <a:spAutoFit/>
          </a:bodyPr>
          <a:lstStyle/>
          <a:p>
            <a:pPr algn="ctr"/>
            <a:r>
              <a:rPr lang="en-US" b="0" dirty="0"/>
              <a:t>coins received</a:t>
            </a:r>
          </a:p>
        </p:txBody>
      </p:sp>
      <p:sp>
        <p:nvSpPr>
          <p:cNvPr id="43" name="Oval 42">
            <a:extLst>
              <a:ext uri="{FF2B5EF4-FFF2-40B4-BE49-F238E27FC236}">
                <a16:creationId xmlns:a16="http://schemas.microsoft.com/office/drawing/2014/main" id="{9D1F4E67-89FB-BA83-D058-12BA221B3093}"/>
              </a:ext>
            </a:extLst>
          </p:cNvPr>
          <p:cNvSpPr/>
          <p:nvPr/>
        </p:nvSpPr>
        <p:spPr>
          <a:xfrm>
            <a:off x="7146553" y="2606545"/>
            <a:ext cx="1207284"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Buy NFT 123</a:t>
            </a:r>
          </a:p>
        </p:txBody>
      </p:sp>
      <p:sp>
        <p:nvSpPr>
          <p:cNvPr id="45" name="Oval 44">
            <a:extLst>
              <a:ext uri="{FF2B5EF4-FFF2-40B4-BE49-F238E27FC236}">
                <a16:creationId xmlns:a16="http://schemas.microsoft.com/office/drawing/2014/main" id="{E4AA14A7-D90A-CF1F-C387-3C09FD04387B}"/>
              </a:ext>
            </a:extLst>
          </p:cNvPr>
          <p:cNvSpPr/>
          <p:nvPr/>
        </p:nvSpPr>
        <p:spPr>
          <a:xfrm>
            <a:off x="8906809" y="2656625"/>
            <a:ext cx="1659430" cy="885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Send 100 coins from wallet </a:t>
            </a:r>
            <a:r>
              <a:rPr lang="en-US" sz="1200" dirty="0" err="1"/>
              <a:t>xyz</a:t>
            </a:r>
            <a:endParaRPr lang="en-US" sz="1200" dirty="0"/>
          </a:p>
        </p:txBody>
      </p:sp>
      <p:cxnSp>
        <p:nvCxnSpPr>
          <p:cNvPr id="46" name="Curved Connector 45">
            <a:extLst>
              <a:ext uri="{FF2B5EF4-FFF2-40B4-BE49-F238E27FC236}">
                <a16:creationId xmlns:a16="http://schemas.microsoft.com/office/drawing/2014/main" id="{12DFBDAA-0B6E-BA6F-ECDD-9885DDA216BA}"/>
              </a:ext>
            </a:extLst>
          </p:cNvPr>
          <p:cNvCxnSpPr>
            <a:cxnSpLocks/>
            <a:stCxn id="43" idx="7"/>
            <a:endCxn id="45" idx="1"/>
          </p:cNvCxnSpPr>
          <p:nvPr/>
        </p:nvCxnSpPr>
        <p:spPr>
          <a:xfrm rot="16200000" flipH="1">
            <a:off x="8638390" y="2274915"/>
            <a:ext cx="50080" cy="972793"/>
          </a:xfrm>
          <a:prstGeom prst="curvedConnector3">
            <a:avLst>
              <a:gd name="adj1" fmla="val -715507"/>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C5A01F6B-A57A-BCB3-85DE-ABF48FF3755D}"/>
              </a:ext>
            </a:extLst>
          </p:cNvPr>
          <p:cNvSpPr txBox="1"/>
          <p:nvPr/>
        </p:nvSpPr>
        <p:spPr>
          <a:xfrm>
            <a:off x="8309969" y="2076557"/>
            <a:ext cx="582212" cy="343043"/>
          </a:xfrm>
          <a:prstGeom prst="rect">
            <a:avLst/>
          </a:prstGeom>
          <a:noFill/>
        </p:spPr>
        <p:txBody>
          <a:bodyPr wrap="none" rtlCol="0">
            <a:spAutoFit/>
          </a:bodyPr>
          <a:lstStyle/>
          <a:p>
            <a:pPr algn="ctr"/>
            <a:r>
              <a:rPr lang="en-US" b="0" dirty="0"/>
              <a:t>Pay</a:t>
            </a:r>
          </a:p>
        </p:txBody>
      </p:sp>
      <p:sp>
        <p:nvSpPr>
          <p:cNvPr id="48" name="Rectangle 47">
            <a:extLst>
              <a:ext uri="{FF2B5EF4-FFF2-40B4-BE49-F238E27FC236}">
                <a16:creationId xmlns:a16="http://schemas.microsoft.com/office/drawing/2014/main" id="{AF0E751C-2F17-30F2-8F9B-342829F0D673}"/>
              </a:ext>
            </a:extLst>
          </p:cNvPr>
          <p:cNvSpPr/>
          <p:nvPr/>
        </p:nvSpPr>
        <p:spPr>
          <a:xfrm>
            <a:off x="6798736" y="1736757"/>
            <a:ext cx="4214814" cy="37259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Contract 1 – Buy NFT 123</a:t>
            </a:r>
          </a:p>
        </p:txBody>
      </p:sp>
      <p:sp>
        <p:nvSpPr>
          <p:cNvPr id="49" name="Oval 48">
            <a:extLst>
              <a:ext uri="{FF2B5EF4-FFF2-40B4-BE49-F238E27FC236}">
                <a16:creationId xmlns:a16="http://schemas.microsoft.com/office/drawing/2014/main" id="{846C7541-C384-F6EF-E54F-827DD3B34259}"/>
              </a:ext>
            </a:extLst>
          </p:cNvPr>
          <p:cNvSpPr/>
          <p:nvPr/>
        </p:nvSpPr>
        <p:spPr>
          <a:xfrm>
            <a:off x="7146553" y="3947691"/>
            <a:ext cx="1593927" cy="9020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Receive token of ownership for NFT 123</a:t>
            </a:r>
          </a:p>
        </p:txBody>
      </p:sp>
      <p:cxnSp>
        <p:nvCxnSpPr>
          <p:cNvPr id="53" name="Curved Connector 52">
            <a:extLst>
              <a:ext uri="{FF2B5EF4-FFF2-40B4-BE49-F238E27FC236}">
                <a16:creationId xmlns:a16="http://schemas.microsoft.com/office/drawing/2014/main" id="{0537782C-66BB-119E-5F7C-5B064D7A6E6E}"/>
              </a:ext>
            </a:extLst>
          </p:cNvPr>
          <p:cNvCxnSpPr>
            <a:cxnSpLocks/>
            <a:stCxn id="45" idx="3"/>
            <a:endCxn id="49" idx="0"/>
          </p:cNvCxnSpPr>
          <p:nvPr/>
        </p:nvCxnSpPr>
        <p:spPr>
          <a:xfrm rot="5400000">
            <a:off x="8279189" y="3077052"/>
            <a:ext cx="534967" cy="1206310"/>
          </a:xfrm>
          <a:prstGeom prst="curvedConnector3">
            <a:avLst>
              <a:gd name="adj1" fmla="val 50000"/>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FC87F967-8296-2E94-7918-31D740025AFD}"/>
              </a:ext>
            </a:extLst>
          </p:cNvPr>
          <p:cNvSpPr txBox="1"/>
          <p:nvPr/>
        </p:nvSpPr>
        <p:spPr>
          <a:xfrm>
            <a:off x="8665452" y="3677419"/>
            <a:ext cx="1655390" cy="343043"/>
          </a:xfrm>
          <a:prstGeom prst="rect">
            <a:avLst/>
          </a:prstGeom>
          <a:noFill/>
        </p:spPr>
        <p:txBody>
          <a:bodyPr wrap="none" rtlCol="0">
            <a:spAutoFit/>
          </a:bodyPr>
          <a:lstStyle/>
          <a:p>
            <a:pPr algn="ctr"/>
            <a:r>
              <a:rPr lang="en-US" b="0" dirty="0"/>
              <a:t>NFT Received</a:t>
            </a:r>
          </a:p>
        </p:txBody>
      </p:sp>
      <p:sp>
        <p:nvSpPr>
          <p:cNvPr id="55" name="Rectangle 54">
            <a:extLst>
              <a:ext uri="{FF2B5EF4-FFF2-40B4-BE49-F238E27FC236}">
                <a16:creationId xmlns:a16="http://schemas.microsoft.com/office/drawing/2014/main" id="{A7E73F4D-D66E-8800-729A-BDD519A4482F}"/>
              </a:ext>
            </a:extLst>
          </p:cNvPr>
          <p:cNvSpPr/>
          <p:nvPr/>
        </p:nvSpPr>
        <p:spPr>
          <a:xfrm>
            <a:off x="330333" y="5669632"/>
            <a:ext cx="11601449" cy="646331"/>
          </a:xfrm>
          <a:prstGeom prst="rect">
            <a:avLst/>
          </a:prstGeom>
        </p:spPr>
        <p:txBody>
          <a:bodyPr wrap="square">
            <a:spAutoFit/>
          </a:bodyPr>
          <a:lstStyle/>
          <a:p>
            <a:pPr>
              <a:lnSpc>
                <a:spcPct val="100000"/>
              </a:lnSpc>
              <a:spcAft>
                <a:spcPts val="600"/>
              </a:spcAft>
            </a:pPr>
            <a:r>
              <a:rPr lang="en-US" b="0" dirty="0"/>
              <a:t>Conceptually a buyer creates a contract offering to sell an NFT, and a buyer creates a contract to buy an NFT. Note that state changes happen automatically when events are triggered via the contract</a:t>
            </a:r>
          </a:p>
        </p:txBody>
      </p:sp>
    </p:spTree>
    <p:extLst>
      <p:ext uri="{BB962C8B-B14F-4D97-AF65-F5344CB8AC3E}">
        <p14:creationId xmlns:p14="http://schemas.microsoft.com/office/powerpoint/2010/main" val="159173427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82</a:t>
            </a:fld>
            <a:endParaRPr lang="en-US" dirty="0"/>
          </a:p>
        </p:txBody>
      </p:sp>
      <p:sp>
        <p:nvSpPr>
          <p:cNvPr id="470018" name="Rectangle 2"/>
          <p:cNvSpPr>
            <a:spLocks noGrp="1" noChangeArrowheads="1"/>
          </p:cNvSpPr>
          <p:nvPr>
            <p:ph type="title"/>
          </p:nvPr>
        </p:nvSpPr>
        <p:spPr>
          <a:xfrm>
            <a:off x="330333" y="216231"/>
            <a:ext cx="10936077" cy="698948"/>
          </a:xfrm>
        </p:spPr>
        <p:txBody>
          <a:bodyPr/>
          <a:lstStyle/>
          <a:p>
            <a:r>
              <a:rPr lang="en-US" dirty="0"/>
              <a:t>API in Web 2 vs Smart Contracts in Web3 from an Architecture Perspective</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cxnSp>
        <p:nvCxnSpPr>
          <p:cNvPr id="43" name="Straight Connector 42">
            <a:extLst>
              <a:ext uri="{FF2B5EF4-FFF2-40B4-BE49-F238E27FC236}">
                <a16:creationId xmlns:a16="http://schemas.microsoft.com/office/drawing/2014/main" id="{18DB70B1-FD17-3FB0-2B42-52A8B3EB8EB1}"/>
              </a:ext>
            </a:extLst>
          </p:cNvPr>
          <p:cNvCxnSpPr>
            <a:cxnSpLocks/>
          </p:cNvCxnSpPr>
          <p:nvPr/>
        </p:nvCxnSpPr>
        <p:spPr>
          <a:xfrm>
            <a:off x="4902129" y="2317739"/>
            <a:ext cx="919625" cy="7403"/>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9FFB8F12-9AD5-3DF8-7D36-ECA418A2EB11}"/>
              </a:ext>
            </a:extLst>
          </p:cNvPr>
          <p:cNvSpPr/>
          <p:nvPr/>
        </p:nvSpPr>
        <p:spPr>
          <a:xfrm>
            <a:off x="5257947" y="1460130"/>
            <a:ext cx="5843447" cy="141744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Centralized Entity, e.g., A company</a:t>
            </a:r>
          </a:p>
        </p:txBody>
      </p:sp>
      <p:sp>
        <p:nvSpPr>
          <p:cNvPr id="33" name="Rectangle 32">
            <a:extLst>
              <a:ext uri="{FF2B5EF4-FFF2-40B4-BE49-F238E27FC236}">
                <a16:creationId xmlns:a16="http://schemas.microsoft.com/office/drawing/2014/main" id="{5D81FEE3-30F8-796D-FBAC-3135D27F42A9}"/>
              </a:ext>
            </a:extLst>
          </p:cNvPr>
          <p:cNvSpPr/>
          <p:nvPr/>
        </p:nvSpPr>
        <p:spPr>
          <a:xfrm>
            <a:off x="5821754" y="1909478"/>
            <a:ext cx="1110591"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API</a:t>
            </a:r>
          </a:p>
        </p:txBody>
      </p:sp>
      <p:sp>
        <p:nvSpPr>
          <p:cNvPr id="34" name="Can 33">
            <a:extLst>
              <a:ext uri="{FF2B5EF4-FFF2-40B4-BE49-F238E27FC236}">
                <a16:creationId xmlns:a16="http://schemas.microsoft.com/office/drawing/2014/main" id="{52B3223C-393F-8A1A-F42F-D3C54FB1721F}"/>
              </a:ext>
            </a:extLst>
          </p:cNvPr>
          <p:cNvSpPr/>
          <p:nvPr/>
        </p:nvSpPr>
        <p:spPr>
          <a:xfrm>
            <a:off x="7443593" y="1869156"/>
            <a:ext cx="1045698" cy="838902"/>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API Data</a:t>
            </a:r>
          </a:p>
        </p:txBody>
      </p:sp>
      <p:sp>
        <p:nvSpPr>
          <p:cNvPr id="42" name="Snip Single Corner Rectangle 41">
            <a:extLst>
              <a:ext uri="{FF2B5EF4-FFF2-40B4-BE49-F238E27FC236}">
                <a16:creationId xmlns:a16="http://schemas.microsoft.com/office/drawing/2014/main" id="{9131A398-3712-918F-BE2C-4DDA2B6C745F}"/>
              </a:ext>
            </a:extLst>
          </p:cNvPr>
          <p:cNvSpPr/>
          <p:nvPr/>
        </p:nvSpPr>
        <p:spPr>
          <a:xfrm>
            <a:off x="8828841" y="1884857"/>
            <a:ext cx="1972481" cy="770312"/>
          </a:xfrm>
          <a:prstGeom prst="snip1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0" dirty="0">
                <a:solidFill>
                  <a:schemeClr val="tx1"/>
                </a:solidFill>
              </a:rPr>
              <a:t>API Interface</a:t>
            </a:r>
            <a:br>
              <a:rPr lang="en-US" sz="1600" b="0" dirty="0">
                <a:solidFill>
                  <a:schemeClr val="tx1"/>
                </a:solidFill>
              </a:rPr>
            </a:br>
            <a:r>
              <a:rPr lang="en-US" sz="1600" b="0" dirty="0">
                <a:solidFill>
                  <a:schemeClr val="tx1"/>
                </a:solidFill>
              </a:rPr>
              <a:t>Documentation</a:t>
            </a:r>
          </a:p>
        </p:txBody>
      </p:sp>
      <p:sp>
        <p:nvSpPr>
          <p:cNvPr id="4" name="Oval 3">
            <a:extLst>
              <a:ext uri="{FF2B5EF4-FFF2-40B4-BE49-F238E27FC236}">
                <a16:creationId xmlns:a16="http://schemas.microsoft.com/office/drawing/2014/main" id="{FC9E3399-3414-39FB-279F-A51C719C4038}"/>
              </a:ext>
            </a:extLst>
          </p:cNvPr>
          <p:cNvSpPr/>
          <p:nvPr/>
        </p:nvSpPr>
        <p:spPr>
          <a:xfrm>
            <a:off x="4717874" y="2196475"/>
            <a:ext cx="200523" cy="200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FC874C71-93D6-6AB6-BFBA-60E6ABD5AA83}"/>
              </a:ext>
            </a:extLst>
          </p:cNvPr>
          <p:cNvSpPr txBox="1"/>
          <p:nvPr/>
        </p:nvSpPr>
        <p:spPr>
          <a:xfrm>
            <a:off x="2771544" y="1725397"/>
            <a:ext cx="620683" cy="592342"/>
          </a:xfrm>
          <a:prstGeom prst="rect">
            <a:avLst/>
          </a:prstGeom>
          <a:noFill/>
        </p:spPr>
        <p:txBody>
          <a:bodyPr wrap="none" rtlCol="0">
            <a:spAutoFit/>
          </a:bodyPr>
          <a:lstStyle/>
          <a:p>
            <a:pPr algn="ctr"/>
            <a:r>
              <a:rPr lang="en-US" b="0" dirty="0"/>
              <a:t>API </a:t>
            </a:r>
            <a:br>
              <a:rPr lang="en-US" b="0" dirty="0"/>
            </a:br>
            <a:r>
              <a:rPr lang="en-US" b="0" dirty="0"/>
              <a:t>Call</a:t>
            </a:r>
          </a:p>
        </p:txBody>
      </p:sp>
      <p:sp>
        <p:nvSpPr>
          <p:cNvPr id="49" name="Rectangle 48">
            <a:extLst>
              <a:ext uri="{FF2B5EF4-FFF2-40B4-BE49-F238E27FC236}">
                <a16:creationId xmlns:a16="http://schemas.microsoft.com/office/drawing/2014/main" id="{3BDA3546-0077-EBB6-1A97-E76E05892DC2}"/>
              </a:ext>
            </a:extLst>
          </p:cNvPr>
          <p:cNvSpPr/>
          <p:nvPr/>
        </p:nvSpPr>
        <p:spPr>
          <a:xfrm>
            <a:off x="711644" y="1903220"/>
            <a:ext cx="1579867"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Application</a:t>
            </a:r>
          </a:p>
        </p:txBody>
      </p:sp>
      <p:cxnSp>
        <p:nvCxnSpPr>
          <p:cNvPr id="50" name="Straight Connector 49">
            <a:extLst>
              <a:ext uri="{FF2B5EF4-FFF2-40B4-BE49-F238E27FC236}">
                <a16:creationId xmlns:a16="http://schemas.microsoft.com/office/drawing/2014/main" id="{B75BD0CD-5BF7-CBB8-639E-9356DC32FEAA}"/>
              </a:ext>
            </a:extLst>
          </p:cNvPr>
          <p:cNvCxnSpPr>
            <a:cxnSpLocks/>
          </p:cNvCxnSpPr>
          <p:nvPr/>
        </p:nvCxnSpPr>
        <p:spPr>
          <a:xfrm>
            <a:off x="2252913" y="2292270"/>
            <a:ext cx="2414098"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1ED89E1D-99BB-02A3-0856-33DC46AEEB4A}"/>
              </a:ext>
            </a:extLst>
          </p:cNvPr>
          <p:cNvSpPr txBox="1"/>
          <p:nvPr/>
        </p:nvSpPr>
        <p:spPr>
          <a:xfrm>
            <a:off x="4166567" y="1690126"/>
            <a:ext cx="1082349" cy="592342"/>
          </a:xfrm>
          <a:prstGeom prst="rect">
            <a:avLst/>
          </a:prstGeom>
          <a:noFill/>
        </p:spPr>
        <p:txBody>
          <a:bodyPr wrap="none" rtlCol="0">
            <a:spAutoFit/>
          </a:bodyPr>
          <a:lstStyle/>
          <a:p>
            <a:pPr algn="ctr"/>
            <a:r>
              <a:rPr lang="en-US" b="0" dirty="0"/>
              <a:t>API </a:t>
            </a:r>
            <a:br>
              <a:rPr lang="en-US" b="0" dirty="0"/>
            </a:br>
            <a:r>
              <a:rPr lang="en-US" b="0" dirty="0"/>
              <a:t>Interface</a:t>
            </a:r>
          </a:p>
        </p:txBody>
      </p:sp>
      <p:sp>
        <p:nvSpPr>
          <p:cNvPr id="52" name="TextBox 51">
            <a:extLst>
              <a:ext uri="{FF2B5EF4-FFF2-40B4-BE49-F238E27FC236}">
                <a16:creationId xmlns:a16="http://schemas.microsoft.com/office/drawing/2014/main" id="{B437CBFF-B811-4EA4-B29C-94EE498D987F}"/>
              </a:ext>
            </a:extLst>
          </p:cNvPr>
          <p:cNvSpPr txBox="1"/>
          <p:nvPr/>
        </p:nvSpPr>
        <p:spPr>
          <a:xfrm>
            <a:off x="2406516" y="2376386"/>
            <a:ext cx="1980029" cy="343043"/>
          </a:xfrm>
          <a:prstGeom prst="rect">
            <a:avLst/>
          </a:prstGeom>
          <a:noFill/>
        </p:spPr>
        <p:txBody>
          <a:bodyPr wrap="none" rtlCol="0">
            <a:spAutoFit/>
          </a:bodyPr>
          <a:lstStyle/>
          <a:p>
            <a:pPr algn="ctr"/>
            <a:r>
              <a:rPr lang="en-US" b="0" dirty="0"/>
              <a:t>JSON over HTTP</a:t>
            </a:r>
          </a:p>
        </p:txBody>
      </p:sp>
      <p:sp>
        <p:nvSpPr>
          <p:cNvPr id="55" name="Rectangle 54">
            <a:extLst>
              <a:ext uri="{FF2B5EF4-FFF2-40B4-BE49-F238E27FC236}">
                <a16:creationId xmlns:a16="http://schemas.microsoft.com/office/drawing/2014/main" id="{42755847-68F6-78B1-DADD-AF3C4F0053AF}"/>
              </a:ext>
            </a:extLst>
          </p:cNvPr>
          <p:cNvSpPr/>
          <p:nvPr/>
        </p:nvSpPr>
        <p:spPr>
          <a:xfrm>
            <a:off x="573228" y="5309816"/>
            <a:ext cx="11045544" cy="646331"/>
          </a:xfrm>
          <a:prstGeom prst="rect">
            <a:avLst/>
          </a:prstGeom>
        </p:spPr>
        <p:txBody>
          <a:bodyPr wrap="square">
            <a:spAutoFit/>
          </a:bodyPr>
          <a:lstStyle/>
          <a:p>
            <a:pPr>
              <a:lnSpc>
                <a:spcPct val="100000"/>
              </a:lnSpc>
              <a:spcAft>
                <a:spcPts val="600"/>
              </a:spcAft>
            </a:pPr>
            <a:r>
              <a:rPr lang="en-US" b="0" dirty="0"/>
              <a:t>Architecturally, the concepts make sense, but the current-state-of-the-art blockchain technology is hard to scale and introduces other challenges that need to be overcome for this to be a practical solution</a:t>
            </a:r>
          </a:p>
        </p:txBody>
      </p:sp>
      <p:cxnSp>
        <p:nvCxnSpPr>
          <p:cNvPr id="20" name="Straight Connector 19">
            <a:extLst>
              <a:ext uri="{FF2B5EF4-FFF2-40B4-BE49-F238E27FC236}">
                <a16:creationId xmlns:a16="http://schemas.microsoft.com/office/drawing/2014/main" id="{F78470E5-E02F-1408-EA4C-F721D450DFFB}"/>
              </a:ext>
            </a:extLst>
          </p:cNvPr>
          <p:cNvCxnSpPr>
            <a:cxnSpLocks/>
          </p:cNvCxnSpPr>
          <p:nvPr/>
        </p:nvCxnSpPr>
        <p:spPr>
          <a:xfrm>
            <a:off x="4930103" y="4342087"/>
            <a:ext cx="919625" cy="7403"/>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0189C7DC-4477-9235-531C-840C302F3BA4}"/>
              </a:ext>
            </a:extLst>
          </p:cNvPr>
          <p:cNvSpPr/>
          <p:nvPr/>
        </p:nvSpPr>
        <p:spPr>
          <a:xfrm>
            <a:off x="4745848" y="4220823"/>
            <a:ext cx="200523" cy="200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469F1127-3833-7D7A-3F8E-43B80A48E3D2}"/>
              </a:ext>
            </a:extLst>
          </p:cNvPr>
          <p:cNvSpPr txBox="1"/>
          <p:nvPr/>
        </p:nvSpPr>
        <p:spPr>
          <a:xfrm>
            <a:off x="2799518" y="3749745"/>
            <a:ext cx="620683" cy="592342"/>
          </a:xfrm>
          <a:prstGeom prst="rect">
            <a:avLst/>
          </a:prstGeom>
          <a:noFill/>
        </p:spPr>
        <p:txBody>
          <a:bodyPr wrap="none" rtlCol="0">
            <a:spAutoFit/>
          </a:bodyPr>
          <a:lstStyle/>
          <a:p>
            <a:pPr algn="ctr"/>
            <a:r>
              <a:rPr lang="en-US" b="0" dirty="0"/>
              <a:t>API </a:t>
            </a:r>
            <a:br>
              <a:rPr lang="en-US" b="0" dirty="0"/>
            </a:br>
            <a:r>
              <a:rPr lang="en-US" b="0" dirty="0"/>
              <a:t>Call</a:t>
            </a:r>
          </a:p>
        </p:txBody>
      </p:sp>
      <p:sp>
        <p:nvSpPr>
          <p:cNvPr id="27" name="Rectangle 26">
            <a:extLst>
              <a:ext uri="{FF2B5EF4-FFF2-40B4-BE49-F238E27FC236}">
                <a16:creationId xmlns:a16="http://schemas.microsoft.com/office/drawing/2014/main" id="{98ED963E-9F8C-EB86-179B-5D26CC23E946}"/>
              </a:ext>
            </a:extLst>
          </p:cNvPr>
          <p:cNvSpPr/>
          <p:nvPr/>
        </p:nvSpPr>
        <p:spPr>
          <a:xfrm>
            <a:off x="739618" y="3927568"/>
            <a:ext cx="1579867" cy="7598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Application</a:t>
            </a:r>
          </a:p>
        </p:txBody>
      </p:sp>
      <p:cxnSp>
        <p:nvCxnSpPr>
          <p:cNvPr id="28" name="Straight Connector 27">
            <a:extLst>
              <a:ext uri="{FF2B5EF4-FFF2-40B4-BE49-F238E27FC236}">
                <a16:creationId xmlns:a16="http://schemas.microsoft.com/office/drawing/2014/main" id="{70E88377-FFFF-7195-59A7-380715208F42}"/>
              </a:ext>
            </a:extLst>
          </p:cNvPr>
          <p:cNvCxnSpPr>
            <a:cxnSpLocks/>
          </p:cNvCxnSpPr>
          <p:nvPr/>
        </p:nvCxnSpPr>
        <p:spPr>
          <a:xfrm>
            <a:off x="2280887" y="4316618"/>
            <a:ext cx="2414098"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D8689A4-007F-4A3F-9333-07A4A38CCE93}"/>
              </a:ext>
            </a:extLst>
          </p:cNvPr>
          <p:cNvSpPr txBox="1"/>
          <p:nvPr/>
        </p:nvSpPr>
        <p:spPr>
          <a:xfrm>
            <a:off x="4194541" y="3714474"/>
            <a:ext cx="1082349" cy="592342"/>
          </a:xfrm>
          <a:prstGeom prst="rect">
            <a:avLst/>
          </a:prstGeom>
          <a:noFill/>
        </p:spPr>
        <p:txBody>
          <a:bodyPr wrap="none" rtlCol="0">
            <a:spAutoFit/>
          </a:bodyPr>
          <a:lstStyle/>
          <a:p>
            <a:pPr algn="ctr"/>
            <a:r>
              <a:rPr lang="en-US" b="0" dirty="0"/>
              <a:t>API </a:t>
            </a:r>
            <a:br>
              <a:rPr lang="en-US" b="0" dirty="0"/>
            </a:br>
            <a:r>
              <a:rPr lang="en-US" b="0" dirty="0"/>
              <a:t>Interface</a:t>
            </a:r>
          </a:p>
        </p:txBody>
      </p:sp>
      <p:sp>
        <p:nvSpPr>
          <p:cNvPr id="30" name="TextBox 29">
            <a:extLst>
              <a:ext uri="{FF2B5EF4-FFF2-40B4-BE49-F238E27FC236}">
                <a16:creationId xmlns:a16="http://schemas.microsoft.com/office/drawing/2014/main" id="{41625AF1-202F-8290-4892-B37737F474F8}"/>
              </a:ext>
            </a:extLst>
          </p:cNvPr>
          <p:cNvSpPr txBox="1"/>
          <p:nvPr/>
        </p:nvSpPr>
        <p:spPr>
          <a:xfrm>
            <a:off x="2434490" y="4400734"/>
            <a:ext cx="1980029" cy="343043"/>
          </a:xfrm>
          <a:prstGeom prst="rect">
            <a:avLst/>
          </a:prstGeom>
          <a:noFill/>
        </p:spPr>
        <p:txBody>
          <a:bodyPr wrap="none" rtlCol="0">
            <a:spAutoFit/>
          </a:bodyPr>
          <a:lstStyle/>
          <a:p>
            <a:pPr algn="ctr"/>
            <a:r>
              <a:rPr lang="en-US" b="0" dirty="0"/>
              <a:t>JSON over HTTP</a:t>
            </a:r>
          </a:p>
        </p:txBody>
      </p:sp>
      <p:sp>
        <p:nvSpPr>
          <p:cNvPr id="38" name="Rectangle 37">
            <a:extLst>
              <a:ext uri="{FF2B5EF4-FFF2-40B4-BE49-F238E27FC236}">
                <a16:creationId xmlns:a16="http://schemas.microsoft.com/office/drawing/2014/main" id="{ED50F5AD-A512-CD18-4998-E05E7A98021E}"/>
              </a:ext>
            </a:extLst>
          </p:cNvPr>
          <p:cNvSpPr/>
          <p:nvPr/>
        </p:nvSpPr>
        <p:spPr>
          <a:xfrm>
            <a:off x="5593244" y="3616892"/>
            <a:ext cx="5843447" cy="1417446"/>
          </a:xfrm>
          <a:prstGeom prst="rect">
            <a:avLst/>
          </a:prstGeom>
          <a:solidFill>
            <a:schemeClr val="tx1">
              <a:lumMod val="50000"/>
              <a:lumOff val="5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dirty="0">
              <a:solidFill>
                <a:schemeClr val="tx1"/>
              </a:solidFill>
            </a:endParaRPr>
          </a:p>
        </p:txBody>
      </p:sp>
      <p:sp>
        <p:nvSpPr>
          <p:cNvPr id="39" name="Rectangle 38">
            <a:extLst>
              <a:ext uri="{FF2B5EF4-FFF2-40B4-BE49-F238E27FC236}">
                <a16:creationId xmlns:a16="http://schemas.microsoft.com/office/drawing/2014/main" id="{CFD8A8C3-285E-0797-9C0A-124788DBEA33}"/>
              </a:ext>
            </a:extLst>
          </p:cNvPr>
          <p:cNvSpPr/>
          <p:nvPr/>
        </p:nvSpPr>
        <p:spPr>
          <a:xfrm>
            <a:off x="5790934" y="3427662"/>
            <a:ext cx="5843447" cy="1417446"/>
          </a:xfrm>
          <a:prstGeom prst="rect">
            <a:avLst/>
          </a:prstGeom>
          <a:solidFill>
            <a:schemeClr val="tx1">
              <a:lumMod val="50000"/>
              <a:lumOff val="5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dirty="0">
              <a:solidFill>
                <a:schemeClr val="tx1"/>
              </a:solidFill>
            </a:endParaRPr>
          </a:p>
        </p:txBody>
      </p:sp>
      <p:sp>
        <p:nvSpPr>
          <p:cNvPr id="21" name="Rectangle 20">
            <a:extLst>
              <a:ext uri="{FF2B5EF4-FFF2-40B4-BE49-F238E27FC236}">
                <a16:creationId xmlns:a16="http://schemas.microsoft.com/office/drawing/2014/main" id="{1C2FA8A7-D0A2-1610-89EA-CEC73284116D}"/>
              </a:ext>
            </a:extLst>
          </p:cNvPr>
          <p:cNvSpPr/>
          <p:nvPr/>
        </p:nvSpPr>
        <p:spPr>
          <a:xfrm>
            <a:off x="5988026" y="3275227"/>
            <a:ext cx="5843447" cy="141744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Decentralized Entity</a:t>
            </a:r>
          </a:p>
        </p:txBody>
      </p:sp>
      <p:sp>
        <p:nvSpPr>
          <p:cNvPr id="22" name="Rectangle 21">
            <a:extLst>
              <a:ext uri="{FF2B5EF4-FFF2-40B4-BE49-F238E27FC236}">
                <a16:creationId xmlns:a16="http://schemas.microsoft.com/office/drawing/2014/main" id="{37FCA0A5-0917-14D8-4135-533F0068AD0A}"/>
              </a:ext>
            </a:extLst>
          </p:cNvPr>
          <p:cNvSpPr/>
          <p:nvPr/>
        </p:nvSpPr>
        <p:spPr>
          <a:xfrm>
            <a:off x="6551833" y="3724575"/>
            <a:ext cx="1282289" cy="7598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Smart</a:t>
            </a:r>
            <a:br>
              <a:rPr lang="en-US" sz="1600" dirty="0">
                <a:solidFill>
                  <a:schemeClr val="tx1"/>
                </a:solidFill>
              </a:rPr>
            </a:br>
            <a:r>
              <a:rPr lang="en-US" sz="1600" dirty="0">
                <a:solidFill>
                  <a:schemeClr val="tx1"/>
                </a:solidFill>
              </a:rPr>
              <a:t>Contracts</a:t>
            </a:r>
          </a:p>
        </p:txBody>
      </p:sp>
      <p:pic>
        <p:nvPicPr>
          <p:cNvPr id="32" name="Picture 2" descr="Image result for blockchain ledger icon">
            <a:extLst>
              <a:ext uri="{FF2B5EF4-FFF2-40B4-BE49-F238E27FC236}">
                <a16:creationId xmlns:a16="http://schemas.microsoft.com/office/drawing/2014/main" id="{B9B44740-2EFD-2EB2-A7A0-BD18578AB1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4839" y="3594921"/>
            <a:ext cx="1005287" cy="1005287"/>
          </a:xfrm>
          <a:prstGeom prst="rect">
            <a:avLst/>
          </a:prstGeom>
          <a:solidFill>
            <a:schemeClr val="bg1"/>
          </a:solidFill>
        </p:spPr>
      </p:pic>
      <p:sp>
        <p:nvSpPr>
          <p:cNvPr id="35" name="TextBox 34">
            <a:extLst>
              <a:ext uri="{FF2B5EF4-FFF2-40B4-BE49-F238E27FC236}">
                <a16:creationId xmlns:a16="http://schemas.microsoft.com/office/drawing/2014/main" id="{4CCAC46A-A778-E5C6-8AEA-97599E8A8FEE}"/>
              </a:ext>
            </a:extLst>
          </p:cNvPr>
          <p:cNvSpPr txBox="1"/>
          <p:nvPr/>
        </p:nvSpPr>
        <p:spPr>
          <a:xfrm>
            <a:off x="9072234" y="3891903"/>
            <a:ext cx="1300356" cy="343043"/>
          </a:xfrm>
          <a:prstGeom prst="rect">
            <a:avLst/>
          </a:prstGeom>
          <a:solidFill>
            <a:schemeClr val="bg1"/>
          </a:solidFill>
        </p:spPr>
        <p:txBody>
          <a:bodyPr wrap="none" rtlCol="0">
            <a:spAutoFit/>
          </a:bodyPr>
          <a:lstStyle/>
          <a:p>
            <a:pPr algn="ctr"/>
            <a:r>
              <a:rPr lang="en-US" b="0" dirty="0"/>
              <a:t>Blockchain</a:t>
            </a:r>
          </a:p>
        </p:txBody>
      </p:sp>
    </p:spTree>
    <p:extLst>
      <p:ext uri="{BB962C8B-B14F-4D97-AF65-F5344CB8AC3E}">
        <p14:creationId xmlns:p14="http://schemas.microsoft.com/office/powerpoint/2010/main" val="375457291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83</a:t>
            </a:fld>
            <a:endParaRPr lang="en-US" dirty="0"/>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pic>
        <p:nvPicPr>
          <p:cNvPr id="45058" name="Picture 2">
            <a:extLst>
              <a:ext uri="{FF2B5EF4-FFF2-40B4-BE49-F238E27FC236}">
                <a16:creationId xmlns:a16="http://schemas.microsoft.com/office/drawing/2014/main" id="{CE0A12D6-F92A-8365-6CDE-E98414547A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4143" y="0"/>
            <a:ext cx="8053387" cy="6858000"/>
          </a:xfrm>
          <a:prstGeom prst="rect">
            <a:avLst/>
          </a:prstGeom>
          <a:noFill/>
          <a:extLst>
            <a:ext uri="{909E8E84-426E-40DD-AFC4-6F175D3DCCD1}">
              <a14:hiddenFill xmlns:a14="http://schemas.microsoft.com/office/drawing/2010/main">
                <a:solidFill>
                  <a:srgbClr val="FFFFFF"/>
                </a:solidFill>
              </a14:hiddenFill>
            </a:ext>
          </a:extLst>
        </p:spPr>
      </p:pic>
      <p:sp>
        <p:nvSpPr>
          <p:cNvPr id="470018" name="Rectangle 2"/>
          <p:cNvSpPr>
            <a:spLocks noGrp="1" noChangeArrowheads="1"/>
          </p:cNvSpPr>
          <p:nvPr>
            <p:ph type="title"/>
          </p:nvPr>
        </p:nvSpPr>
        <p:spPr>
          <a:xfrm>
            <a:off x="330333" y="216231"/>
            <a:ext cx="10936077" cy="698948"/>
          </a:xfrm>
        </p:spPr>
        <p:txBody>
          <a:bodyPr/>
          <a:lstStyle/>
          <a:p>
            <a:r>
              <a:rPr lang="en-US" dirty="0"/>
              <a:t>Web3 – More Realistic</a:t>
            </a:r>
            <a:br>
              <a:rPr lang="en-US" dirty="0"/>
            </a:br>
            <a:r>
              <a:rPr lang="en-US" dirty="0"/>
              <a:t>Architecture</a:t>
            </a:r>
          </a:p>
        </p:txBody>
      </p:sp>
      <p:sp>
        <p:nvSpPr>
          <p:cNvPr id="2" name="TextBox 1">
            <a:extLst>
              <a:ext uri="{FF2B5EF4-FFF2-40B4-BE49-F238E27FC236}">
                <a16:creationId xmlns:a16="http://schemas.microsoft.com/office/drawing/2014/main" id="{77A40483-7AB4-1308-27DB-116FCC098914}"/>
              </a:ext>
            </a:extLst>
          </p:cNvPr>
          <p:cNvSpPr txBox="1"/>
          <p:nvPr/>
        </p:nvSpPr>
        <p:spPr>
          <a:xfrm>
            <a:off x="8374518" y="5986463"/>
            <a:ext cx="3571812" cy="590931"/>
          </a:xfrm>
          <a:prstGeom prst="rect">
            <a:avLst/>
          </a:prstGeom>
          <a:noFill/>
        </p:spPr>
        <p:txBody>
          <a:bodyPr wrap="none" rtlCol="0">
            <a:spAutoFit/>
          </a:bodyPr>
          <a:lstStyle/>
          <a:p>
            <a:r>
              <a:rPr lang="en-US" dirty="0">
                <a:solidFill>
                  <a:srgbClr val="FF0000"/>
                </a:solidFill>
                <a:latin typeface="+mn-lt"/>
              </a:rPr>
              <a:t>Smart Contracts persisted</a:t>
            </a:r>
            <a:br>
              <a:rPr lang="en-US" dirty="0">
                <a:solidFill>
                  <a:srgbClr val="FF0000"/>
                </a:solidFill>
                <a:latin typeface="+mn-lt"/>
              </a:rPr>
            </a:br>
            <a:r>
              <a:rPr lang="en-US" dirty="0">
                <a:solidFill>
                  <a:srgbClr val="FF0000"/>
                </a:solidFill>
                <a:latin typeface="+mn-lt"/>
              </a:rPr>
              <a:t>in the blockchain</a:t>
            </a:r>
          </a:p>
        </p:txBody>
      </p:sp>
      <p:cxnSp>
        <p:nvCxnSpPr>
          <p:cNvPr id="6" name="Straight Arrow Connector 5">
            <a:extLst>
              <a:ext uri="{FF2B5EF4-FFF2-40B4-BE49-F238E27FC236}">
                <a16:creationId xmlns:a16="http://schemas.microsoft.com/office/drawing/2014/main" id="{622049E9-92C5-438F-2498-A61EBB55F8E0}"/>
              </a:ext>
            </a:extLst>
          </p:cNvPr>
          <p:cNvCxnSpPr>
            <a:stCxn id="2" idx="1"/>
          </p:cNvCxnSpPr>
          <p:nvPr/>
        </p:nvCxnSpPr>
        <p:spPr>
          <a:xfrm flipH="1" flipV="1">
            <a:off x="7143743" y="5629147"/>
            <a:ext cx="1230775" cy="65278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65D53818-4A13-BB38-C3D4-CBDF31440828}"/>
              </a:ext>
            </a:extLst>
          </p:cNvPr>
          <p:cNvSpPr txBox="1"/>
          <p:nvPr/>
        </p:nvSpPr>
        <p:spPr>
          <a:xfrm>
            <a:off x="9231211" y="2365422"/>
            <a:ext cx="2715119" cy="1837426"/>
          </a:xfrm>
          <a:prstGeom prst="rect">
            <a:avLst/>
          </a:prstGeom>
          <a:noFill/>
        </p:spPr>
        <p:txBody>
          <a:bodyPr wrap="square" rtlCol="0">
            <a:spAutoFit/>
          </a:bodyPr>
          <a:lstStyle/>
          <a:p>
            <a:r>
              <a:rPr lang="en-US" dirty="0">
                <a:solidFill>
                  <a:srgbClr val="FF0000"/>
                </a:solidFill>
                <a:latin typeface="+mn-lt"/>
              </a:rPr>
              <a:t>Intermediary between your app and the blockchain, not needed if you want to run your own blockchain nodes</a:t>
            </a:r>
          </a:p>
        </p:txBody>
      </p:sp>
      <p:cxnSp>
        <p:nvCxnSpPr>
          <p:cNvPr id="37" name="Straight Arrow Connector 36">
            <a:extLst>
              <a:ext uri="{FF2B5EF4-FFF2-40B4-BE49-F238E27FC236}">
                <a16:creationId xmlns:a16="http://schemas.microsoft.com/office/drawing/2014/main" id="{E07EDD52-1F9E-41A4-2FE6-EEE971B2D159}"/>
              </a:ext>
            </a:extLst>
          </p:cNvPr>
          <p:cNvCxnSpPr>
            <a:cxnSpLocks/>
          </p:cNvCxnSpPr>
          <p:nvPr/>
        </p:nvCxnSpPr>
        <p:spPr>
          <a:xfrm flipH="1">
            <a:off x="7412030" y="3001910"/>
            <a:ext cx="1774825" cy="9222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EE96CB0C-27BF-0A7D-3D8B-BE8758E20EFE}"/>
              </a:ext>
            </a:extLst>
          </p:cNvPr>
          <p:cNvSpPr txBox="1"/>
          <p:nvPr/>
        </p:nvSpPr>
        <p:spPr>
          <a:xfrm>
            <a:off x="9695942" y="837062"/>
            <a:ext cx="2467991" cy="1338828"/>
          </a:xfrm>
          <a:prstGeom prst="rect">
            <a:avLst/>
          </a:prstGeom>
          <a:noFill/>
        </p:spPr>
        <p:txBody>
          <a:bodyPr wrap="square" rtlCol="0">
            <a:spAutoFit/>
          </a:bodyPr>
          <a:lstStyle/>
          <a:p>
            <a:r>
              <a:rPr lang="en-US" dirty="0">
                <a:solidFill>
                  <a:srgbClr val="FF0000"/>
                </a:solidFill>
                <a:latin typeface="+mn-lt"/>
              </a:rPr>
              <a:t>Assists with signing and private keys for security and privacy</a:t>
            </a:r>
          </a:p>
        </p:txBody>
      </p:sp>
      <p:cxnSp>
        <p:nvCxnSpPr>
          <p:cNvPr id="45" name="Straight Arrow Connector 44">
            <a:extLst>
              <a:ext uri="{FF2B5EF4-FFF2-40B4-BE49-F238E27FC236}">
                <a16:creationId xmlns:a16="http://schemas.microsoft.com/office/drawing/2014/main" id="{8A53F192-FAD8-156D-5CC1-A75CFE821A86}"/>
              </a:ext>
            </a:extLst>
          </p:cNvPr>
          <p:cNvCxnSpPr>
            <a:cxnSpLocks/>
            <a:stCxn id="40" idx="1"/>
          </p:cNvCxnSpPr>
          <p:nvPr/>
        </p:nvCxnSpPr>
        <p:spPr>
          <a:xfrm flipH="1" flipV="1">
            <a:off x="8906143" y="1506384"/>
            <a:ext cx="789799" cy="9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2F89B89F-F93B-54BE-BDD0-19F6F89EB8FC}"/>
              </a:ext>
            </a:extLst>
          </p:cNvPr>
          <p:cNvSpPr txBox="1"/>
          <p:nvPr/>
        </p:nvSpPr>
        <p:spPr>
          <a:xfrm>
            <a:off x="9457806" y="4448287"/>
            <a:ext cx="2715119" cy="1089529"/>
          </a:xfrm>
          <a:prstGeom prst="rect">
            <a:avLst/>
          </a:prstGeom>
          <a:noFill/>
        </p:spPr>
        <p:txBody>
          <a:bodyPr wrap="square" rtlCol="0">
            <a:spAutoFit/>
          </a:bodyPr>
          <a:lstStyle/>
          <a:p>
            <a:r>
              <a:rPr lang="en-US" dirty="0">
                <a:solidFill>
                  <a:srgbClr val="FF0000"/>
                </a:solidFill>
                <a:latin typeface="+mn-lt"/>
              </a:rPr>
              <a:t>Cost effective off chain storage for intermediate state changes</a:t>
            </a:r>
          </a:p>
        </p:txBody>
      </p:sp>
      <p:cxnSp>
        <p:nvCxnSpPr>
          <p:cNvPr id="48" name="Straight Arrow Connector 47">
            <a:extLst>
              <a:ext uri="{FF2B5EF4-FFF2-40B4-BE49-F238E27FC236}">
                <a16:creationId xmlns:a16="http://schemas.microsoft.com/office/drawing/2014/main" id="{DE7E3DB2-B379-C09F-B8D1-20517F696396}"/>
              </a:ext>
            </a:extLst>
          </p:cNvPr>
          <p:cNvCxnSpPr>
            <a:cxnSpLocks/>
          </p:cNvCxnSpPr>
          <p:nvPr/>
        </p:nvCxnSpPr>
        <p:spPr>
          <a:xfrm flipH="1">
            <a:off x="8988888" y="4954182"/>
            <a:ext cx="401767" cy="47140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6840549A-03AA-011D-E77A-3D8D02AE172F}"/>
              </a:ext>
            </a:extLst>
          </p:cNvPr>
          <p:cNvSpPr txBox="1"/>
          <p:nvPr/>
        </p:nvSpPr>
        <p:spPr>
          <a:xfrm>
            <a:off x="550351" y="1276524"/>
            <a:ext cx="2467991" cy="1089529"/>
          </a:xfrm>
          <a:prstGeom prst="rect">
            <a:avLst/>
          </a:prstGeom>
          <a:noFill/>
        </p:spPr>
        <p:txBody>
          <a:bodyPr wrap="square" rtlCol="0">
            <a:spAutoFit/>
          </a:bodyPr>
          <a:lstStyle/>
          <a:p>
            <a:r>
              <a:rPr lang="en-US" dirty="0">
                <a:solidFill>
                  <a:srgbClr val="FF0000"/>
                </a:solidFill>
                <a:latin typeface="+mn-lt"/>
              </a:rPr>
              <a:t>Optimized service for querying the blockchain</a:t>
            </a:r>
          </a:p>
        </p:txBody>
      </p:sp>
      <p:cxnSp>
        <p:nvCxnSpPr>
          <p:cNvPr id="54" name="Straight Arrow Connector 53">
            <a:extLst>
              <a:ext uri="{FF2B5EF4-FFF2-40B4-BE49-F238E27FC236}">
                <a16:creationId xmlns:a16="http://schemas.microsoft.com/office/drawing/2014/main" id="{48DD6D38-3CEC-EA8E-B823-C80DA1654A46}"/>
              </a:ext>
            </a:extLst>
          </p:cNvPr>
          <p:cNvCxnSpPr>
            <a:cxnSpLocks/>
          </p:cNvCxnSpPr>
          <p:nvPr/>
        </p:nvCxnSpPr>
        <p:spPr>
          <a:xfrm>
            <a:off x="2161166" y="2157413"/>
            <a:ext cx="1525009" cy="149874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8C176A68-0F2A-B750-FC40-2EDAFDBD2C55}"/>
              </a:ext>
            </a:extLst>
          </p:cNvPr>
          <p:cNvSpPr txBox="1"/>
          <p:nvPr/>
        </p:nvSpPr>
        <p:spPr>
          <a:xfrm>
            <a:off x="318650" y="2727398"/>
            <a:ext cx="2467991" cy="1588127"/>
          </a:xfrm>
          <a:prstGeom prst="rect">
            <a:avLst/>
          </a:prstGeom>
          <a:noFill/>
        </p:spPr>
        <p:txBody>
          <a:bodyPr wrap="square" rtlCol="0">
            <a:spAutoFit/>
          </a:bodyPr>
          <a:lstStyle/>
          <a:p>
            <a:r>
              <a:rPr lang="en-US" dirty="0">
                <a:solidFill>
                  <a:srgbClr val="FF0000"/>
                </a:solidFill>
                <a:latin typeface="+mn-lt"/>
              </a:rPr>
              <a:t>Scaling solution for executing transactions off chain and then periodically merging</a:t>
            </a:r>
          </a:p>
        </p:txBody>
      </p:sp>
      <p:cxnSp>
        <p:nvCxnSpPr>
          <p:cNvPr id="57" name="Straight Arrow Connector 56">
            <a:extLst>
              <a:ext uri="{FF2B5EF4-FFF2-40B4-BE49-F238E27FC236}">
                <a16:creationId xmlns:a16="http://schemas.microsoft.com/office/drawing/2014/main" id="{F4236D44-93F7-6959-A634-A6DC1A01B1F8}"/>
              </a:ext>
            </a:extLst>
          </p:cNvPr>
          <p:cNvCxnSpPr>
            <a:cxnSpLocks/>
          </p:cNvCxnSpPr>
          <p:nvPr/>
        </p:nvCxnSpPr>
        <p:spPr>
          <a:xfrm>
            <a:off x="2385442" y="3742257"/>
            <a:ext cx="496711" cy="93461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D6066617-7954-5FE8-E0BD-E1B82A4E6C2F}"/>
              </a:ext>
            </a:extLst>
          </p:cNvPr>
          <p:cNvSpPr txBox="1"/>
          <p:nvPr/>
        </p:nvSpPr>
        <p:spPr>
          <a:xfrm>
            <a:off x="7202494" y="142409"/>
            <a:ext cx="3727444" cy="590931"/>
          </a:xfrm>
          <a:prstGeom prst="rect">
            <a:avLst/>
          </a:prstGeom>
          <a:noFill/>
        </p:spPr>
        <p:txBody>
          <a:bodyPr wrap="square" rtlCol="0">
            <a:spAutoFit/>
          </a:bodyPr>
          <a:lstStyle/>
          <a:p>
            <a:r>
              <a:rPr lang="en-US" dirty="0">
                <a:solidFill>
                  <a:srgbClr val="FF0000"/>
                </a:solidFill>
                <a:latin typeface="+mn-lt"/>
              </a:rPr>
              <a:t>User interface code similar to Web2 solutions </a:t>
            </a:r>
          </a:p>
        </p:txBody>
      </p:sp>
      <p:cxnSp>
        <p:nvCxnSpPr>
          <p:cNvPr id="59" name="Straight Arrow Connector 58">
            <a:extLst>
              <a:ext uri="{FF2B5EF4-FFF2-40B4-BE49-F238E27FC236}">
                <a16:creationId xmlns:a16="http://schemas.microsoft.com/office/drawing/2014/main" id="{44CF4881-B788-BE70-958A-DEDD70BF3910}"/>
              </a:ext>
            </a:extLst>
          </p:cNvPr>
          <p:cNvCxnSpPr>
            <a:cxnSpLocks/>
          </p:cNvCxnSpPr>
          <p:nvPr/>
        </p:nvCxnSpPr>
        <p:spPr>
          <a:xfrm flipH="1">
            <a:off x="6680199" y="733340"/>
            <a:ext cx="1163639" cy="138621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DC484D92-C750-C5E6-4BE5-7D63A55917A6}"/>
              </a:ext>
            </a:extLst>
          </p:cNvPr>
          <p:cNvSpPr/>
          <p:nvPr/>
        </p:nvSpPr>
        <p:spPr>
          <a:xfrm>
            <a:off x="0" y="6632329"/>
            <a:ext cx="6096000" cy="231602"/>
          </a:xfrm>
          <a:prstGeom prst="rect">
            <a:avLst/>
          </a:prstGeom>
        </p:spPr>
        <p:txBody>
          <a:bodyPr>
            <a:spAutoFit/>
          </a:bodyPr>
          <a:lstStyle/>
          <a:p>
            <a:r>
              <a:rPr lang="en-US" sz="1000" dirty="0"/>
              <a:t>https://</a:t>
            </a:r>
            <a:r>
              <a:rPr lang="en-US" sz="1000" dirty="0" err="1"/>
              <a:t>www.preethikasireddy.com</a:t>
            </a:r>
            <a:r>
              <a:rPr lang="en-US" sz="1000" dirty="0"/>
              <a:t>/post/the-architecture-of-a-web-3-0-application</a:t>
            </a:r>
          </a:p>
        </p:txBody>
      </p:sp>
    </p:spTree>
    <p:extLst>
      <p:ext uri="{BB962C8B-B14F-4D97-AF65-F5344CB8AC3E}">
        <p14:creationId xmlns:p14="http://schemas.microsoft.com/office/powerpoint/2010/main" val="121339071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84</a:t>
            </a:fld>
            <a:endParaRPr lang="en-US" dirty="0"/>
          </a:p>
        </p:txBody>
      </p:sp>
      <p:sp>
        <p:nvSpPr>
          <p:cNvPr id="470018" name="Rectangle 2"/>
          <p:cNvSpPr>
            <a:spLocks noGrp="1" noChangeArrowheads="1"/>
          </p:cNvSpPr>
          <p:nvPr>
            <p:ph type="title"/>
          </p:nvPr>
        </p:nvSpPr>
        <p:spPr>
          <a:xfrm>
            <a:off x="545565" y="216744"/>
            <a:ext cx="10936077" cy="698948"/>
          </a:xfrm>
        </p:spPr>
        <p:txBody>
          <a:bodyPr/>
          <a:lstStyle/>
          <a:p>
            <a:r>
              <a:rPr lang="en-US" dirty="0"/>
              <a:t>Web 3.0 Summary</a:t>
            </a:r>
          </a:p>
        </p:txBody>
      </p:sp>
      <p:sp>
        <p:nvSpPr>
          <p:cNvPr id="41" name="TextBox 40">
            <a:extLst>
              <a:ext uri="{FF2B5EF4-FFF2-40B4-BE49-F238E27FC236}">
                <a16:creationId xmlns:a16="http://schemas.microsoft.com/office/drawing/2014/main" id="{08CE383A-27E3-3764-302E-BF41A8E17FB7}"/>
              </a:ext>
            </a:extLst>
          </p:cNvPr>
          <p:cNvSpPr txBox="1"/>
          <p:nvPr/>
        </p:nvSpPr>
        <p:spPr>
          <a:xfrm>
            <a:off x="7568917" y="6850322"/>
            <a:ext cx="1337226" cy="286232"/>
          </a:xfrm>
          <a:prstGeom prst="rect">
            <a:avLst/>
          </a:prstGeom>
          <a:noFill/>
        </p:spPr>
        <p:txBody>
          <a:bodyPr wrap="none" rtlCol="0">
            <a:spAutoFit/>
          </a:bodyPr>
          <a:lstStyle/>
          <a:p>
            <a:r>
              <a:rPr lang="en-US" sz="1400" b="0" dirty="0">
                <a:latin typeface="+mn-lt"/>
              </a:rPr>
              <a:t>Google Maps</a:t>
            </a:r>
          </a:p>
        </p:txBody>
      </p:sp>
      <p:sp>
        <p:nvSpPr>
          <p:cNvPr id="44" name="TextBox 43">
            <a:extLst>
              <a:ext uri="{FF2B5EF4-FFF2-40B4-BE49-F238E27FC236}">
                <a16:creationId xmlns:a16="http://schemas.microsoft.com/office/drawing/2014/main" id="{D8180EBA-A524-1ABF-1784-88B11D1D6A67}"/>
              </a:ext>
            </a:extLst>
          </p:cNvPr>
          <p:cNvSpPr txBox="1"/>
          <p:nvPr/>
        </p:nvSpPr>
        <p:spPr>
          <a:xfrm>
            <a:off x="8988888" y="6869862"/>
            <a:ext cx="681597" cy="286232"/>
          </a:xfrm>
          <a:prstGeom prst="rect">
            <a:avLst/>
          </a:prstGeom>
          <a:noFill/>
        </p:spPr>
        <p:txBody>
          <a:bodyPr wrap="none" rtlCol="0">
            <a:spAutoFit/>
          </a:bodyPr>
          <a:lstStyle/>
          <a:p>
            <a:r>
              <a:rPr lang="en-US" sz="1400" b="0" dirty="0" err="1">
                <a:latin typeface="+mn-lt"/>
              </a:rPr>
              <a:t>GMail</a:t>
            </a:r>
            <a:endParaRPr lang="en-US" sz="1400" b="0" dirty="0">
              <a:latin typeface="+mn-lt"/>
            </a:endParaRPr>
          </a:p>
        </p:txBody>
      </p:sp>
      <p:sp>
        <p:nvSpPr>
          <p:cNvPr id="72" name="TextBox 71">
            <a:extLst>
              <a:ext uri="{FF2B5EF4-FFF2-40B4-BE49-F238E27FC236}">
                <a16:creationId xmlns:a16="http://schemas.microsoft.com/office/drawing/2014/main" id="{C408E94F-0DA8-C257-7421-7A3CE5640789}"/>
              </a:ext>
            </a:extLst>
          </p:cNvPr>
          <p:cNvSpPr txBox="1"/>
          <p:nvPr/>
        </p:nvSpPr>
        <p:spPr>
          <a:xfrm>
            <a:off x="86338" y="2032947"/>
            <a:ext cx="11854530" cy="646331"/>
          </a:xfrm>
          <a:prstGeom prst="rect">
            <a:avLst/>
          </a:prstGeom>
          <a:noFill/>
        </p:spPr>
        <p:txBody>
          <a:bodyPr wrap="square" rtlCol="0">
            <a:spAutoFit/>
          </a:bodyPr>
          <a:lstStyle/>
          <a:p>
            <a:pPr algn="ctr"/>
            <a:r>
              <a:rPr lang="en-US" sz="2000" dirty="0">
                <a:solidFill>
                  <a:srgbClr val="7030A0"/>
                </a:solidFill>
                <a:latin typeface="+mn-lt"/>
              </a:rPr>
              <a:t>Significant Technical Challenges exist for Web3 to overtake Web2,</a:t>
            </a:r>
            <a:br>
              <a:rPr lang="en-US" sz="2000" dirty="0">
                <a:solidFill>
                  <a:srgbClr val="7030A0"/>
                </a:solidFill>
                <a:latin typeface="+mn-lt"/>
              </a:rPr>
            </a:br>
            <a:r>
              <a:rPr lang="en-US" sz="2000" dirty="0">
                <a:solidFill>
                  <a:srgbClr val="7030A0"/>
                </a:solidFill>
                <a:latin typeface="+mn-lt"/>
              </a:rPr>
              <a:t>Time will Tell</a:t>
            </a:r>
          </a:p>
        </p:txBody>
      </p:sp>
      <p:sp>
        <p:nvSpPr>
          <p:cNvPr id="10" name="TextBox 9">
            <a:extLst>
              <a:ext uri="{FF2B5EF4-FFF2-40B4-BE49-F238E27FC236}">
                <a16:creationId xmlns:a16="http://schemas.microsoft.com/office/drawing/2014/main" id="{8EA88F04-5002-3BFE-E3A1-6B8CF00A19A7}"/>
              </a:ext>
            </a:extLst>
          </p:cNvPr>
          <p:cNvSpPr txBox="1"/>
          <p:nvPr/>
        </p:nvSpPr>
        <p:spPr>
          <a:xfrm>
            <a:off x="168735" y="3150202"/>
            <a:ext cx="11854530" cy="646331"/>
          </a:xfrm>
          <a:prstGeom prst="rect">
            <a:avLst/>
          </a:prstGeom>
          <a:noFill/>
        </p:spPr>
        <p:txBody>
          <a:bodyPr wrap="square" rtlCol="0">
            <a:spAutoFit/>
          </a:bodyPr>
          <a:lstStyle/>
          <a:p>
            <a:pPr algn="ctr"/>
            <a:r>
              <a:rPr lang="en-US" sz="2000" dirty="0">
                <a:solidFill>
                  <a:srgbClr val="7030A0"/>
                </a:solidFill>
                <a:latin typeface="+mn-lt"/>
              </a:rPr>
              <a:t>The more likely outcome is that Web3 will coexist and complement Web2 for some time into the future</a:t>
            </a:r>
          </a:p>
        </p:txBody>
      </p:sp>
    </p:spTree>
    <p:extLst>
      <p:ext uri="{BB962C8B-B14F-4D97-AF65-F5344CB8AC3E}">
        <p14:creationId xmlns:p14="http://schemas.microsoft.com/office/powerpoint/2010/main" val="1070176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9</a:t>
            </a:fld>
            <a:endParaRPr lang="en-US"/>
          </a:p>
        </p:txBody>
      </p:sp>
      <p:sp>
        <p:nvSpPr>
          <p:cNvPr id="470018" name="Rectangle 2"/>
          <p:cNvSpPr>
            <a:spLocks noGrp="1" noChangeArrowheads="1"/>
          </p:cNvSpPr>
          <p:nvPr>
            <p:ph type="title"/>
          </p:nvPr>
        </p:nvSpPr>
        <p:spPr>
          <a:xfrm>
            <a:off x="214745" y="0"/>
            <a:ext cx="11762509" cy="698948"/>
          </a:xfrm>
        </p:spPr>
        <p:txBody>
          <a:bodyPr/>
          <a:lstStyle/>
          <a:p>
            <a:r>
              <a:rPr lang="en-US" dirty="0"/>
              <a:t>OSI architecture mapped to TCP/IP and UDP/IP</a:t>
            </a:r>
          </a:p>
        </p:txBody>
      </p:sp>
      <p:pic>
        <p:nvPicPr>
          <p:cNvPr id="3074" name="Picture 2" descr="TCP/IP vs OSI Model: What's the Difference?">
            <a:extLst>
              <a:ext uri="{FF2B5EF4-FFF2-40B4-BE49-F238E27FC236}">
                <a16:creationId xmlns:a16="http://schemas.microsoft.com/office/drawing/2014/main" id="{13201662-BD8D-DC11-E34C-D86C77C321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1" y="806505"/>
            <a:ext cx="7102186" cy="5732706"/>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1163ABDD-1F19-FCD4-097F-8A2E5F1E4F7B}"/>
              </a:ext>
            </a:extLst>
          </p:cNvPr>
          <p:cNvSpPr/>
          <p:nvPr/>
        </p:nvSpPr>
        <p:spPr bwMode="auto">
          <a:xfrm>
            <a:off x="8305965" y="5039124"/>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20" name="Rectangle 19">
            <a:extLst>
              <a:ext uri="{FF2B5EF4-FFF2-40B4-BE49-F238E27FC236}">
                <a16:creationId xmlns:a16="http://schemas.microsoft.com/office/drawing/2014/main" id="{FD8AB211-AC45-943F-BC19-55E8E39F9C9F}"/>
              </a:ext>
            </a:extLst>
          </p:cNvPr>
          <p:cNvSpPr/>
          <p:nvPr/>
        </p:nvSpPr>
        <p:spPr bwMode="auto">
          <a:xfrm>
            <a:off x="5327238" y="4364177"/>
            <a:ext cx="2348180" cy="515615"/>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Internet</a:t>
            </a:r>
          </a:p>
        </p:txBody>
      </p:sp>
      <p:sp>
        <p:nvSpPr>
          <p:cNvPr id="21" name="Rectangle 20">
            <a:extLst>
              <a:ext uri="{FF2B5EF4-FFF2-40B4-BE49-F238E27FC236}">
                <a16:creationId xmlns:a16="http://schemas.microsoft.com/office/drawing/2014/main" id="{3C3F4AF7-18F2-EB0D-56E2-A841055BC74A}"/>
              </a:ext>
            </a:extLst>
          </p:cNvPr>
          <p:cNvSpPr/>
          <p:nvPr/>
        </p:nvSpPr>
        <p:spPr bwMode="auto">
          <a:xfrm>
            <a:off x="8305965" y="4180840"/>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8305965" y="3429000"/>
            <a:ext cx="1142835"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24" name="Rectangle 23">
            <a:extLst>
              <a:ext uri="{FF2B5EF4-FFF2-40B4-BE49-F238E27FC236}">
                <a16:creationId xmlns:a16="http://schemas.microsoft.com/office/drawing/2014/main" id="{351808AB-A87C-6FB4-45AC-3DEFB9E85FFB}"/>
              </a:ext>
            </a:extLst>
          </p:cNvPr>
          <p:cNvSpPr/>
          <p:nvPr/>
        </p:nvSpPr>
        <p:spPr bwMode="auto">
          <a:xfrm>
            <a:off x="9511310" y="3429000"/>
            <a:ext cx="1142835"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UDP</a:t>
            </a:r>
          </a:p>
        </p:txBody>
      </p:sp>
      <p:sp>
        <p:nvSpPr>
          <p:cNvPr id="25" name="Rectangle 24">
            <a:extLst>
              <a:ext uri="{FF2B5EF4-FFF2-40B4-BE49-F238E27FC236}">
                <a16:creationId xmlns:a16="http://schemas.microsoft.com/office/drawing/2014/main" id="{E4C97DAA-34BF-7F03-E765-D511E33DCE3B}"/>
              </a:ext>
            </a:extLst>
          </p:cNvPr>
          <p:cNvSpPr/>
          <p:nvPr/>
        </p:nvSpPr>
        <p:spPr bwMode="auto">
          <a:xfrm>
            <a:off x="8337220" y="1246909"/>
            <a:ext cx="2348180" cy="202275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TLS</a:t>
            </a:r>
          </a:p>
        </p:txBody>
      </p:sp>
      <p:sp>
        <p:nvSpPr>
          <p:cNvPr id="26" name="TextBox 25">
            <a:extLst>
              <a:ext uri="{FF2B5EF4-FFF2-40B4-BE49-F238E27FC236}">
                <a16:creationId xmlns:a16="http://schemas.microsoft.com/office/drawing/2014/main" id="{96172F96-5CB9-B936-AB36-9ABEF8EA7CFF}"/>
              </a:ext>
            </a:extLst>
          </p:cNvPr>
          <p:cNvSpPr txBox="1"/>
          <p:nvPr/>
        </p:nvSpPr>
        <p:spPr>
          <a:xfrm>
            <a:off x="8116454" y="880573"/>
            <a:ext cx="3860800" cy="313932"/>
          </a:xfrm>
          <a:prstGeom prst="rect">
            <a:avLst/>
          </a:prstGeom>
          <a:noFill/>
        </p:spPr>
        <p:txBody>
          <a:bodyPr wrap="square" rtlCol="0">
            <a:spAutoFit/>
          </a:bodyPr>
          <a:lstStyle/>
          <a:p>
            <a:pPr algn="ctr"/>
            <a:r>
              <a:rPr lang="en-US" sz="1600" dirty="0">
                <a:latin typeface="+mn-lt"/>
              </a:rPr>
              <a:t>TCP/IP Representative Layers</a:t>
            </a:r>
          </a:p>
        </p:txBody>
      </p:sp>
      <p:sp>
        <p:nvSpPr>
          <p:cNvPr id="27" name="TextBox 26">
            <a:extLst>
              <a:ext uri="{FF2B5EF4-FFF2-40B4-BE49-F238E27FC236}">
                <a16:creationId xmlns:a16="http://schemas.microsoft.com/office/drawing/2014/main" id="{9CCA17B2-33CA-E2C6-1F1E-07B6762497D1}"/>
              </a:ext>
            </a:extLst>
          </p:cNvPr>
          <p:cNvSpPr txBox="1"/>
          <p:nvPr/>
        </p:nvSpPr>
        <p:spPr>
          <a:xfrm>
            <a:off x="1466438" y="566641"/>
            <a:ext cx="9218962" cy="313932"/>
          </a:xfrm>
          <a:prstGeom prst="rect">
            <a:avLst/>
          </a:prstGeom>
          <a:noFill/>
        </p:spPr>
        <p:txBody>
          <a:bodyPr wrap="square" rtlCol="0">
            <a:spAutoFit/>
          </a:bodyPr>
          <a:lstStyle/>
          <a:p>
            <a:pPr algn="ctr"/>
            <a:r>
              <a:rPr lang="en-US" sz="1600" dirty="0">
                <a:solidFill>
                  <a:srgbClr val="0432FF"/>
                </a:solidFill>
                <a:latin typeface="+mn-lt"/>
              </a:rPr>
              <a:t>OSI is a REFERENCE ARCHITECTURE; TCP/IP is a concreate architecture</a:t>
            </a:r>
          </a:p>
        </p:txBody>
      </p:sp>
    </p:spTree>
    <p:extLst>
      <p:ext uri="{BB962C8B-B14F-4D97-AF65-F5344CB8AC3E}">
        <p14:creationId xmlns:p14="http://schemas.microsoft.com/office/powerpoint/2010/main" val="14980785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8011"/>
      </a:dk2>
      <a:lt2>
        <a:srgbClr val="DD0806"/>
      </a:lt2>
      <a:accent1>
        <a:srgbClr val="0000D4"/>
      </a:accent1>
      <a:accent2>
        <a:srgbClr val="02ABEA"/>
      </a:accent2>
      <a:accent3>
        <a:srgbClr val="FFFFFF"/>
      </a:accent3>
      <a:accent4>
        <a:srgbClr val="000000"/>
      </a:accent4>
      <a:accent5>
        <a:srgbClr val="AAAAE6"/>
      </a:accent5>
      <a:accent6>
        <a:srgbClr val="029BD4"/>
      </a:accent6>
      <a:hlink>
        <a:srgbClr val="F20884"/>
      </a:hlink>
      <a:folHlink>
        <a:srgbClr val="FCF30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8011"/>
      </a:dk2>
      <a:lt2>
        <a:srgbClr val="DD0806"/>
      </a:lt2>
      <a:accent1>
        <a:srgbClr val="0000D4"/>
      </a:accent1>
      <a:accent2>
        <a:srgbClr val="02ABEA"/>
      </a:accent2>
      <a:accent3>
        <a:srgbClr val="FFFFFF"/>
      </a:accent3>
      <a:accent4>
        <a:srgbClr val="000000"/>
      </a:accent4>
      <a:accent5>
        <a:srgbClr val="AAAAE6"/>
      </a:accent5>
      <a:accent6>
        <a:srgbClr val="029BD4"/>
      </a:accent6>
      <a:hlink>
        <a:srgbClr val="F20884"/>
      </a:hlink>
      <a:folHlink>
        <a:srgbClr val="FCF30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60491</TotalTime>
  <Words>11503</Words>
  <Application>Microsoft Macintosh PowerPoint</Application>
  <PresentationFormat>Widescreen</PresentationFormat>
  <Paragraphs>1446</Paragraphs>
  <Slides>84</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84</vt:i4>
      </vt:variant>
    </vt:vector>
  </HeadingPairs>
  <TitlesOfParts>
    <vt:vector size="92" baseType="lpstr">
      <vt:lpstr>Arial</vt:lpstr>
      <vt:lpstr>Courier</vt:lpstr>
      <vt:lpstr>Courier New</vt:lpstr>
      <vt:lpstr>Helvetica</vt:lpstr>
      <vt:lpstr>SF Mono</vt:lpstr>
      <vt:lpstr>Verdana</vt:lpstr>
      <vt:lpstr>Wingdings</vt:lpstr>
      <vt:lpstr>Office Theme</vt:lpstr>
      <vt:lpstr>SE 577 Software Architecture   API Architecture</vt:lpstr>
      <vt:lpstr>A historical context</vt:lpstr>
      <vt:lpstr>Versions of Distributed Client/Server Interoperability</vt:lpstr>
      <vt:lpstr>Architecture Challenges addressed with modern Web-Based APIs</vt:lpstr>
      <vt:lpstr>Architecture Challenges addressed with modern Web-Based APIs</vt:lpstr>
      <vt:lpstr>The Primary Architecture Pattern of Modern APIs is Client/Server and Layered</vt:lpstr>
      <vt:lpstr>Lets start by taking a look at network protocols – Why?</vt:lpstr>
      <vt:lpstr>Modern APIs take advantage of the OSI Model from the 1970s – a Layered Architecture</vt:lpstr>
      <vt:lpstr>OSI architecture mapped to TCP/IP and UDP/IP</vt:lpstr>
      <vt:lpstr>TCP vs UDP (this will be helpful later)</vt:lpstr>
      <vt:lpstr>HTTP has variations V1.1, 2, and 3 (emerging)</vt:lpstr>
      <vt:lpstr>HTTP Protocol - L7 of OSI; App layer of TCP/IP </vt:lpstr>
      <vt:lpstr>HTTP Protocol Versions Can be Negotiated Client Requested Example</vt:lpstr>
      <vt:lpstr>HTTP Protocol Versions Can be Negotiated Server Enforced Example</vt:lpstr>
      <vt:lpstr>HTTP Evolution – 1.1 to 2.0</vt:lpstr>
      <vt:lpstr>HTTP Evolution – 2 to 3 – Still under development</vt:lpstr>
      <vt:lpstr>Specific Benefits of QUIC vs TCP for HTTP</vt:lpstr>
      <vt:lpstr>Wrapping up HTTP</vt:lpstr>
      <vt:lpstr>BACK to APIs now that we covered HTTP</vt:lpstr>
      <vt:lpstr>Certain aspects of API architectures have evolved over the past 20 years, others have not changed…</vt:lpstr>
      <vt:lpstr>API Components</vt:lpstr>
      <vt:lpstr>XML-RPC and SOAP (late ‘90s – early ‘00s)</vt:lpstr>
      <vt:lpstr>XML-RPC and SOAP (late ‘90s – early ‘00s)</vt:lpstr>
      <vt:lpstr>XML-RPC and SOAP (late ‘90s – early ‘00s)</vt:lpstr>
      <vt:lpstr>SOAP Protocol</vt:lpstr>
      <vt:lpstr>SOAP – Design by Contract</vt:lpstr>
      <vt:lpstr>SOAP – Challenges with SOAP Design</vt:lpstr>
      <vt:lpstr>Then came REST circa 2000-2004</vt:lpstr>
      <vt:lpstr>Guiding Principals for REST Uniform Interfaces</vt:lpstr>
      <vt:lpstr>History of the Web – circa 1989/1990</vt:lpstr>
      <vt:lpstr>Web 1.0, 2.0, and perhaps soon 3.0</vt:lpstr>
      <vt:lpstr>Web 1.0 – The “Read Only Web” Architecture</vt:lpstr>
      <vt:lpstr>Web 1.0.1 – The Common Gateway Interface (CGI) Circa 1993</vt:lpstr>
      <vt:lpstr>Web 1.0.2 – Javascript  Circa 1995</vt:lpstr>
      <vt:lpstr>Web 1.0.3 – The Application Server - Circa 1999</vt:lpstr>
      <vt:lpstr>Web 1.0.4 – The Application Framework - Circa 2000-2003</vt:lpstr>
      <vt:lpstr>Web 2.0 – Circa 2005/2006</vt:lpstr>
      <vt:lpstr>Web 2.0 starts by exploiting a little known feature called XHTR (XML Http Request) </vt:lpstr>
      <vt:lpstr>What does XHTR (and AJAX) enable along with its architecture?</vt:lpstr>
      <vt:lpstr>Capabilities enabled by the Web 2.0 Architecture</vt:lpstr>
      <vt:lpstr>Web 2.0 – Circa 2005</vt:lpstr>
      <vt:lpstr>Web 2.x – Circa 2008-today</vt:lpstr>
      <vt:lpstr>Web 2.x Summary</vt:lpstr>
      <vt:lpstr>Single Page Application Architecture - SPA</vt:lpstr>
      <vt:lpstr>SPA Frameworks</vt:lpstr>
      <vt:lpstr>SPA Frameworks</vt:lpstr>
      <vt:lpstr>SPA Component Interaction Best Practices</vt:lpstr>
      <vt:lpstr>The architecture of Javascript, and more importantly its runtime</vt:lpstr>
      <vt:lpstr>The architecture of Javascript, and more importantly its runtime</vt:lpstr>
      <vt:lpstr>The architecture of Javascript, and more importantly its runtime</vt:lpstr>
      <vt:lpstr>Now we know enough to look at how state management is handled in SPAs</vt:lpstr>
      <vt:lpstr>Pinia state management example</vt:lpstr>
      <vt:lpstr>Wrapping up Web2 – Overall Reference Architecture</vt:lpstr>
      <vt:lpstr>Wrapping up Web2 – Overall Reference Architecture – Component Description</vt:lpstr>
      <vt:lpstr>Wrapping up Web2 – Overall Reference Architecture – Component Description</vt:lpstr>
      <vt:lpstr>Wrapping up Web2 – Overall Reference Architecture – Component Description</vt:lpstr>
      <vt:lpstr>Web 2.x Architecture Summary</vt:lpstr>
      <vt:lpstr>Web 2.x Security Architecture – Session Based</vt:lpstr>
      <vt:lpstr>Web 2.x Security Architecture – Session Based Architecture Strengths and Weakness</vt:lpstr>
      <vt:lpstr>Using oAuth for security</vt:lpstr>
      <vt:lpstr>Web 2.x Security Architecture –  oAuth opaque Token Based</vt:lpstr>
      <vt:lpstr>Web 2.x Security Architecture –  oAuth JWT Token Based</vt:lpstr>
      <vt:lpstr>Web 2.x Security Architecture – oAuth Based Security</vt:lpstr>
      <vt:lpstr>Web 3.0 Objectives – Possibly what’s next</vt:lpstr>
      <vt:lpstr>Web 3.0 Also Introduces New Capabilities that Impact the Architecture</vt:lpstr>
      <vt:lpstr>Before we get into the architecture of Web3, an example is required to understand it.</vt:lpstr>
      <vt:lpstr>What is a prior authorization, and why are these things even necessary</vt:lpstr>
      <vt:lpstr>But how can the outcomes for the same use case differ?</vt:lpstr>
      <vt:lpstr>How doe healthcare companies monetize prior authorization services?</vt:lpstr>
      <vt:lpstr>Architecture for Prior-Authorization in Web2</vt:lpstr>
      <vt:lpstr>Architecture for Prior-Authorization in Web2</vt:lpstr>
      <vt:lpstr>Architecture for Prior-Authorization in Web3</vt:lpstr>
      <vt:lpstr>API in Web 2 vs Smart Contracts in Web3 from an Architecture Perspective</vt:lpstr>
      <vt:lpstr>Blockchain Architecture – The blockchain</vt:lpstr>
      <vt:lpstr>Blockchain Architecture – The smart contract</vt:lpstr>
      <vt:lpstr>Returning to the Pre-Auth example via smart contract</vt:lpstr>
      <vt:lpstr>Fungible Tokens</vt:lpstr>
      <vt:lpstr>Non Fungible Tokens</vt:lpstr>
      <vt:lpstr>Non-Fungible Tokens</vt:lpstr>
      <vt:lpstr>Semi-Fungible Tokens</vt:lpstr>
      <vt:lpstr>Selling Non- or Semi-Fungible Tokens</vt:lpstr>
      <vt:lpstr>API in Web 2 vs Smart Contracts in Web3 from an Architecture Perspective</vt:lpstr>
      <vt:lpstr>Web3 – More Realistic Architecture</vt:lpstr>
      <vt:lpstr>Web 3.0 Summary</vt:lpstr>
    </vt:vector>
  </TitlesOfParts>
  <Company>Drexel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SE-320: Software Verification &amp; Validation</dc:title>
  <dc:creator>Filippos I. Vokolos</dc:creator>
  <cp:lastModifiedBy>Brian Mitchell</cp:lastModifiedBy>
  <cp:revision>890</cp:revision>
  <cp:lastPrinted>2022-04-16T18:39:41Z</cp:lastPrinted>
  <dcterms:created xsi:type="dcterms:W3CDTF">2000-03-07T00:57:40Z</dcterms:created>
  <dcterms:modified xsi:type="dcterms:W3CDTF">2022-05-10T02:11:45Z</dcterms:modified>
</cp:coreProperties>
</file>

<file path=docProps/thumbnail.jpeg>
</file>